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mv" ContentType="video/x-ms-wmv"/>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3"/>
  </p:sldMasterIdLst>
  <p:notesMasterIdLst>
    <p:notesMasterId r:id="rId38"/>
  </p:notesMasterIdLst>
  <p:handoutMasterIdLst>
    <p:handoutMasterId r:id="rId39"/>
  </p:handoutMasterIdLst>
  <p:sldIdLst>
    <p:sldId id="425" r:id="rId4"/>
    <p:sldId id="428" r:id="rId5"/>
    <p:sldId id="453" r:id="rId6"/>
    <p:sldId id="426" r:id="rId7"/>
    <p:sldId id="430" r:id="rId8"/>
    <p:sldId id="431" r:id="rId9"/>
    <p:sldId id="432" r:id="rId10"/>
    <p:sldId id="433" r:id="rId11"/>
    <p:sldId id="434" r:id="rId12"/>
    <p:sldId id="437" r:id="rId13"/>
    <p:sldId id="440" r:id="rId14"/>
    <p:sldId id="441" r:id="rId15"/>
    <p:sldId id="443" r:id="rId16"/>
    <p:sldId id="442" r:id="rId17"/>
    <p:sldId id="444" r:id="rId18"/>
    <p:sldId id="445" r:id="rId19"/>
    <p:sldId id="446" r:id="rId20"/>
    <p:sldId id="449" r:id="rId21"/>
    <p:sldId id="450" r:id="rId22"/>
    <p:sldId id="451" r:id="rId23"/>
    <p:sldId id="447" r:id="rId24"/>
    <p:sldId id="452" r:id="rId25"/>
    <p:sldId id="457" r:id="rId26"/>
    <p:sldId id="458" r:id="rId27"/>
    <p:sldId id="448" r:id="rId28"/>
    <p:sldId id="436" r:id="rId29"/>
    <p:sldId id="454" r:id="rId30"/>
    <p:sldId id="456" r:id="rId31"/>
    <p:sldId id="460" r:id="rId32"/>
    <p:sldId id="461" r:id="rId33"/>
    <p:sldId id="463" r:id="rId34"/>
    <p:sldId id="464" r:id="rId35"/>
    <p:sldId id="438" r:id="rId36"/>
    <p:sldId id="439" r:id="rId37"/>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4572"/>
    <a:srgbClr val="FFFF5D"/>
    <a:srgbClr val="267DE6"/>
    <a:srgbClr val="0000FF"/>
    <a:srgbClr val="FFCDCD"/>
    <a:srgbClr val="C6DCD1"/>
    <a:srgbClr val="FFFFCC"/>
    <a:srgbClr val="FFFFFF"/>
    <a:srgbClr val="FF0066"/>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74" autoAdjust="0"/>
    <p:restoredTop sz="92516" autoAdjust="0"/>
  </p:normalViewPr>
  <p:slideViewPr>
    <p:cSldViewPr>
      <p:cViewPr varScale="1">
        <p:scale>
          <a:sx n="98" d="100"/>
          <a:sy n="98" d="100"/>
        </p:scale>
        <p:origin x="390" y="90"/>
      </p:cViewPr>
      <p:guideLst>
        <p:guide orient="horz" pos="2160"/>
        <p:guide pos="2880"/>
      </p:guideLst>
    </p:cSldViewPr>
  </p:slideViewPr>
  <p:outlineViewPr>
    <p:cViewPr>
      <p:scale>
        <a:sx n="33" d="100"/>
        <a:sy n="33" d="100"/>
      </p:scale>
      <p:origin x="0" y="605"/>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8" d="100"/>
          <a:sy n="78" d="100"/>
        </p:scale>
        <p:origin x="-1986" y="-10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handoutMaster" Target="handoutMasters/handout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9119173"/>
            <a:ext cx="3170583" cy="480388"/>
          </a:xfrm>
          <a:prstGeom prst="rect">
            <a:avLst/>
          </a:prstGeom>
        </p:spPr>
        <p:txBody>
          <a:bodyPr vert="horz" lIns="94851" tIns="47425" rIns="94851" bIns="47425"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4142962" y="9119173"/>
            <a:ext cx="3170583" cy="480388"/>
          </a:xfrm>
          <a:prstGeom prst="rect">
            <a:avLst/>
          </a:prstGeom>
        </p:spPr>
        <p:txBody>
          <a:bodyPr vert="horz" wrap="square" lIns="94851" tIns="47425" rIns="94851" bIns="47425" numCol="1" anchor="b" anchorCtr="0" compatLnSpc="1">
            <a:prstTxWarp prst="textNoShape">
              <a:avLst/>
            </a:prstTxWarp>
          </a:bodyPr>
          <a:lstStyle>
            <a:lvl1pPr algn="r" eaLnBrk="1" hangingPunct="1">
              <a:defRPr sz="1200"/>
            </a:lvl1pPr>
          </a:lstStyle>
          <a:p>
            <a:pPr>
              <a:defRPr/>
            </a:pPr>
            <a:fld id="{45381C34-C04F-4D40-BBF1-C6121343120B}" type="slidenum">
              <a:rPr lang="en-US" altLang="en-US"/>
              <a:pPr>
                <a:defRPr/>
              </a:pPr>
              <a:t>‹#›</a:t>
            </a:fld>
            <a:endParaRPr lang="en-US" altLang="en-US"/>
          </a:p>
        </p:txBody>
      </p:sp>
    </p:spTree>
    <p:extLst>
      <p:ext uri="{BB962C8B-B14F-4D97-AF65-F5344CB8AC3E}">
        <p14:creationId xmlns:p14="http://schemas.microsoft.com/office/powerpoint/2010/main" val="13285470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3" tIns="48327" rIns="96653" bIns="48327" rtlCol="0" anchor="ctr"/>
          <a:lstStyle/>
          <a:p>
            <a:pPr lvl="0"/>
            <a:endParaRPr lang="en-US" noProof="0" dirty="0"/>
          </a:p>
        </p:txBody>
      </p:sp>
      <p:sp>
        <p:nvSpPr>
          <p:cNvPr id="5" name="Notes Placeholder 4"/>
          <p:cNvSpPr>
            <a:spLocks noGrp="1"/>
          </p:cNvSpPr>
          <p:nvPr>
            <p:ph type="body" sz="quarter" idx="3"/>
          </p:nvPr>
        </p:nvSpPr>
        <p:spPr>
          <a:xfrm>
            <a:off x="732183" y="4561226"/>
            <a:ext cx="5850835" cy="4320213"/>
          </a:xfrm>
          <a:prstGeom prst="rect">
            <a:avLst/>
          </a:prstGeom>
        </p:spPr>
        <p:txBody>
          <a:bodyPr vert="horz" lIns="96653" tIns="48327" rIns="96653" bIns="48327"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19173"/>
            <a:ext cx="3170583" cy="480388"/>
          </a:xfrm>
          <a:prstGeom prst="rect">
            <a:avLst/>
          </a:prstGeom>
        </p:spPr>
        <p:txBody>
          <a:bodyPr vert="horz" lIns="96653" tIns="48327" rIns="96653" bIns="48327"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2962" y="9119173"/>
            <a:ext cx="3170583" cy="480388"/>
          </a:xfrm>
          <a:prstGeom prst="rect">
            <a:avLst/>
          </a:prstGeom>
        </p:spPr>
        <p:txBody>
          <a:bodyPr vert="horz" wrap="square" lIns="96653" tIns="48327" rIns="96653" bIns="48327" numCol="1" anchor="b" anchorCtr="0" compatLnSpc="1">
            <a:prstTxWarp prst="textNoShape">
              <a:avLst/>
            </a:prstTxWarp>
          </a:bodyPr>
          <a:lstStyle>
            <a:lvl1pPr algn="r" eaLnBrk="1" hangingPunct="1">
              <a:defRPr sz="1200"/>
            </a:lvl1pPr>
          </a:lstStyle>
          <a:p>
            <a:pPr>
              <a:defRPr/>
            </a:pPr>
            <a:fld id="{5DD2571E-83D5-4236-A4A1-D9D92B639404}" type="slidenum">
              <a:rPr lang="en-US" altLang="en-US"/>
              <a:pPr>
                <a:defRPr/>
              </a:pPr>
              <a:t>‹#›</a:t>
            </a:fld>
            <a:endParaRPr lang="en-US" altLang="en-US"/>
          </a:p>
        </p:txBody>
      </p:sp>
    </p:spTree>
    <p:extLst>
      <p:ext uri="{BB962C8B-B14F-4D97-AF65-F5344CB8AC3E}">
        <p14:creationId xmlns:p14="http://schemas.microsoft.com/office/powerpoint/2010/main" val="23315268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3</a:t>
            </a:fld>
            <a:endParaRPr lang="en-US" altLang="en-US"/>
          </a:p>
        </p:txBody>
      </p:sp>
    </p:spTree>
    <p:extLst>
      <p:ext uri="{BB962C8B-B14F-4D97-AF65-F5344CB8AC3E}">
        <p14:creationId xmlns:p14="http://schemas.microsoft.com/office/powerpoint/2010/main" val="11287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FEATURE: Mouse-over feature brings up “screen tip” info about each component of the course description.</a:t>
            </a:r>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12</a:t>
            </a:fld>
            <a:endParaRPr lang="en-US" altLang="en-US"/>
          </a:p>
        </p:txBody>
      </p:sp>
    </p:spTree>
    <p:extLst>
      <p:ext uri="{BB962C8B-B14F-4D97-AF65-F5344CB8AC3E}">
        <p14:creationId xmlns:p14="http://schemas.microsoft.com/office/powerpoint/2010/main" val="871579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13</a:t>
            </a:fld>
            <a:endParaRPr lang="en-US" altLang="en-US"/>
          </a:p>
        </p:txBody>
      </p:sp>
    </p:spTree>
    <p:extLst>
      <p:ext uri="{BB962C8B-B14F-4D97-AF65-F5344CB8AC3E}">
        <p14:creationId xmlns:p14="http://schemas.microsoft.com/office/powerpoint/2010/main" val="430813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FEATURE:</a:t>
            </a:r>
            <a:r>
              <a:rPr lang="en-US" baseline="0" dirty="0" smtClean="0"/>
              <a:t> Each box appears in turn as the 1</a:t>
            </a:r>
            <a:r>
              <a:rPr lang="en-US" baseline="30000" dirty="0" smtClean="0"/>
              <a:t>st</a:t>
            </a:r>
            <a:r>
              <a:rPr lang="en-US" baseline="0" dirty="0" smtClean="0"/>
              <a:t>, 2</a:t>
            </a:r>
            <a:r>
              <a:rPr lang="en-US" baseline="30000" dirty="0" smtClean="0"/>
              <a:t>nd</a:t>
            </a:r>
            <a:r>
              <a:rPr lang="en-US" baseline="0" dirty="0" smtClean="0"/>
              <a:t>, and 3</a:t>
            </a:r>
            <a:r>
              <a:rPr lang="en-US" baseline="30000" dirty="0" smtClean="0"/>
              <a:t>rd</a:t>
            </a:r>
            <a:r>
              <a:rPr lang="en-US" baseline="0" dirty="0" smtClean="0"/>
              <a:t>/4</a:t>
            </a:r>
            <a:r>
              <a:rPr lang="en-US" baseline="30000" dirty="0" smtClean="0"/>
              <a:t>th</a:t>
            </a:r>
            <a:r>
              <a:rPr lang="en-US" baseline="0" dirty="0" smtClean="0"/>
              <a:t> numbers are clicked.</a:t>
            </a:r>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14</a:t>
            </a:fld>
            <a:endParaRPr lang="en-US" altLang="en-US"/>
          </a:p>
        </p:txBody>
      </p:sp>
    </p:spTree>
    <p:extLst>
      <p:ext uri="{BB962C8B-B14F-4D97-AF65-F5344CB8AC3E}">
        <p14:creationId xmlns:p14="http://schemas.microsoft.com/office/powerpoint/2010/main" val="36695248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15</a:t>
            </a:fld>
            <a:endParaRPr lang="en-US" altLang="en-US"/>
          </a:p>
        </p:txBody>
      </p:sp>
    </p:spTree>
    <p:extLst>
      <p:ext uri="{BB962C8B-B14F-4D97-AF65-F5344CB8AC3E}">
        <p14:creationId xmlns:p14="http://schemas.microsoft.com/office/powerpoint/2010/main" val="3792623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FEATURE:</a:t>
            </a:r>
            <a:r>
              <a:rPr lang="en-US" baseline="0" dirty="0" smtClean="0"/>
              <a:t> The information circling the graphic appears in sequence, top-left to bottom, and then top-right on down.</a:t>
            </a:r>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16</a:t>
            </a:fld>
            <a:endParaRPr lang="en-US" altLang="en-US"/>
          </a:p>
        </p:txBody>
      </p:sp>
    </p:spTree>
    <p:extLst>
      <p:ext uri="{BB962C8B-B14F-4D97-AF65-F5344CB8AC3E}">
        <p14:creationId xmlns:p14="http://schemas.microsoft.com/office/powerpoint/2010/main" val="41504298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17</a:t>
            </a:fld>
            <a:endParaRPr lang="en-US" altLang="en-US"/>
          </a:p>
        </p:txBody>
      </p:sp>
    </p:spTree>
    <p:extLst>
      <p:ext uri="{BB962C8B-B14F-4D97-AF65-F5344CB8AC3E}">
        <p14:creationId xmlns:p14="http://schemas.microsoft.com/office/powerpoint/2010/main" val="31611195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18</a:t>
            </a:fld>
            <a:endParaRPr lang="en-US" altLang="en-US"/>
          </a:p>
        </p:txBody>
      </p:sp>
    </p:spTree>
    <p:extLst>
      <p:ext uri="{BB962C8B-B14F-4D97-AF65-F5344CB8AC3E}">
        <p14:creationId xmlns:p14="http://schemas.microsoft.com/office/powerpoint/2010/main" val="723551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19</a:t>
            </a:fld>
            <a:endParaRPr lang="en-US" altLang="en-US"/>
          </a:p>
        </p:txBody>
      </p:sp>
    </p:spTree>
    <p:extLst>
      <p:ext uri="{BB962C8B-B14F-4D97-AF65-F5344CB8AC3E}">
        <p14:creationId xmlns:p14="http://schemas.microsoft.com/office/powerpoint/2010/main" val="2768860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20</a:t>
            </a:fld>
            <a:endParaRPr lang="en-US" altLang="en-US"/>
          </a:p>
        </p:txBody>
      </p:sp>
    </p:spTree>
    <p:extLst>
      <p:ext uri="{BB962C8B-B14F-4D97-AF65-F5344CB8AC3E}">
        <p14:creationId xmlns:p14="http://schemas.microsoft.com/office/powerpoint/2010/main" val="2693577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21</a:t>
            </a:fld>
            <a:endParaRPr lang="en-US" altLang="en-US"/>
          </a:p>
        </p:txBody>
      </p:sp>
    </p:spTree>
    <p:extLst>
      <p:ext uri="{BB962C8B-B14F-4D97-AF65-F5344CB8AC3E}">
        <p14:creationId xmlns:p14="http://schemas.microsoft.com/office/powerpoint/2010/main" val="3155702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4</a:t>
            </a:fld>
            <a:endParaRPr lang="en-US" altLang="en-US"/>
          </a:p>
        </p:txBody>
      </p:sp>
    </p:spTree>
    <p:extLst>
      <p:ext uri="{BB962C8B-B14F-4D97-AF65-F5344CB8AC3E}">
        <p14:creationId xmlns:p14="http://schemas.microsoft.com/office/powerpoint/2010/main" val="26350501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22</a:t>
            </a:fld>
            <a:endParaRPr lang="en-US" altLang="en-US"/>
          </a:p>
        </p:txBody>
      </p:sp>
    </p:spTree>
    <p:extLst>
      <p:ext uri="{BB962C8B-B14F-4D97-AF65-F5344CB8AC3E}">
        <p14:creationId xmlns:p14="http://schemas.microsoft.com/office/powerpoint/2010/main" val="22142100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23</a:t>
            </a:fld>
            <a:endParaRPr lang="en-US" altLang="en-US"/>
          </a:p>
        </p:txBody>
      </p:sp>
    </p:spTree>
    <p:extLst>
      <p:ext uri="{BB962C8B-B14F-4D97-AF65-F5344CB8AC3E}">
        <p14:creationId xmlns:p14="http://schemas.microsoft.com/office/powerpoint/2010/main" val="37896907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24</a:t>
            </a:fld>
            <a:endParaRPr lang="en-US" altLang="en-US"/>
          </a:p>
        </p:txBody>
      </p:sp>
    </p:spTree>
    <p:extLst>
      <p:ext uri="{BB962C8B-B14F-4D97-AF65-F5344CB8AC3E}">
        <p14:creationId xmlns:p14="http://schemas.microsoft.com/office/powerpoint/2010/main" val="21068581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25</a:t>
            </a:fld>
            <a:endParaRPr lang="en-US" altLang="en-US"/>
          </a:p>
        </p:txBody>
      </p:sp>
    </p:spTree>
    <p:extLst>
      <p:ext uri="{BB962C8B-B14F-4D97-AF65-F5344CB8AC3E}">
        <p14:creationId xmlns:p14="http://schemas.microsoft.com/office/powerpoint/2010/main" val="35374828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26</a:t>
            </a:fld>
            <a:endParaRPr lang="en-US" altLang="en-US"/>
          </a:p>
        </p:txBody>
      </p:sp>
    </p:spTree>
    <p:extLst>
      <p:ext uri="{BB962C8B-B14F-4D97-AF65-F5344CB8AC3E}">
        <p14:creationId xmlns:p14="http://schemas.microsoft.com/office/powerpoint/2010/main" val="3418397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27</a:t>
            </a:fld>
            <a:endParaRPr lang="en-US" altLang="en-US"/>
          </a:p>
        </p:txBody>
      </p:sp>
    </p:spTree>
    <p:extLst>
      <p:ext uri="{BB962C8B-B14F-4D97-AF65-F5344CB8AC3E}">
        <p14:creationId xmlns:p14="http://schemas.microsoft.com/office/powerpoint/2010/main" val="5689741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29</a:t>
            </a:fld>
            <a:endParaRPr lang="en-US" altLang="en-US"/>
          </a:p>
        </p:txBody>
      </p:sp>
    </p:spTree>
    <p:extLst>
      <p:ext uri="{BB962C8B-B14F-4D97-AF65-F5344CB8AC3E}">
        <p14:creationId xmlns:p14="http://schemas.microsoft.com/office/powerpoint/2010/main" val="22873546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30</a:t>
            </a:fld>
            <a:endParaRPr lang="en-US" altLang="en-US"/>
          </a:p>
        </p:txBody>
      </p:sp>
    </p:spTree>
    <p:extLst>
      <p:ext uri="{BB962C8B-B14F-4D97-AF65-F5344CB8AC3E}">
        <p14:creationId xmlns:p14="http://schemas.microsoft.com/office/powerpoint/2010/main" val="6960137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31</a:t>
            </a:fld>
            <a:endParaRPr lang="en-US" altLang="en-US"/>
          </a:p>
        </p:txBody>
      </p:sp>
    </p:spTree>
    <p:extLst>
      <p:ext uri="{BB962C8B-B14F-4D97-AF65-F5344CB8AC3E}">
        <p14:creationId xmlns:p14="http://schemas.microsoft.com/office/powerpoint/2010/main" val="33077957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32</a:t>
            </a:fld>
            <a:endParaRPr lang="en-US" altLang="en-US"/>
          </a:p>
        </p:txBody>
      </p:sp>
    </p:spTree>
    <p:extLst>
      <p:ext uri="{BB962C8B-B14F-4D97-AF65-F5344CB8AC3E}">
        <p14:creationId xmlns:p14="http://schemas.microsoft.com/office/powerpoint/2010/main" val="3089722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5</a:t>
            </a:fld>
            <a:endParaRPr lang="en-US" altLang="en-US"/>
          </a:p>
        </p:txBody>
      </p:sp>
    </p:spTree>
    <p:extLst>
      <p:ext uri="{BB962C8B-B14F-4D97-AF65-F5344CB8AC3E}">
        <p14:creationId xmlns:p14="http://schemas.microsoft.com/office/powerpoint/2010/main" val="15094931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33</a:t>
            </a:fld>
            <a:endParaRPr lang="en-US" altLang="en-US"/>
          </a:p>
        </p:txBody>
      </p:sp>
    </p:spTree>
    <p:extLst>
      <p:ext uri="{BB962C8B-B14F-4D97-AF65-F5344CB8AC3E}">
        <p14:creationId xmlns:p14="http://schemas.microsoft.com/office/powerpoint/2010/main" val="4842823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34</a:t>
            </a:fld>
            <a:endParaRPr lang="en-US" altLang="en-US"/>
          </a:p>
        </p:txBody>
      </p:sp>
    </p:spTree>
    <p:extLst>
      <p:ext uri="{BB962C8B-B14F-4D97-AF65-F5344CB8AC3E}">
        <p14:creationId xmlns:p14="http://schemas.microsoft.com/office/powerpoint/2010/main" val="1412676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6</a:t>
            </a:fld>
            <a:endParaRPr lang="en-US" altLang="en-US"/>
          </a:p>
        </p:txBody>
      </p:sp>
    </p:spTree>
    <p:extLst>
      <p:ext uri="{BB962C8B-B14F-4D97-AF65-F5344CB8AC3E}">
        <p14:creationId xmlns:p14="http://schemas.microsoft.com/office/powerpoint/2010/main" val="489655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7</a:t>
            </a:fld>
            <a:endParaRPr lang="en-US" altLang="en-US"/>
          </a:p>
        </p:txBody>
      </p:sp>
    </p:spTree>
    <p:extLst>
      <p:ext uri="{BB962C8B-B14F-4D97-AF65-F5344CB8AC3E}">
        <p14:creationId xmlns:p14="http://schemas.microsoft.com/office/powerpoint/2010/main" val="40404505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8</a:t>
            </a:fld>
            <a:endParaRPr lang="en-US" altLang="en-US"/>
          </a:p>
        </p:txBody>
      </p:sp>
    </p:spTree>
    <p:extLst>
      <p:ext uri="{BB962C8B-B14F-4D97-AF65-F5344CB8AC3E}">
        <p14:creationId xmlns:p14="http://schemas.microsoft.com/office/powerpoint/2010/main" val="489778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9</a:t>
            </a:fld>
            <a:endParaRPr lang="en-US" altLang="en-US"/>
          </a:p>
        </p:txBody>
      </p:sp>
    </p:spTree>
    <p:extLst>
      <p:ext uri="{BB962C8B-B14F-4D97-AF65-F5344CB8AC3E}">
        <p14:creationId xmlns:p14="http://schemas.microsoft.com/office/powerpoint/2010/main" val="3794737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10</a:t>
            </a:fld>
            <a:endParaRPr lang="en-US" altLang="en-US"/>
          </a:p>
        </p:txBody>
      </p:sp>
    </p:spTree>
    <p:extLst>
      <p:ext uri="{BB962C8B-B14F-4D97-AF65-F5344CB8AC3E}">
        <p14:creationId xmlns:p14="http://schemas.microsoft.com/office/powerpoint/2010/main" val="2619990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D2571E-83D5-4236-A4A1-D9D92B639404}" type="slidenum">
              <a:rPr lang="en-US" altLang="en-US" smtClean="0"/>
              <a:pPr>
                <a:defRPr/>
              </a:pPr>
              <a:t>11</a:t>
            </a:fld>
            <a:endParaRPr lang="en-US" altLang="en-US"/>
          </a:p>
        </p:txBody>
      </p:sp>
    </p:spTree>
    <p:extLst>
      <p:ext uri="{BB962C8B-B14F-4D97-AF65-F5344CB8AC3E}">
        <p14:creationId xmlns:p14="http://schemas.microsoft.com/office/powerpoint/2010/main" val="3732805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Tahoma" pitchFamily="34" charset="0"/>
                <a:ea typeface="Tahoma" pitchFamily="34" charset="0"/>
                <a:cs typeface="Tahoma"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Tahoma" pitchFamily="34" charset="0"/>
                <a:ea typeface="Tahoma" pitchFamily="34" charset="0"/>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EC509065-05AF-4596-BAD2-F6F5DF989DE7}" type="datetime1">
              <a:rPr lang="en-US" smtClean="0"/>
              <a:t>04/16/2018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6951E9B-4DDD-4AA8-B4E6-BE0BB33CE17A}" type="slidenum">
              <a:rPr lang="en-US" altLang="en-US"/>
              <a:pPr>
                <a:defRPr/>
              </a:pPr>
              <a:t>‹#›</a:t>
            </a:fld>
            <a:endParaRPr lang="en-US" altLang="en-US"/>
          </a:p>
        </p:txBody>
      </p:sp>
    </p:spTree>
    <p:extLst>
      <p:ext uri="{BB962C8B-B14F-4D97-AF65-F5344CB8AC3E}">
        <p14:creationId xmlns:p14="http://schemas.microsoft.com/office/powerpoint/2010/main" val="554237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C1F30C1-0D72-4B41-A653-B9B602BF3A7A}" type="datetime1">
              <a:rPr lang="en-US" smtClean="0"/>
              <a:t>04/16/2018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1DB1B9E-EC76-4FAE-B22A-837221387E9C}" type="slidenum">
              <a:rPr lang="en-US" altLang="en-US"/>
              <a:pPr>
                <a:defRPr/>
              </a:pPr>
              <a:t>‹#›</a:t>
            </a:fld>
            <a:endParaRPr lang="en-US" altLang="en-US"/>
          </a:p>
        </p:txBody>
      </p:sp>
    </p:spTree>
    <p:extLst>
      <p:ext uri="{BB962C8B-B14F-4D97-AF65-F5344CB8AC3E}">
        <p14:creationId xmlns:p14="http://schemas.microsoft.com/office/powerpoint/2010/main" val="3425910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C5EC9C8-CCBB-41B0-A81B-3AC1ADE97B65}" type="datetime1">
              <a:rPr lang="en-US" smtClean="0"/>
              <a:t>04/16/2018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491706-6BBB-45A4-8927-EB64520E0662}" type="slidenum">
              <a:rPr lang="en-US" altLang="en-US"/>
              <a:pPr>
                <a:defRPr/>
              </a:pPr>
              <a:t>‹#›</a:t>
            </a:fld>
            <a:endParaRPr lang="en-US" altLang="en-US"/>
          </a:p>
        </p:txBody>
      </p:sp>
    </p:spTree>
    <p:extLst>
      <p:ext uri="{BB962C8B-B14F-4D97-AF65-F5344CB8AC3E}">
        <p14:creationId xmlns:p14="http://schemas.microsoft.com/office/powerpoint/2010/main" val="4156666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66C3AEF8-227B-4780-A868-15B70DEF78FB}" type="datetime1">
              <a:rPr lang="en-US" smtClean="0"/>
              <a:t>04/16/2018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9794A3-1899-4648-BBC3-076C89E25163}" type="slidenum">
              <a:rPr lang="en-US" altLang="en-US"/>
              <a:pPr>
                <a:defRPr/>
              </a:pPr>
              <a:t>‹#›</a:t>
            </a:fld>
            <a:endParaRPr lang="en-US" altLang="en-US"/>
          </a:p>
        </p:txBody>
      </p:sp>
    </p:spTree>
    <p:extLst>
      <p:ext uri="{BB962C8B-B14F-4D97-AF65-F5344CB8AC3E}">
        <p14:creationId xmlns:p14="http://schemas.microsoft.com/office/powerpoint/2010/main" val="2681659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957A9E-F33C-4E73-B221-22F37349C0D3}" type="datetime1">
              <a:rPr lang="en-US" smtClean="0"/>
              <a:t>04/16/2018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968D43C-18B4-49E8-9366-4389F6F4F6B0}" type="slidenum">
              <a:rPr lang="en-US" altLang="en-US"/>
              <a:pPr>
                <a:defRPr/>
              </a:pPr>
              <a:t>‹#›</a:t>
            </a:fld>
            <a:endParaRPr lang="en-US" altLang="en-US"/>
          </a:p>
        </p:txBody>
      </p:sp>
    </p:spTree>
    <p:extLst>
      <p:ext uri="{BB962C8B-B14F-4D97-AF65-F5344CB8AC3E}">
        <p14:creationId xmlns:p14="http://schemas.microsoft.com/office/powerpoint/2010/main" val="494498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7AFBD79-10C0-4946-9344-9954D3A23935}" type="datetime1">
              <a:rPr lang="en-US" smtClean="0"/>
              <a:t>04/16/2018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34DBFE2-7491-478D-98BD-0EA8462E284B}" type="slidenum">
              <a:rPr lang="en-US" altLang="en-US"/>
              <a:pPr>
                <a:defRPr/>
              </a:pPr>
              <a:t>‹#›</a:t>
            </a:fld>
            <a:endParaRPr lang="en-US" altLang="en-US"/>
          </a:p>
        </p:txBody>
      </p:sp>
    </p:spTree>
    <p:extLst>
      <p:ext uri="{BB962C8B-B14F-4D97-AF65-F5344CB8AC3E}">
        <p14:creationId xmlns:p14="http://schemas.microsoft.com/office/powerpoint/2010/main" val="1276263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DB0021C-88B8-4F0A-812E-E003A67CC8F2}" type="datetime1">
              <a:rPr lang="en-US" smtClean="0"/>
              <a:t>04/16/2018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9E61E2E-16CC-4E93-B52D-B95C73543B66}" type="slidenum">
              <a:rPr lang="en-US" altLang="en-US"/>
              <a:pPr>
                <a:defRPr/>
              </a:pPr>
              <a:t>‹#›</a:t>
            </a:fld>
            <a:endParaRPr lang="en-US" altLang="en-US"/>
          </a:p>
        </p:txBody>
      </p:sp>
    </p:spTree>
    <p:extLst>
      <p:ext uri="{BB962C8B-B14F-4D97-AF65-F5344CB8AC3E}">
        <p14:creationId xmlns:p14="http://schemas.microsoft.com/office/powerpoint/2010/main" val="3588747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101A081A-667E-4FDD-AFF8-5C82441706CB}" type="datetime1">
              <a:rPr lang="en-US" smtClean="0"/>
              <a:t>04/16/2018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2F5DD9D-5618-4314-BDED-9EC1B431DD5C}" type="slidenum">
              <a:rPr lang="en-US" altLang="en-US"/>
              <a:pPr>
                <a:defRPr/>
              </a:pPr>
              <a:t>‹#›</a:t>
            </a:fld>
            <a:endParaRPr lang="en-US" altLang="en-US"/>
          </a:p>
        </p:txBody>
      </p:sp>
    </p:spTree>
    <p:extLst>
      <p:ext uri="{BB962C8B-B14F-4D97-AF65-F5344CB8AC3E}">
        <p14:creationId xmlns:p14="http://schemas.microsoft.com/office/powerpoint/2010/main" val="742957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A25579E-0690-4935-AB2C-7C9B99A4C7F2}" type="datetime1">
              <a:rPr lang="en-US" smtClean="0"/>
              <a:t>04/16/2018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CA4181A-12F2-42B5-9E8C-3EA2B021453E}" type="slidenum">
              <a:rPr lang="en-US" altLang="en-US"/>
              <a:pPr>
                <a:defRPr/>
              </a:pPr>
              <a:t>‹#›</a:t>
            </a:fld>
            <a:endParaRPr lang="en-US" altLang="en-US"/>
          </a:p>
        </p:txBody>
      </p:sp>
    </p:spTree>
    <p:extLst>
      <p:ext uri="{BB962C8B-B14F-4D97-AF65-F5344CB8AC3E}">
        <p14:creationId xmlns:p14="http://schemas.microsoft.com/office/powerpoint/2010/main" val="1945750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B117C5-64C0-4CAE-8257-52D360B4C56E}" type="datetime1">
              <a:rPr lang="en-US" smtClean="0"/>
              <a:t>04/16/2018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87CD18E-7142-488F-A997-26EC37E9AF2F}" type="slidenum">
              <a:rPr lang="en-US" altLang="en-US"/>
              <a:pPr>
                <a:defRPr/>
              </a:pPr>
              <a:t>‹#›</a:t>
            </a:fld>
            <a:endParaRPr lang="en-US" altLang="en-US"/>
          </a:p>
        </p:txBody>
      </p:sp>
    </p:spTree>
    <p:extLst>
      <p:ext uri="{BB962C8B-B14F-4D97-AF65-F5344CB8AC3E}">
        <p14:creationId xmlns:p14="http://schemas.microsoft.com/office/powerpoint/2010/main" val="2675642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3202FFC-F56D-4CC4-8091-F6693ADC0148}" type="datetime1">
              <a:rPr lang="en-US" smtClean="0"/>
              <a:t>04/16/2018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F8CC9F4-06D6-4A66-9759-2F693F78E463}" type="slidenum">
              <a:rPr lang="en-US" altLang="en-US"/>
              <a:pPr>
                <a:defRPr/>
              </a:pPr>
              <a:t>‹#›</a:t>
            </a:fld>
            <a:endParaRPr lang="en-US" altLang="en-US"/>
          </a:p>
        </p:txBody>
      </p:sp>
    </p:spTree>
    <p:extLst>
      <p:ext uri="{BB962C8B-B14F-4D97-AF65-F5344CB8AC3E}">
        <p14:creationId xmlns:p14="http://schemas.microsoft.com/office/powerpoint/2010/main" val="1179878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mn-lt"/>
                <a:cs typeface="+mn-cs"/>
              </a:defRPr>
            </a:lvl1pPr>
          </a:lstStyle>
          <a:p>
            <a:pPr>
              <a:defRPr/>
            </a:pPr>
            <a:fld id="{1E1BE117-7396-4845-AF55-3B9FC39F6740}" type="datetime1">
              <a:rPr lang="en-US" smtClean="0"/>
              <a:t>04/16/2018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Tahoma" panose="020B0604030504040204" pitchFamily="34" charset="0"/>
              </a:defRPr>
            </a:lvl1pPr>
          </a:lstStyle>
          <a:p>
            <a:pPr>
              <a:defRPr/>
            </a:pPr>
            <a:fld id="{DAAB78D2-2F27-4076-95FB-A59F42B4913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sz="4400" kern="1200">
          <a:solidFill>
            <a:schemeClr val="tx1"/>
          </a:solidFill>
          <a:latin typeface="Tahoma" pitchFamily="34" charset="0"/>
          <a:ea typeface="Tahoma" pitchFamily="34" charset="0"/>
          <a:cs typeface="Tahoma" pitchFamily="34" charset="0"/>
        </a:defRPr>
      </a:lvl1pPr>
      <a:lvl2pPr algn="ctr" rtl="0" eaLnBrk="0" fontAlgn="base" hangingPunct="0">
        <a:spcBef>
          <a:spcPct val="0"/>
        </a:spcBef>
        <a:spcAft>
          <a:spcPct val="0"/>
        </a:spcAft>
        <a:defRPr sz="4400">
          <a:solidFill>
            <a:schemeClr val="tx1"/>
          </a:solidFill>
          <a:latin typeface="Tahoma" pitchFamily="34" charset="0"/>
          <a:cs typeface="Tahoma" pitchFamily="34" charset="0"/>
        </a:defRPr>
      </a:lvl2pPr>
      <a:lvl3pPr algn="ctr" rtl="0" eaLnBrk="0" fontAlgn="base" hangingPunct="0">
        <a:spcBef>
          <a:spcPct val="0"/>
        </a:spcBef>
        <a:spcAft>
          <a:spcPct val="0"/>
        </a:spcAft>
        <a:defRPr sz="4400">
          <a:solidFill>
            <a:schemeClr val="tx1"/>
          </a:solidFill>
          <a:latin typeface="Tahoma" pitchFamily="34" charset="0"/>
          <a:cs typeface="Tahoma" pitchFamily="34" charset="0"/>
        </a:defRPr>
      </a:lvl3pPr>
      <a:lvl4pPr algn="ctr" rtl="0" eaLnBrk="0" fontAlgn="base" hangingPunct="0">
        <a:spcBef>
          <a:spcPct val="0"/>
        </a:spcBef>
        <a:spcAft>
          <a:spcPct val="0"/>
        </a:spcAft>
        <a:defRPr sz="4400">
          <a:solidFill>
            <a:schemeClr val="tx1"/>
          </a:solidFill>
          <a:latin typeface="Tahoma" pitchFamily="34" charset="0"/>
          <a:cs typeface="Tahoma" pitchFamily="34" charset="0"/>
        </a:defRPr>
      </a:lvl4pPr>
      <a:lvl5pPr algn="ctr" rtl="0" eaLnBrk="0" fontAlgn="base" hangingPunct="0">
        <a:spcBef>
          <a:spcPct val="0"/>
        </a:spcBef>
        <a:spcAft>
          <a:spcPct val="0"/>
        </a:spcAft>
        <a:defRPr sz="4400">
          <a:solidFill>
            <a:schemeClr val="tx1"/>
          </a:solidFill>
          <a:latin typeface="Tahoma" pitchFamily="34" charset="0"/>
          <a:cs typeface="Tahoma"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Tahoma" pitchFamily="34" charset="0"/>
          <a:ea typeface="Tahoma" pitchFamily="34" charset="0"/>
          <a:cs typeface="Tahoma"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Tahoma" pitchFamily="34" charset="0"/>
          <a:ea typeface="Tahoma" pitchFamily="34" charset="0"/>
          <a:cs typeface="Tahoma"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Tahoma" pitchFamily="34" charset="0"/>
          <a:ea typeface="Tahoma" pitchFamily="34" charset="0"/>
          <a:cs typeface="Tahoma"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Tahoma" pitchFamily="34" charset="0"/>
          <a:ea typeface="Tahoma" pitchFamily="34" charset="0"/>
          <a:cs typeface="Tahoma"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Tahoma" pitchFamily="34" charset="0"/>
          <a:ea typeface="Tahoma" pitchFamily="34" charset="0"/>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hyperlink" Target="http://www.txhighereddata.org/Interactive/CIP/" TargetMode="External"/><Relationship Id="rId13" Type="http://schemas.openxmlformats.org/officeDocument/2006/relationships/slide" Target="slide15.xml"/><Relationship Id="rId18" Type="http://schemas.openxmlformats.org/officeDocument/2006/relationships/image" Target="../media/image9.jpeg"/><Relationship Id="rId3" Type="http://schemas.openxmlformats.org/officeDocument/2006/relationships/slide" Target="slide1.xml"/><Relationship Id="rId7" Type="http://schemas.openxmlformats.org/officeDocument/2006/relationships/slide" Target="slide34.xml"/><Relationship Id="rId12" Type="http://schemas.openxmlformats.org/officeDocument/2006/relationships/slide" Target="slide14.xml"/><Relationship Id="rId17" Type="http://schemas.openxmlformats.org/officeDocument/2006/relationships/slide" Target="slide25.xml"/><Relationship Id="rId2" Type="http://schemas.openxmlformats.org/officeDocument/2006/relationships/notesSlide" Target="../notesSlides/notesSlide8.xml"/><Relationship Id="rId16" Type="http://schemas.openxmlformats.org/officeDocument/2006/relationships/slide" Target="slide21.xml"/><Relationship Id="rId1" Type="http://schemas.openxmlformats.org/officeDocument/2006/relationships/slideLayout" Target="../slideLayouts/slideLayout7.xml"/><Relationship Id="rId6" Type="http://schemas.openxmlformats.org/officeDocument/2006/relationships/slide" Target="slide33.xml"/><Relationship Id="rId11" Type="http://schemas.openxmlformats.org/officeDocument/2006/relationships/slide" Target="slide13.xml"/><Relationship Id="rId5" Type="http://schemas.openxmlformats.org/officeDocument/2006/relationships/slide" Target="slide26.xml"/><Relationship Id="rId15" Type="http://schemas.openxmlformats.org/officeDocument/2006/relationships/slide" Target="slide17.xml"/><Relationship Id="rId10" Type="http://schemas.openxmlformats.org/officeDocument/2006/relationships/slide" Target="slide12.xml"/><Relationship Id="rId19" Type="http://schemas.openxmlformats.org/officeDocument/2006/relationships/image" Target="../media/image3.jpeg"/><Relationship Id="rId4" Type="http://schemas.openxmlformats.org/officeDocument/2006/relationships/slide" Target="slide4.xml"/><Relationship Id="rId9" Type="http://schemas.openxmlformats.org/officeDocument/2006/relationships/slide" Target="slide11.xml"/><Relationship Id="rId14" Type="http://schemas.openxmlformats.org/officeDocument/2006/relationships/slide" Target="slide16.xml"/></Relationships>
</file>

<file path=ppt/slides/_rels/slide11.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16.xml"/><Relationship Id="rId18" Type="http://schemas.openxmlformats.org/officeDocument/2006/relationships/image" Target="../media/image3.jpeg"/><Relationship Id="rId3" Type="http://schemas.openxmlformats.org/officeDocument/2006/relationships/slide" Target="slide1.xml"/><Relationship Id="rId7" Type="http://schemas.openxmlformats.org/officeDocument/2006/relationships/slide" Target="slide34.xml"/><Relationship Id="rId12" Type="http://schemas.openxmlformats.org/officeDocument/2006/relationships/slide" Target="slide15.xml"/><Relationship Id="rId17" Type="http://schemas.openxmlformats.org/officeDocument/2006/relationships/image" Target="../media/image10.jpeg"/><Relationship Id="rId2" Type="http://schemas.openxmlformats.org/officeDocument/2006/relationships/notesSlide" Target="../notesSlides/notesSlide9.xml"/><Relationship Id="rId16" Type="http://schemas.openxmlformats.org/officeDocument/2006/relationships/slide" Target="slide25.xml"/><Relationship Id="rId1" Type="http://schemas.openxmlformats.org/officeDocument/2006/relationships/slideLayout" Target="../slideLayouts/slideLayout7.xml"/><Relationship Id="rId6" Type="http://schemas.openxmlformats.org/officeDocument/2006/relationships/slide" Target="slide33.xml"/><Relationship Id="rId11" Type="http://schemas.openxmlformats.org/officeDocument/2006/relationships/slide" Target="slide14.xml"/><Relationship Id="rId5" Type="http://schemas.openxmlformats.org/officeDocument/2006/relationships/slide" Target="slide26.xml"/><Relationship Id="rId15" Type="http://schemas.openxmlformats.org/officeDocument/2006/relationships/slide" Target="slide21.xml"/><Relationship Id="rId10" Type="http://schemas.openxmlformats.org/officeDocument/2006/relationships/slide" Target="slide13.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17.xml"/></Relationships>
</file>

<file path=ppt/slides/_rels/slide12.xml.rels><?xml version="1.0" encoding="UTF-8" standalone="yes"?>
<Relationships xmlns="http://schemas.openxmlformats.org/package/2006/relationships"><Relationship Id="rId8" Type="http://schemas.openxmlformats.org/officeDocument/2006/relationships/slide" Target="slide33.xml"/><Relationship Id="rId3" Type="http://schemas.openxmlformats.org/officeDocument/2006/relationships/slide" Target="slide12.xml"/><Relationship Id="rId7" Type="http://schemas.openxmlformats.org/officeDocument/2006/relationships/slide" Target="slide26.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slide" Target="slide4.xml"/><Relationship Id="rId5" Type="http://schemas.openxmlformats.org/officeDocument/2006/relationships/slide" Target="slide1.xml"/><Relationship Id="rId4" Type="http://schemas.openxmlformats.org/officeDocument/2006/relationships/slide" Target="slide11.xml"/><Relationship Id="rId9" Type="http://schemas.openxmlformats.org/officeDocument/2006/relationships/slide" Target="slide34.xml"/></Relationships>
</file>

<file path=ppt/slides/_rels/slide13.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1.xml"/><Relationship Id="rId18" Type="http://schemas.openxmlformats.org/officeDocument/2006/relationships/image" Target="../media/image3.jpeg"/><Relationship Id="rId3" Type="http://schemas.openxmlformats.org/officeDocument/2006/relationships/image" Target="../media/image11.jpg"/><Relationship Id="rId7" Type="http://schemas.openxmlformats.org/officeDocument/2006/relationships/slide" Target="slide14.xml"/><Relationship Id="rId12" Type="http://schemas.openxmlformats.org/officeDocument/2006/relationships/slide" Target="slide25.xml"/><Relationship Id="rId17" Type="http://schemas.openxmlformats.org/officeDocument/2006/relationships/slide" Target="slide34.xml"/><Relationship Id="rId2" Type="http://schemas.openxmlformats.org/officeDocument/2006/relationships/notesSlide" Target="../notesSlides/notesSlide11.xml"/><Relationship Id="rId16" Type="http://schemas.openxmlformats.org/officeDocument/2006/relationships/slide" Target="slide33.xml"/><Relationship Id="rId1" Type="http://schemas.openxmlformats.org/officeDocument/2006/relationships/slideLayout" Target="../slideLayouts/slideLayout7.xml"/><Relationship Id="rId6" Type="http://schemas.openxmlformats.org/officeDocument/2006/relationships/slide" Target="slide12.xml"/><Relationship Id="rId11" Type="http://schemas.openxmlformats.org/officeDocument/2006/relationships/slide" Target="slide21.xml"/><Relationship Id="rId5" Type="http://schemas.openxmlformats.org/officeDocument/2006/relationships/slide" Target="slide11.xml"/><Relationship Id="rId15" Type="http://schemas.openxmlformats.org/officeDocument/2006/relationships/slide" Target="slide26.xml"/><Relationship Id="rId10" Type="http://schemas.openxmlformats.org/officeDocument/2006/relationships/slide" Target="slide17.xml"/><Relationship Id="rId4" Type="http://schemas.openxmlformats.org/officeDocument/2006/relationships/slide" Target="slide10.xml"/><Relationship Id="rId9" Type="http://schemas.openxmlformats.org/officeDocument/2006/relationships/slide" Target="slide16.xml"/><Relationship Id="rId14" Type="http://schemas.openxmlformats.org/officeDocument/2006/relationships/slide" Target="slide4.xml"/></Relationships>
</file>

<file path=ppt/slides/_rels/slide14.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4.xml"/><Relationship Id="rId3" Type="http://schemas.openxmlformats.org/officeDocument/2006/relationships/slide" Target="slide10.xml"/><Relationship Id="rId7" Type="http://schemas.openxmlformats.org/officeDocument/2006/relationships/slide" Target="slide15.xml"/><Relationship Id="rId12" Type="http://schemas.openxmlformats.org/officeDocument/2006/relationships/slide" Target="slide1.xml"/><Relationship Id="rId17" Type="http://schemas.openxmlformats.org/officeDocument/2006/relationships/image" Target="../media/image3.jpeg"/><Relationship Id="rId2" Type="http://schemas.openxmlformats.org/officeDocument/2006/relationships/notesSlide" Target="../notesSlides/notesSlide12.xml"/><Relationship Id="rId16" Type="http://schemas.openxmlformats.org/officeDocument/2006/relationships/slide" Target="slide34.xml"/><Relationship Id="rId1" Type="http://schemas.openxmlformats.org/officeDocument/2006/relationships/slideLayout" Target="../slideLayouts/slideLayout7.xml"/><Relationship Id="rId6" Type="http://schemas.openxmlformats.org/officeDocument/2006/relationships/slide" Target="slide13.xml"/><Relationship Id="rId11" Type="http://schemas.openxmlformats.org/officeDocument/2006/relationships/slide" Target="slide25.xml"/><Relationship Id="rId5" Type="http://schemas.openxmlformats.org/officeDocument/2006/relationships/slide" Target="slide12.xml"/><Relationship Id="rId15" Type="http://schemas.openxmlformats.org/officeDocument/2006/relationships/slide" Target="slide33.xml"/><Relationship Id="rId10" Type="http://schemas.openxmlformats.org/officeDocument/2006/relationships/slide" Target="slide21.xml"/><Relationship Id="rId4" Type="http://schemas.openxmlformats.org/officeDocument/2006/relationships/slide" Target="slide11.xml"/><Relationship Id="rId9" Type="http://schemas.openxmlformats.org/officeDocument/2006/relationships/slide" Target="slide17.xml"/><Relationship Id="rId14" Type="http://schemas.openxmlformats.org/officeDocument/2006/relationships/slide" Target="slide26.xml"/></Relationships>
</file>

<file path=ppt/slides/_rels/slide15.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xml"/><Relationship Id="rId18" Type="http://schemas.openxmlformats.org/officeDocument/2006/relationships/image" Target="../media/image3.jpeg"/><Relationship Id="rId3" Type="http://schemas.openxmlformats.org/officeDocument/2006/relationships/image" Target="../media/image12.jpg"/><Relationship Id="rId7" Type="http://schemas.openxmlformats.org/officeDocument/2006/relationships/slide" Target="slide13.xml"/><Relationship Id="rId12" Type="http://schemas.openxmlformats.org/officeDocument/2006/relationships/slide" Target="slide25.xml"/><Relationship Id="rId17" Type="http://schemas.openxmlformats.org/officeDocument/2006/relationships/slide" Target="slide34.xml"/><Relationship Id="rId2" Type="http://schemas.openxmlformats.org/officeDocument/2006/relationships/notesSlide" Target="../notesSlides/notesSlide13.xml"/><Relationship Id="rId16" Type="http://schemas.openxmlformats.org/officeDocument/2006/relationships/slide" Target="slide33.xml"/><Relationship Id="rId1" Type="http://schemas.openxmlformats.org/officeDocument/2006/relationships/slideLayout" Target="../slideLayouts/slideLayout7.xml"/><Relationship Id="rId6" Type="http://schemas.openxmlformats.org/officeDocument/2006/relationships/slide" Target="slide12.xml"/><Relationship Id="rId11" Type="http://schemas.openxmlformats.org/officeDocument/2006/relationships/slide" Target="slide21.xml"/><Relationship Id="rId5" Type="http://schemas.openxmlformats.org/officeDocument/2006/relationships/slide" Target="slide11.xml"/><Relationship Id="rId15" Type="http://schemas.openxmlformats.org/officeDocument/2006/relationships/slide" Target="slide26.xml"/><Relationship Id="rId10" Type="http://schemas.openxmlformats.org/officeDocument/2006/relationships/slide" Target="slide17.xml"/><Relationship Id="rId4" Type="http://schemas.openxmlformats.org/officeDocument/2006/relationships/slide" Target="slide10.xml"/><Relationship Id="rId9" Type="http://schemas.openxmlformats.org/officeDocument/2006/relationships/slide" Target="slide16.xml"/><Relationship Id="rId14" Type="http://schemas.openxmlformats.org/officeDocument/2006/relationships/slide" Target="slide4.xml"/></Relationships>
</file>

<file path=ppt/slides/_rels/slide16.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1.xml"/><Relationship Id="rId18" Type="http://schemas.openxmlformats.org/officeDocument/2006/relationships/image" Target="../media/image3.jpeg"/><Relationship Id="rId3" Type="http://schemas.openxmlformats.org/officeDocument/2006/relationships/slide" Target="slide10.xml"/><Relationship Id="rId7" Type="http://schemas.openxmlformats.org/officeDocument/2006/relationships/slide" Target="slide14.xml"/><Relationship Id="rId12" Type="http://schemas.openxmlformats.org/officeDocument/2006/relationships/image" Target="../media/image13.jpeg"/><Relationship Id="rId17" Type="http://schemas.openxmlformats.org/officeDocument/2006/relationships/slide" Target="slide34.xml"/><Relationship Id="rId2" Type="http://schemas.openxmlformats.org/officeDocument/2006/relationships/notesSlide" Target="../notesSlides/notesSlide14.xml"/><Relationship Id="rId16" Type="http://schemas.openxmlformats.org/officeDocument/2006/relationships/slide" Target="slide33.xml"/><Relationship Id="rId1" Type="http://schemas.openxmlformats.org/officeDocument/2006/relationships/slideLayout" Target="../slideLayouts/slideLayout7.xml"/><Relationship Id="rId6" Type="http://schemas.openxmlformats.org/officeDocument/2006/relationships/slide" Target="slide13.xml"/><Relationship Id="rId11" Type="http://schemas.openxmlformats.org/officeDocument/2006/relationships/slide" Target="slide25.xml"/><Relationship Id="rId5" Type="http://schemas.openxmlformats.org/officeDocument/2006/relationships/slide" Target="slide12.xml"/><Relationship Id="rId15" Type="http://schemas.openxmlformats.org/officeDocument/2006/relationships/slide" Target="slide26.xml"/><Relationship Id="rId10" Type="http://schemas.openxmlformats.org/officeDocument/2006/relationships/slide" Target="slide21.xml"/><Relationship Id="rId4" Type="http://schemas.openxmlformats.org/officeDocument/2006/relationships/slide" Target="slide11.xml"/><Relationship Id="rId9" Type="http://schemas.openxmlformats.org/officeDocument/2006/relationships/slide" Target="slide17.xml"/><Relationship Id="rId14" Type="http://schemas.openxmlformats.org/officeDocument/2006/relationships/slide" Target="slide4.xml"/></Relationships>
</file>

<file path=ppt/slides/_rels/slide17.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1.xml"/><Relationship Id="rId18" Type="http://schemas.openxmlformats.org/officeDocument/2006/relationships/image" Target="../media/image3.jpeg"/><Relationship Id="rId3" Type="http://schemas.openxmlformats.org/officeDocument/2006/relationships/slide" Target="slide10.xml"/><Relationship Id="rId7" Type="http://schemas.openxmlformats.org/officeDocument/2006/relationships/slide" Target="slide14.xml"/><Relationship Id="rId12" Type="http://schemas.openxmlformats.org/officeDocument/2006/relationships/image" Target="../media/image14.jpg"/><Relationship Id="rId17" Type="http://schemas.openxmlformats.org/officeDocument/2006/relationships/slide" Target="slide34.xml"/><Relationship Id="rId2" Type="http://schemas.openxmlformats.org/officeDocument/2006/relationships/notesSlide" Target="../notesSlides/notesSlide15.xml"/><Relationship Id="rId16" Type="http://schemas.openxmlformats.org/officeDocument/2006/relationships/slide" Target="slide33.xml"/><Relationship Id="rId1" Type="http://schemas.openxmlformats.org/officeDocument/2006/relationships/slideLayout" Target="../slideLayouts/slideLayout7.xml"/><Relationship Id="rId6" Type="http://schemas.openxmlformats.org/officeDocument/2006/relationships/slide" Target="slide13.xml"/><Relationship Id="rId11" Type="http://schemas.openxmlformats.org/officeDocument/2006/relationships/slide" Target="slide25.xml"/><Relationship Id="rId5" Type="http://schemas.openxmlformats.org/officeDocument/2006/relationships/slide" Target="slide12.xml"/><Relationship Id="rId15" Type="http://schemas.openxmlformats.org/officeDocument/2006/relationships/slide" Target="slide26.xml"/><Relationship Id="rId10" Type="http://schemas.openxmlformats.org/officeDocument/2006/relationships/slide" Target="slide21.xml"/><Relationship Id="rId4" Type="http://schemas.openxmlformats.org/officeDocument/2006/relationships/slide" Target="slide11.xml"/><Relationship Id="rId9" Type="http://schemas.openxmlformats.org/officeDocument/2006/relationships/slide" Target="slide16.xml"/><Relationship Id="rId14" Type="http://schemas.openxmlformats.org/officeDocument/2006/relationships/slide" Target="slide4.xml"/></Relationships>
</file>

<file path=ppt/slides/_rels/slide18.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xml"/><Relationship Id="rId18" Type="http://schemas.openxmlformats.org/officeDocument/2006/relationships/image" Target="../media/image3.jpeg"/><Relationship Id="rId3" Type="http://schemas.openxmlformats.org/officeDocument/2006/relationships/image" Target="../media/image15.jpg"/><Relationship Id="rId7" Type="http://schemas.openxmlformats.org/officeDocument/2006/relationships/slide" Target="slide13.xml"/><Relationship Id="rId12" Type="http://schemas.openxmlformats.org/officeDocument/2006/relationships/slide" Target="slide25.xml"/><Relationship Id="rId17" Type="http://schemas.openxmlformats.org/officeDocument/2006/relationships/slide" Target="slide34.xml"/><Relationship Id="rId2" Type="http://schemas.openxmlformats.org/officeDocument/2006/relationships/notesSlide" Target="../notesSlides/notesSlide16.xml"/><Relationship Id="rId16" Type="http://schemas.openxmlformats.org/officeDocument/2006/relationships/slide" Target="slide33.xml"/><Relationship Id="rId1" Type="http://schemas.openxmlformats.org/officeDocument/2006/relationships/slideLayout" Target="../slideLayouts/slideLayout7.xml"/><Relationship Id="rId6" Type="http://schemas.openxmlformats.org/officeDocument/2006/relationships/slide" Target="slide12.xml"/><Relationship Id="rId11" Type="http://schemas.openxmlformats.org/officeDocument/2006/relationships/slide" Target="slide21.xml"/><Relationship Id="rId5" Type="http://schemas.openxmlformats.org/officeDocument/2006/relationships/slide" Target="slide11.xml"/><Relationship Id="rId15" Type="http://schemas.openxmlformats.org/officeDocument/2006/relationships/slide" Target="slide26.xml"/><Relationship Id="rId10" Type="http://schemas.openxmlformats.org/officeDocument/2006/relationships/slide" Target="slide16.xml"/><Relationship Id="rId4" Type="http://schemas.openxmlformats.org/officeDocument/2006/relationships/slide" Target="slide10.xml"/><Relationship Id="rId9" Type="http://schemas.openxmlformats.org/officeDocument/2006/relationships/slide" Target="slide15.xml"/><Relationship Id="rId14" Type="http://schemas.openxmlformats.org/officeDocument/2006/relationships/slide" Target="slide4.xml"/></Relationships>
</file>

<file path=ppt/slides/_rels/slide19.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xml"/><Relationship Id="rId18" Type="http://schemas.openxmlformats.org/officeDocument/2006/relationships/image" Target="../media/image3.jpeg"/><Relationship Id="rId3" Type="http://schemas.openxmlformats.org/officeDocument/2006/relationships/image" Target="../media/image16.jpg"/><Relationship Id="rId7" Type="http://schemas.openxmlformats.org/officeDocument/2006/relationships/slide" Target="slide13.xml"/><Relationship Id="rId12" Type="http://schemas.openxmlformats.org/officeDocument/2006/relationships/slide" Target="slide25.xml"/><Relationship Id="rId17" Type="http://schemas.openxmlformats.org/officeDocument/2006/relationships/slide" Target="slide34.xml"/><Relationship Id="rId2" Type="http://schemas.openxmlformats.org/officeDocument/2006/relationships/notesSlide" Target="../notesSlides/notesSlide17.xml"/><Relationship Id="rId16" Type="http://schemas.openxmlformats.org/officeDocument/2006/relationships/slide" Target="slide33.xml"/><Relationship Id="rId1" Type="http://schemas.openxmlformats.org/officeDocument/2006/relationships/slideLayout" Target="../slideLayouts/slideLayout7.xml"/><Relationship Id="rId6" Type="http://schemas.openxmlformats.org/officeDocument/2006/relationships/slide" Target="slide12.xml"/><Relationship Id="rId11" Type="http://schemas.openxmlformats.org/officeDocument/2006/relationships/slide" Target="slide21.xml"/><Relationship Id="rId5" Type="http://schemas.openxmlformats.org/officeDocument/2006/relationships/slide" Target="slide11.xml"/><Relationship Id="rId15" Type="http://schemas.openxmlformats.org/officeDocument/2006/relationships/slide" Target="slide26.xml"/><Relationship Id="rId10" Type="http://schemas.openxmlformats.org/officeDocument/2006/relationships/slide" Target="slide16.xml"/><Relationship Id="rId4" Type="http://schemas.openxmlformats.org/officeDocument/2006/relationships/slide" Target="slide10.xml"/><Relationship Id="rId9" Type="http://schemas.openxmlformats.org/officeDocument/2006/relationships/slide" Target="slide15.xml"/><Relationship Id="rId14" Type="http://schemas.openxmlformats.org/officeDocument/2006/relationships/slide" Target="slide4.xml"/></Relationships>
</file>

<file path=ppt/slides/_rels/slide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 Target="slide10.xml"/><Relationship Id="rId7" Type="http://schemas.openxmlformats.org/officeDocument/2006/relationships/slide" Target="slide1.xml"/><Relationship Id="rId2" Type="http://schemas.openxmlformats.org/officeDocument/2006/relationships/slide" Target="slide4.xml"/><Relationship Id="rId1" Type="http://schemas.openxmlformats.org/officeDocument/2006/relationships/slideLayout" Target="../slideLayouts/slideLayout4.xml"/><Relationship Id="rId6" Type="http://schemas.openxmlformats.org/officeDocument/2006/relationships/slide" Target="slide34.xml"/><Relationship Id="rId5" Type="http://schemas.openxmlformats.org/officeDocument/2006/relationships/slide" Target="slide33.xml"/><Relationship Id="rId4" Type="http://schemas.openxmlformats.org/officeDocument/2006/relationships/slide" Target="slide26.xml"/></Relationships>
</file>

<file path=ppt/slides/_rels/slide20.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xml"/><Relationship Id="rId18" Type="http://schemas.openxmlformats.org/officeDocument/2006/relationships/image" Target="../media/image3.jpeg"/><Relationship Id="rId3" Type="http://schemas.openxmlformats.org/officeDocument/2006/relationships/image" Target="../media/image17.jpg"/><Relationship Id="rId7" Type="http://schemas.openxmlformats.org/officeDocument/2006/relationships/slide" Target="slide13.xml"/><Relationship Id="rId12" Type="http://schemas.openxmlformats.org/officeDocument/2006/relationships/slide" Target="slide25.xml"/><Relationship Id="rId17" Type="http://schemas.openxmlformats.org/officeDocument/2006/relationships/slide" Target="slide34.xml"/><Relationship Id="rId2" Type="http://schemas.openxmlformats.org/officeDocument/2006/relationships/notesSlide" Target="../notesSlides/notesSlide18.xml"/><Relationship Id="rId16" Type="http://schemas.openxmlformats.org/officeDocument/2006/relationships/slide" Target="slide33.xml"/><Relationship Id="rId1" Type="http://schemas.openxmlformats.org/officeDocument/2006/relationships/slideLayout" Target="../slideLayouts/slideLayout7.xml"/><Relationship Id="rId6" Type="http://schemas.openxmlformats.org/officeDocument/2006/relationships/slide" Target="slide12.xml"/><Relationship Id="rId11" Type="http://schemas.openxmlformats.org/officeDocument/2006/relationships/slide" Target="slide21.xml"/><Relationship Id="rId5" Type="http://schemas.openxmlformats.org/officeDocument/2006/relationships/slide" Target="slide11.xml"/><Relationship Id="rId15" Type="http://schemas.openxmlformats.org/officeDocument/2006/relationships/slide" Target="slide26.xml"/><Relationship Id="rId10" Type="http://schemas.openxmlformats.org/officeDocument/2006/relationships/slide" Target="slide16.xml"/><Relationship Id="rId4" Type="http://schemas.openxmlformats.org/officeDocument/2006/relationships/slide" Target="slide10.xml"/><Relationship Id="rId9" Type="http://schemas.openxmlformats.org/officeDocument/2006/relationships/slide" Target="slide15.xml"/><Relationship Id="rId14" Type="http://schemas.openxmlformats.org/officeDocument/2006/relationships/slide" Target="slide4.xml"/></Relationships>
</file>

<file path=ppt/slides/_rels/slide21.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1.xml"/><Relationship Id="rId18" Type="http://schemas.openxmlformats.org/officeDocument/2006/relationships/image" Target="../media/image3.jpeg"/><Relationship Id="rId3" Type="http://schemas.openxmlformats.org/officeDocument/2006/relationships/slide" Target="slide10.xml"/><Relationship Id="rId7" Type="http://schemas.openxmlformats.org/officeDocument/2006/relationships/slide" Target="slide14.xml"/><Relationship Id="rId12" Type="http://schemas.openxmlformats.org/officeDocument/2006/relationships/image" Target="../media/image18.jpeg"/><Relationship Id="rId17" Type="http://schemas.openxmlformats.org/officeDocument/2006/relationships/slide" Target="slide34.xml"/><Relationship Id="rId2" Type="http://schemas.openxmlformats.org/officeDocument/2006/relationships/notesSlide" Target="../notesSlides/notesSlide19.xml"/><Relationship Id="rId16" Type="http://schemas.openxmlformats.org/officeDocument/2006/relationships/slide" Target="slide33.xml"/><Relationship Id="rId1" Type="http://schemas.openxmlformats.org/officeDocument/2006/relationships/slideLayout" Target="../slideLayouts/slideLayout7.xml"/><Relationship Id="rId6" Type="http://schemas.openxmlformats.org/officeDocument/2006/relationships/slide" Target="slide13.xml"/><Relationship Id="rId11" Type="http://schemas.openxmlformats.org/officeDocument/2006/relationships/slide" Target="slide25.xml"/><Relationship Id="rId5" Type="http://schemas.openxmlformats.org/officeDocument/2006/relationships/slide" Target="slide12.xml"/><Relationship Id="rId15" Type="http://schemas.openxmlformats.org/officeDocument/2006/relationships/slide" Target="slide26.xml"/><Relationship Id="rId10" Type="http://schemas.openxmlformats.org/officeDocument/2006/relationships/slide" Target="slide17.xml"/><Relationship Id="rId4" Type="http://schemas.openxmlformats.org/officeDocument/2006/relationships/slide" Target="slide11.xml"/><Relationship Id="rId9" Type="http://schemas.openxmlformats.org/officeDocument/2006/relationships/slide" Target="slide16.xml"/><Relationship Id="rId14" Type="http://schemas.openxmlformats.org/officeDocument/2006/relationships/slide" Target="slide4.xml"/></Relationships>
</file>

<file path=ppt/slides/_rels/slide22.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xml"/><Relationship Id="rId18" Type="http://schemas.openxmlformats.org/officeDocument/2006/relationships/image" Target="../media/image3.jpeg"/><Relationship Id="rId3" Type="http://schemas.openxmlformats.org/officeDocument/2006/relationships/image" Target="../media/image19.jpeg"/><Relationship Id="rId7" Type="http://schemas.openxmlformats.org/officeDocument/2006/relationships/slide" Target="slide13.xml"/><Relationship Id="rId12" Type="http://schemas.openxmlformats.org/officeDocument/2006/relationships/slide" Target="slide25.xml"/><Relationship Id="rId17" Type="http://schemas.openxmlformats.org/officeDocument/2006/relationships/slide" Target="slide34.xml"/><Relationship Id="rId2" Type="http://schemas.openxmlformats.org/officeDocument/2006/relationships/notesSlide" Target="../notesSlides/notesSlide20.xml"/><Relationship Id="rId16" Type="http://schemas.openxmlformats.org/officeDocument/2006/relationships/slide" Target="slide33.xml"/><Relationship Id="rId1" Type="http://schemas.openxmlformats.org/officeDocument/2006/relationships/slideLayout" Target="../slideLayouts/slideLayout7.xml"/><Relationship Id="rId6" Type="http://schemas.openxmlformats.org/officeDocument/2006/relationships/slide" Target="slide12.xml"/><Relationship Id="rId11" Type="http://schemas.openxmlformats.org/officeDocument/2006/relationships/slide" Target="slide17.xml"/><Relationship Id="rId5" Type="http://schemas.openxmlformats.org/officeDocument/2006/relationships/slide" Target="slide11.xml"/><Relationship Id="rId15" Type="http://schemas.openxmlformats.org/officeDocument/2006/relationships/slide" Target="slide26.xml"/><Relationship Id="rId10" Type="http://schemas.openxmlformats.org/officeDocument/2006/relationships/slide" Target="slide16.xml"/><Relationship Id="rId4" Type="http://schemas.openxmlformats.org/officeDocument/2006/relationships/slide" Target="slide10.xml"/><Relationship Id="rId9" Type="http://schemas.openxmlformats.org/officeDocument/2006/relationships/slide" Target="slide15.xml"/><Relationship Id="rId14" Type="http://schemas.openxmlformats.org/officeDocument/2006/relationships/slide" Target="slide4.xml"/></Relationships>
</file>

<file path=ppt/slides/_rels/slide23.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4.xml"/><Relationship Id="rId18" Type="http://schemas.openxmlformats.org/officeDocument/2006/relationships/image" Target="../media/image3.jpeg"/><Relationship Id="rId3" Type="http://schemas.openxmlformats.org/officeDocument/2006/relationships/slide" Target="slide10.xml"/><Relationship Id="rId7" Type="http://schemas.openxmlformats.org/officeDocument/2006/relationships/slide" Target="slide14.xml"/><Relationship Id="rId12" Type="http://schemas.openxmlformats.org/officeDocument/2006/relationships/slide" Target="slide1.xml"/><Relationship Id="rId17" Type="http://schemas.openxmlformats.org/officeDocument/2006/relationships/image" Target="../media/image20.jpeg"/><Relationship Id="rId2" Type="http://schemas.openxmlformats.org/officeDocument/2006/relationships/notesSlide" Target="../notesSlides/notesSlide21.xml"/><Relationship Id="rId16" Type="http://schemas.openxmlformats.org/officeDocument/2006/relationships/slide" Target="slide34.xml"/><Relationship Id="rId1" Type="http://schemas.openxmlformats.org/officeDocument/2006/relationships/slideLayout" Target="../slideLayouts/slideLayout7.xml"/><Relationship Id="rId6" Type="http://schemas.openxmlformats.org/officeDocument/2006/relationships/slide" Target="slide13.xml"/><Relationship Id="rId11" Type="http://schemas.openxmlformats.org/officeDocument/2006/relationships/slide" Target="slide25.xml"/><Relationship Id="rId5" Type="http://schemas.openxmlformats.org/officeDocument/2006/relationships/slide" Target="slide12.xml"/><Relationship Id="rId15" Type="http://schemas.openxmlformats.org/officeDocument/2006/relationships/slide" Target="slide33.xml"/><Relationship Id="rId10" Type="http://schemas.openxmlformats.org/officeDocument/2006/relationships/slide" Target="slide17.xml"/><Relationship Id="rId4" Type="http://schemas.openxmlformats.org/officeDocument/2006/relationships/slide" Target="slide11.xml"/><Relationship Id="rId9" Type="http://schemas.openxmlformats.org/officeDocument/2006/relationships/slide" Target="slide16.xml"/><Relationship Id="rId14" Type="http://schemas.openxmlformats.org/officeDocument/2006/relationships/slide" Target="slide26.xml"/></Relationships>
</file>

<file path=ppt/slides/_rels/slide24.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xml"/><Relationship Id="rId18" Type="http://schemas.openxmlformats.org/officeDocument/2006/relationships/image" Target="../media/image3.jpeg"/><Relationship Id="rId3" Type="http://schemas.openxmlformats.org/officeDocument/2006/relationships/image" Target="../media/image21.jpg"/><Relationship Id="rId7" Type="http://schemas.openxmlformats.org/officeDocument/2006/relationships/slide" Target="slide13.xml"/><Relationship Id="rId12" Type="http://schemas.openxmlformats.org/officeDocument/2006/relationships/slide" Target="slide25.xml"/><Relationship Id="rId17" Type="http://schemas.openxmlformats.org/officeDocument/2006/relationships/slide" Target="slide34.xml"/><Relationship Id="rId2" Type="http://schemas.openxmlformats.org/officeDocument/2006/relationships/notesSlide" Target="../notesSlides/notesSlide22.xml"/><Relationship Id="rId16" Type="http://schemas.openxmlformats.org/officeDocument/2006/relationships/slide" Target="slide33.xml"/><Relationship Id="rId1" Type="http://schemas.openxmlformats.org/officeDocument/2006/relationships/slideLayout" Target="../slideLayouts/slideLayout7.xml"/><Relationship Id="rId6" Type="http://schemas.openxmlformats.org/officeDocument/2006/relationships/slide" Target="slide12.xml"/><Relationship Id="rId11" Type="http://schemas.openxmlformats.org/officeDocument/2006/relationships/slide" Target="slide17.xml"/><Relationship Id="rId5" Type="http://schemas.openxmlformats.org/officeDocument/2006/relationships/slide" Target="slide11.xml"/><Relationship Id="rId15" Type="http://schemas.openxmlformats.org/officeDocument/2006/relationships/slide" Target="slide26.xml"/><Relationship Id="rId10" Type="http://schemas.openxmlformats.org/officeDocument/2006/relationships/slide" Target="slide16.xml"/><Relationship Id="rId4" Type="http://schemas.openxmlformats.org/officeDocument/2006/relationships/slide" Target="slide10.xml"/><Relationship Id="rId9" Type="http://schemas.openxmlformats.org/officeDocument/2006/relationships/slide" Target="slide15.xml"/><Relationship Id="rId14" Type="http://schemas.openxmlformats.org/officeDocument/2006/relationships/slide" Target="slide4.xml"/></Relationships>
</file>

<file path=ppt/slides/_rels/slide25.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xml"/><Relationship Id="rId18" Type="http://schemas.openxmlformats.org/officeDocument/2006/relationships/image" Target="../media/image3.jpeg"/><Relationship Id="rId3" Type="http://schemas.openxmlformats.org/officeDocument/2006/relationships/image" Target="../media/image22.jpg"/><Relationship Id="rId7" Type="http://schemas.openxmlformats.org/officeDocument/2006/relationships/slide" Target="slide13.xml"/><Relationship Id="rId12" Type="http://schemas.openxmlformats.org/officeDocument/2006/relationships/slide" Target="slide21.xml"/><Relationship Id="rId17" Type="http://schemas.openxmlformats.org/officeDocument/2006/relationships/slide" Target="slide34.xml"/><Relationship Id="rId2" Type="http://schemas.openxmlformats.org/officeDocument/2006/relationships/notesSlide" Target="../notesSlides/notesSlide23.xml"/><Relationship Id="rId16" Type="http://schemas.openxmlformats.org/officeDocument/2006/relationships/slide" Target="slide33.xml"/><Relationship Id="rId1" Type="http://schemas.openxmlformats.org/officeDocument/2006/relationships/slideLayout" Target="../slideLayouts/slideLayout7.xml"/><Relationship Id="rId6" Type="http://schemas.openxmlformats.org/officeDocument/2006/relationships/slide" Target="slide12.xml"/><Relationship Id="rId11" Type="http://schemas.openxmlformats.org/officeDocument/2006/relationships/slide" Target="slide17.xml"/><Relationship Id="rId5" Type="http://schemas.openxmlformats.org/officeDocument/2006/relationships/slide" Target="slide11.xml"/><Relationship Id="rId15" Type="http://schemas.openxmlformats.org/officeDocument/2006/relationships/slide" Target="slide26.xml"/><Relationship Id="rId10" Type="http://schemas.openxmlformats.org/officeDocument/2006/relationships/slide" Target="slide16.xml"/><Relationship Id="rId4" Type="http://schemas.openxmlformats.org/officeDocument/2006/relationships/slide" Target="slide10.xml"/><Relationship Id="rId9" Type="http://schemas.openxmlformats.org/officeDocument/2006/relationships/slide" Target="slide15.xml"/><Relationship Id="rId14" Type="http://schemas.openxmlformats.org/officeDocument/2006/relationships/slide" Target="slide4.xml"/></Relationships>
</file>

<file path=ppt/slides/_rels/slide26.xml.rels><?xml version="1.0" encoding="UTF-8" standalone="yes"?>
<Relationships xmlns="http://schemas.openxmlformats.org/package/2006/relationships"><Relationship Id="rId8" Type="http://schemas.openxmlformats.org/officeDocument/2006/relationships/slide" Target="slide27.xml"/><Relationship Id="rId13" Type="http://schemas.openxmlformats.org/officeDocument/2006/relationships/image" Target="../media/image23.jpg"/><Relationship Id="rId3" Type="http://schemas.openxmlformats.org/officeDocument/2006/relationships/slide" Target="slide1.xml"/><Relationship Id="rId7" Type="http://schemas.openxmlformats.org/officeDocument/2006/relationships/slide" Target="slide34.xml"/><Relationship Id="rId12" Type="http://schemas.openxmlformats.org/officeDocument/2006/relationships/slide" Target="slide32.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slide" Target="slide33.xml"/><Relationship Id="rId11" Type="http://schemas.openxmlformats.org/officeDocument/2006/relationships/slide" Target="slide30.xml"/><Relationship Id="rId5" Type="http://schemas.openxmlformats.org/officeDocument/2006/relationships/slide" Target="slide10.xml"/><Relationship Id="rId10" Type="http://schemas.openxmlformats.org/officeDocument/2006/relationships/slide" Target="slide29.xml"/><Relationship Id="rId4" Type="http://schemas.openxmlformats.org/officeDocument/2006/relationships/slide" Target="slide4.xml"/><Relationship Id="rId9" Type="http://schemas.openxmlformats.org/officeDocument/2006/relationships/slide" Target="slide28.xml"/><Relationship Id="rId14" Type="http://schemas.openxmlformats.org/officeDocument/2006/relationships/image" Target="../media/image3.jpeg"/></Relationships>
</file>

<file path=ppt/slides/_rels/slide27.xml.rels><?xml version="1.0" encoding="UTF-8" standalone="yes"?>
<Relationships xmlns="http://schemas.openxmlformats.org/package/2006/relationships"><Relationship Id="rId8" Type="http://schemas.openxmlformats.org/officeDocument/2006/relationships/slide" Target="slide30.xml"/><Relationship Id="rId13" Type="http://schemas.openxmlformats.org/officeDocument/2006/relationships/slide" Target="slide33.xml"/><Relationship Id="rId3" Type="http://schemas.openxmlformats.org/officeDocument/2006/relationships/hyperlink" Target="http://www.thecb.state.tx.us/index.cfm?objectid=8C5BE589-BFD1-4A0F-507FABF0F9D35A92" TargetMode="External"/><Relationship Id="rId7" Type="http://schemas.openxmlformats.org/officeDocument/2006/relationships/slide" Target="slide29.xml"/><Relationship Id="rId12" Type="http://schemas.openxmlformats.org/officeDocument/2006/relationships/slide" Target="slide10.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slide" Target="slide28.xml"/><Relationship Id="rId11" Type="http://schemas.openxmlformats.org/officeDocument/2006/relationships/slide" Target="slide4.xml"/><Relationship Id="rId5" Type="http://schemas.openxmlformats.org/officeDocument/2006/relationships/slide" Target="slide26.xml"/><Relationship Id="rId15" Type="http://schemas.openxmlformats.org/officeDocument/2006/relationships/image" Target="../media/image3.jpeg"/><Relationship Id="rId10" Type="http://schemas.openxmlformats.org/officeDocument/2006/relationships/slide" Target="slide1.xml"/><Relationship Id="rId4" Type="http://schemas.openxmlformats.org/officeDocument/2006/relationships/image" Target="../media/image24.jpeg"/><Relationship Id="rId9" Type="http://schemas.openxmlformats.org/officeDocument/2006/relationships/slide" Target="slide32.xml"/><Relationship Id="rId14" Type="http://schemas.openxmlformats.org/officeDocument/2006/relationships/slide" Target="slide34.xml"/></Relationships>
</file>

<file path=ppt/slides/_rels/slide28.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3.jpeg"/><Relationship Id="rId3" Type="http://schemas.openxmlformats.org/officeDocument/2006/relationships/slide" Target="slide27.xml"/><Relationship Id="rId7" Type="http://schemas.openxmlformats.org/officeDocument/2006/relationships/slide" Target="slide1.xml"/><Relationship Id="rId12" Type="http://schemas.openxmlformats.org/officeDocument/2006/relationships/image" Target="../media/image25.jpg"/><Relationship Id="rId2" Type="http://schemas.openxmlformats.org/officeDocument/2006/relationships/slide" Target="slide26.xml"/><Relationship Id="rId1" Type="http://schemas.openxmlformats.org/officeDocument/2006/relationships/slideLayout" Target="../slideLayouts/slideLayout7.xml"/><Relationship Id="rId6" Type="http://schemas.openxmlformats.org/officeDocument/2006/relationships/slide" Target="slide32.xml"/><Relationship Id="rId11" Type="http://schemas.openxmlformats.org/officeDocument/2006/relationships/slide" Target="slide34.xml"/><Relationship Id="rId5" Type="http://schemas.openxmlformats.org/officeDocument/2006/relationships/slide" Target="slide30.xml"/><Relationship Id="rId10" Type="http://schemas.openxmlformats.org/officeDocument/2006/relationships/slide" Target="slide33.xml"/><Relationship Id="rId4" Type="http://schemas.openxmlformats.org/officeDocument/2006/relationships/slide" Target="slide29.xml"/><Relationship Id="rId9" Type="http://schemas.openxmlformats.org/officeDocument/2006/relationships/slide" Target="slide10.xml"/></Relationships>
</file>

<file path=ppt/slides/_rels/slide29.xml.rels><?xml version="1.0" encoding="UTF-8" standalone="yes"?>
<Relationships xmlns="http://schemas.openxmlformats.org/package/2006/relationships"><Relationship Id="rId8" Type="http://schemas.openxmlformats.org/officeDocument/2006/relationships/slide" Target="slide30.xml"/><Relationship Id="rId13" Type="http://schemas.openxmlformats.org/officeDocument/2006/relationships/slide" Target="slide33.xml"/><Relationship Id="rId3" Type="http://schemas.openxmlformats.org/officeDocument/2006/relationships/image" Target="../media/image24.jpeg"/><Relationship Id="rId7" Type="http://schemas.openxmlformats.org/officeDocument/2006/relationships/slide" Target="slide29.xml"/><Relationship Id="rId12" Type="http://schemas.openxmlformats.org/officeDocument/2006/relationships/slide" Target="slide10.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slide" Target="slide28.xml"/><Relationship Id="rId11" Type="http://schemas.openxmlformats.org/officeDocument/2006/relationships/slide" Target="slide4.xml"/><Relationship Id="rId5" Type="http://schemas.openxmlformats.org/officeDocument/2006/relationships/slide" Target="slide27.xml"/><Relationship Id="rId15" Type="http://schemas.openxmlformats.org/officeDocument/2006/relationships/image" Target="../media/image3.jpeg"/><Relationship Id="rId10" Type="http://schemas.openxmlformats.org/officeDocument/2006/relationships/slide" Target="slide1.xml"/><Relationship Id="rId4" Type="http://schemas.openxmlformats.org/officeDocument/2006/relationships/slide" Target="slide26.xml"/><Relationship Id="rId9" Type="http://schemas.openxmlformats.org/officeDocument/2006/relationships/slide" Target="slide32.xml"/><Relationship Id="rId14" Type="http://schemas.openxmlformats.org/officeDocument/2006/relationships/slide" Target="slide34.xml"/></Relationships>
</file>

<file path=ppt/slides/_rels/slide3.xml.rels><?xml version="1.0" encoding="UTF-8" standalone="yes"?>
<Relationships xmlns="http://schemas.openxmlformats.org/package/2006/relationships"><Relationship Id="rId8" Type="http://schemas.openxmlformats.org/officeDocument/2006/relationships/slide" Target="slide26.xml"/><Relationship Id="rId3" Type="http://schemas.openxmlformats.org/officeDocument/2006/relationships/slideLayout" Target="../slideLayouts/slideLayout4.xml"/><Relationship Id="rId7" Type="http://schemas.openxmlformats.org/officeDocument/2006/relationships/slide" Target="slide10.xml"/><Relationship Id="rId12" Type="http://schemas.openxmlformats.org/officeDocument/2006/relationships/image" Target="../media/image4.png"/><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slide" Target="slide4.xml"/><Relationship Id="rId11" Type="http://schemas.openxmlformats.org/officeDocument/2006/relationships/image" Target="../media/image3.jpeg"/><Relationship Id="rId5" Type="http://schemas.openxmlformats.org/officeDocument/2006/relationships/slide" Target="slide1.xml"/><Relationship Id="rId10" Type="http://schemas.openxmlformats.org/officeDocument/2006/relationships/slide" Target="slide34.xml"/><Relationship Id="rId4" Type="http://schemas.openxmlformats.org/officeDocument/2006/relationships/notesSlide" Target="../notesSlides/notesSlide1.xml"/><Relationship Id="rId9" Type="http://schemas.openxmlformats.org/officeDocument/2006/relationships/slide" Target="slide33.xml"/></Relationships>
</file>

<file path=ppt/slides/_rels/slide30.xml.rels><?xml version="1.0" encoding="UTF-8" standalone="yes"?>
<Relationships xmlns="http://schemas.openxmlformats.org/package/2006/relationships"><Relationship Id="rId8" Type="http://schemas.openxmlformats.org/officeDocument/2006/relationships/slide" Target="slide32.xml"/><Relationship Id="rId13" Type="http://schemas.openxmlformats.org/officeDocument/2006/relationships/slide" Target="slide34.xml"/><Relationship Id="rId3" Type="http://schemas.openxmlformats.org/officeDocument/2006/relationships/image" Target="../media/image26.jpeg"/><Relationship Id="rId7" Type="http://schemas.openxmlformats.org/officeDocument/2006/relationships/slide" Target="slide29.xml"/><Relationship Id="rId12" Type="http://schemas.openxmlformats.org/officeDocument/2006/relationships/slide" Target="slide33.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slide" Target="slide28.xml"/><Relationship Id="rId11" Type="http://schemas.openxmlformats.org/officeDocument/2006/relationships/slide" Target="slide10.xml"/><Relationship Id="rId5" Type="http://schemas.openxmlformats.org/officeDocument/2006/relationships/slide" Target="slide27.xml"/><Relationship Id="rId10" Type="http://schemas.openxmlformats.org/officeDocument/2006/relationships/slide" Target="slide4.xml"/><Relationship Id="rId4" Type="http://schemas.openxmlformats.org/officeDocument/2006/relationships/slide" Target="slide26.xml"/><Relationship Id="rId9" Type="http://schemas.openxmlformats.org/officeDocument/2006/relationships/slide" Target="slide1.xml"/><Relationship Id="rId14" Type="http://schemas.openxmlformats.org/officeDocument/2006/relationships/image" Target="../media/image3.jpeg"/></Relationships>
</file>

<file path=ppt/slides/_rels/slide31.xml.rels><?xml version="1.0" encoding="UTF-8" standalone="yes"?>
<Relationships xmlns="http://schemas.openxmlformats.org/package/2006/relationships"><Relationship Id="rId8" Type="http://schemas.openxmlformats.org/officeDocument/2006/relationships/slide" Target="slide32.xml"/><Relationship Id="rId13" Type="http://schemas.openxmlformats.org/officeDocument/2006/relationships/slide" Target="slide34.xml"/><Relationship Id="rId3" Type="http://schemas.openxmlformats.org/officeDocument/2006/relationships/image" Target="../media/image27.jpeg"/><Relationship Id="rId7" Type="http://schemas.openxmlformats.org/officeDocument/2006/relationships/slide" Target="slide29.xml"/><Relationship Id="rId12" Type="http://schemas.openxmlformats.org/officeDocument/2006/relationships/slide" Target="slide33.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slide" Target="slide28.xml"/><Relationship Id="rId11" Type="http://schemas.openxmlformats.org/officeDocument/2006/relationships/slide" Target="slide10.xml"/><Relationship Id="rId5" Type="http://schemas.openxmlformats.org/officeDocument/2006/relationships/slide" Target="slide27.xml"/><Relationship Id="rId10" Type="http://schemas.openxmlformats.org/officeDocument/2006/relationships/slide" Target="slide4.xml"/><Relationship Id="rId4" Type="http://schemas.openxmlformats.org/officeDocument/2006/relationships/slide" Target="slide26.xml"/><Relationship Id="rId9" Type="http://schemas.openxmlformats.org/officeDocument/2006/relationships/slide" Target="slide1.xml"/><Relationship Id="rId14" Type="http://schemas.openxmlformats.org/officeDocument/2006/relationships/image" Target="../media/image3.jpeg"/></Relationships>
</file>

<file path=ppt/slides/_rels/slide32.xml.rels><?xml version="1.0" encoding="UTF-8" standalone="yes"?>
<Relationships xmlns="http://schemas.openxmlformats.org/package/2006/relationships"><Relationship Id="rId8" Type="http://schemas.openxmlformats.org/officeDocument/2006/relationships/slide" Target="slide29.xml"/><Relationship Id="rId13" Type="http://schemas.openxmlformats.org/officeDocument/2006/relationships/slide" Target="slide33.xml"/><Relationship Id="rId3" Type="http://schemas.openxmlformats.org/officeDocument/2006/relationships/image" Target="../media/image28.jpeg"/><Relationship Id="rId7" Type="http://schemas.openxmlformats.org/officeDocument/2006/relationships/slide" Target="slide28.xml"/><Relationship Id="rId12" Type="http://schemas.openxmlformats.org/officeDocument/2006/relationships/slide" Target="slide10.xm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slide" Target="slide27.xml"/><Relationship Id="rId11" Type="http://schemas.openxmlformats.org/officeDocument/2006/relationships/slide" Target="slide4.xml"/><Relationship Id="rId5" Type="http://schemas.openxmlformats.org/officeDocument/2006/relationships/slide" Target="slide26.xml"/><Relationship Id="rId15" Type="http://schemas.openxmlformats.org/officeDocument/2006/relationships/image" Target="../media/image3.jpeg"/><Relationship Id="rId10" Type="http://schemas.openxmlformats.org/officeDocument/2006/relationships/slide" Target="slide1.xml"/><Relationship Id="rId4" Type="http://schemas.openxmlformats.org/officeDocument/2006/relationships/image" Target="../media/image29.jpg"/><Relationship Id="rId9" Type="http://schemas.openxmlformats.org/officeDocument/2006/relationships/slide" Target="slide30.xml"/><Relationship Id="rId14" Type="http://schemas.openxmlformats.org/officeDocument/2006/relationships/slide" Target="slide34.xml"/></Relationships>
</file>

<file path=ppt/slides/_rels/slide33.xml.rels><?xml version="1.0" encoding="UTF-8" standalone="yes"?>
<Relationships xmlns="http://schemas.openxmlformats.org/package/2006/relationships"><Relationship Id="rId8" Type="http://schemas.openxmlformats.org/officeDocument/2006/relationships/hyperlink" Target="http://www.thecb.state.tx.us/index.cfm?objectid=8C5BE589-BFD1-4A0F-507FABF0F9D35A92" TargetMode="External"/><Relationship Id="rId3" Type="http://schemas.openxmlformats.org/officeDocument/2006/relationships/slide" Target="slide1.xml"/><Relationship Id="rId7" Type="http://schemas.openxmlformats.org/officeDocument/2006/relationships/slide" Target="slide34.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slide" Target="slide26.xml"/><Relationship Id="rId5" Type="http://schemas.openxmlformats.org/officeDocument/2006/relationships/slide" Target="slide10.xml"/><Relationship Id="rId10" Type="http://schemas.openxmlformats.org/officeDocument/2006/relationships/image" Target="../media/image3.jpeg"/><Relationship Id="rId4" Type="http://schemas.openxmlformats.org/officeDocument/2006/relationships/slide" Target="slide4.xml"/><Relationship Id="rId9" Type="http://schemas.openxmlformats.org/officeDocument/2006/relationships/image" Target="../media/image30.jpeg"/></Relationships>
</file>

<file path=ppt/slides/_rels/slide34.xml.rels><?xml version="1.0" encoding="UTF-8" standalone="yes"?>
<Relationships xmlns="http://schemas.openxmlformats.org/package/2006/relationships"><Relationship Id="rId8" Type="http://schemas.openxmlformats.org/officeDocument/2006/relationships/hyperlink" Target="http://www.thecb.state.tx.us/AAR/UndergraduateEd/WorkforceEd/wecm2000/WECM%20201.pptx" TargetMode="External"/><Relationship Id="rId3" Type="http://schemas.openxmlformats.org/officeDocument/2006/relationships/slide" Target="slide1.xml"/><Relationship Id="rId7" Type="http://schemas.openxmlformats.org/officeDocument/2006/relationships/slide" Target="slide33.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slide" Target="slide26.xml"/><Relationship Id="rId5" Type="http://schemas.openxmlformats.org/officeDocument/2006/relationships/slide" Target="slide10.xml"/><Relationship Id="rId10" Type="http://schemas.openxmlformats.org/officeDocument/2006/relationships/image" Target="../media/image3.jpeg"/><Relationship Id="rId4" Type="http://schemas.openxmlformats.org/officeDocument/2006/relationships/slide" Target="slide4.xml"/><Relationship Id="rId9" Type="http://schemas.openxmlformats.org/officeDocument/2006/relationships/image" Target="../media/image31.jpeg"/></Relationships>
</file>

<file path=ppt/slides/_rels/slide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5.jpg"/><Relationship Id="rId3" Type="http://schemas.openxmlformats.org/officeDocument/2006/relationships/slide" Target="slide1.xml"/><Relationship Id="rId7" Type="http://schemas.openxmlformats.org/officeDocument/2006/relationships/slide" Target="slide34.xml"/><Relationship Id="rId12" Type="http://schemas.openxmlformats.org/officeDocument/2006/relationships/slide" Target="slide9.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33.xml"/><Relationship Id="rId11" Type="http://schemas.openxmlformats.org/officeDocument/2006/relationships/slide" Target="slide8.xml"/><Relationship Id="rId5" Type="http://schemas.openxmlformats.org/officeDocument/2006/relationships/slide" Target="slide26.xml"/><Relationship Id="rId10" Type="http://schemas.openxmlformats.org/officeDocument/2006/relationships/slide" Target="slide7.xml"/><Relationship Id="rId4" Type="http://schemas.openxmlformats.org/officeDocument/2006/relationships/slide" Target="slide10.xml"/><Relationship Id="rId9" Type="http://schemas.openxmlformats.org/officeDocument/2006/relationships/slide" Target="slide6.xml"/><Relationship Id="rId14"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image" Target="../media/image6.jpg"/><Relationship Id="rId13" Type="http://schemas.openxmlformats.org/officeDocument/2006/relationships/slide" Target="slide34.xml"/><Relationship Id="rId3" Type="http://schemas.openxmlformats.org/officeDocument/2006/relationships/slide" Target="slide4.xml"/><Relationship Id="rId7" Type="http://schemas.openxmlformats.org/officeDocument/2006/relationships/slide" Target="slide9.xml"/><Relationship Id="rId12" Type="http://schemas.openxmlformats.org/officeDocument/2006/relationships/slide" Target="slide33.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26.xml"/><Relationship Id="rId5" Type="http://schemas.openxmlformats.org/officeDocument/2006/relationships/slide" Target="slide7.xml"/><Relationship Id="rId10" Type="http://schemas.openxmlformats.org/officeDocument/2006/relationships/slide" Target="slide10.xml"/><Relationship Id="rId4" Type="http://schemas.openxmlformats.org/officeDocument/2006/relationships/slide" Target="slide6.xml"/><Relationship Id="rId9" Type="http://schemas.openxmlformats.org/officeDocument/2006/relationships/slide" Target="slide1.xml"/><Relationship Id="rId14"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7.jpg"/><Relationship Id="rId3" Type="http://schemas.openxmlformats.org/officeDocument/2006/relationships/slide" Target="slide1.xml"/><Relationship Id="rId7" Type="http://schemas.openxmlformats.org/officeDocument/2006/relationships/slide" Target="slide34.xml"/><Relationship Id="rId12" Type="http://schemas.openxmlformats.org/officeDocument/2006/relationships/slide" Target="slide9.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slide" Target="slide33.xml"/><Relationship Id="rId11" Type="http://schemas.openxmlformats.org/officeDocument/2006/relationships/slide" Target="slide8.xml"/><Relationship Id="rId5" Type="http://schemas.openxmlformats.org/officeDocument/2006/relationships/slide" Target="slide26.xml"/><Relationship Id="rId10" Type="http://schemas.openxmlformats.org/officeDocument/2006/relationships/slide" Target="slide7.xml"/><Relationship Id="rId4" Type="http://schemas.openxmlformats.org/officeDocument/2006/relationships/slide" Target="slide10.xml"/><Relationship Id="rId9" Type="http://schemas.openxmlformats.org/officeDocument/2006/relationships/slide" Target="slide5.xml"/><Relationship Id="rId14" Type="http://schemas.openxmlformats.org/officeDocument/2006/relationships/image" Target="../media/image3.jpeg"/></Relationships>
</file>

<file path=ppt/slides/_rels/slide7.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3.jpeg"/><Relationship Id="rId3" Type="http://schemas.openxmlformats.org/officeDocument/2006/relationships/slide" Target="slide1.xml"/><Relationship Id="rId7" Type="http://schemas.openxmlformats.org/officeDocument/2006/relationships/slide" Target="slide34.xml"/><Relationship Id="rId12" Type="http://schemas.openxmlformats.org/officeDocument/2006/relationships/slide" Target="slide9.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slide" Target="slide33.xml"/><Relationship Id="rId11" Type="http://schemas.openxmlformats.org/officeDocument/2006/relationships/slide" Target="slide8.xml"/><Relationship Id="rId5" Type="http://schemas.openxmlformats.org/officeDocument/2006/relationships/slide" Target="slide26.xml"/><Relationship Id="rId10" Type="http://schemas.openxmlformats.org/officeDocument/2006/relationships/slide" Target="slide6.xml"/><Relationship Id="rId4" Type="http://schemas.openxmlformats.org/officeDocument/2006/relationships/slide" Target="slide10.xml"/><Relationship Id="rId9" Type="http://schemas.openxmlformats.org/officeDocument/2006/relationships/slide" Target="slide5.xml"/></Relationships>
</file>

<file path=ppt/slides/_rels/slide8.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3.jpeg"/><Relationship Id="rId3" Type="http://schemas.openxmlformats.org/officeDocument/2006/relationships/slide" Target="slide1.xml"/><Relationship Id="rId7" Type="http://schemas.openxmlformats.org/officeDocument/2006/relationships/slide" Target="slide34.xml"/><Relationship Id="rId12" Type="http://schemas.openxmlformats.org/officeDocument/2006/relationships/slide" Target="slide9.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slide" Target="slide33.xml"/><Relationship Id="rId11" Type="http://schemas.openxmlformats.org/officeDocument/2006/relationships/slide" Target="slide7.xml"/><Relationship Id="rId5" Type="http://schemas.openxmlformats.org/officeDocument/2006/relationships/slide" Target="slide26.xml"/><Relationship Id="rId10" Type="http://schemas.openxmlformats.org/officeDocument/2006/relationships/slide" Target="slide6.xml"/><Relationship Id="rId4" Type="http://schemas.openxmlformats.org/officeDocument/2006/relationships/slide" Target="slide10.xml"/><Relationship Id="rId9" Type="http://schemas.openxmlformats.org/officeDocument/2006/relationships/slide" Target="slide5.xml"/></Relationships>
</file>

<file path=ppt/slides/_rels/slide9.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8.jpg"/><Relationship Id="rId7" Type="http://schemas.openxmlformats.org/officeDocument/2006/relationships/slide" Target="slide33.xml"/><Relationship Id="rId12" Type="http://schemas.openxmlformats.org/officeDocument/2006/relationships/slide" Target="slide7.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slide" Target="slide26.xml"/><Relationship Id="rId11" Type="http://schemas.openxmlformats.org/officeDocument/2006/relationships/slide" Target="slide6.xml"/><Relationship Id="rId5" Type="http://schemas.openxmlformats.org/officeDocument/2006/relationships/slide" Target="slide10.xml"/><Relationship Id="rId10" Type="http://schemas.openxmlformats.org/officeDocument/2006/relationships/slide" Target="slide5.xml"/><Relationship Id="rId4" Type="http://schemas.openxmlformats.org/officeDocument/2006/relationships/slide" Target="slide1.xml"/><Relationship Id="rId9" Type="http://schemas.openxmlformats.org/officeDocument/2006/relationships/slide" Target="slide4.xml"/><Relationship Id="rId1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fancybox-img" descr="n3"/>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274320" y="548640"/>
            <a:ext cx="8522110" cy="5669280"/>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80955" y="2251903"/>
            <a:ext cx="3581400" cy="3031599"/>
          </a:xfrm>
          <a:prstGeom prst="rect">
            <a:avLst/>
          </a:prstGeom>
          <a:noFill/>
        </p:spPr>
        <p:txBody>
          <a:bodyPr wrap="square" rtlCol="0">
            <a:spAutoFit/>
          </a:bodyPr>
          <a:lstStyle/>
          <a:p>
            <a:pPr>
              <a:spcAft>
                <a:spcPts val="600"/>
              </a:spcAft>
            </a:pPr>
            <a:r>
              <a:rPr lang="en-US" b="1" dirty="0">
                <a:solidFill>
                  <a:srgbClr val="C00000"/>
                </a:solidFill>
              </a:rPr>
              <a:t> </a:t>
            </a:r>
            <a:r>
              <a:rPr lang="en-US" sz="4400" b="1" i="1" dirty="0" smtClean="0">
                <a:solidFill>
                  <a:srgbClr val="C00000"/>
                </a:solidFill>
                <a:effectLst>
                  <a:reflection blurRad="6350" stA="55000" endA="300" endPos="45500" dir="5400000" sy="-100000" algn="bl"/>
                </a:effectLst>
                <a:latin typeface="Georgia" panose="02040502050405020303" pitchFamily="18" charset="0"/>
              </a:rPr>
              <a:t>W</a:t>
            </a:r>
            <a:r>
              <a:rPr lang="en-US" sz="4400" b="1" i="1" dirty="0" smtClean="0">
                <a:solidFill>
                  <a:srgbClr val="C00000"/>
                </a:solidFill>
                <a:latin typeface="Georgia" panose="02040502050405020303" pitchFamily="18" charset="0"/>
              </a:rPr>
              <a:t>orkforce </a:t>
            </a:r>
            <a:endParaRPr lang="en-US" sz="4400" dirty="0">
              <a:solidFill>
                <a:srgbClr val="C00000"/>
              </a:solidFill>
              <a:latin typeface="Georgia" panose="02040502050405020303" pitchFamily="18" charset="0"/>
            </a:endParaRPr>
          </a:p>
          <a:p>
            <a:pPr>
              <a:spcAft>
                <a:spcPts val="600"/>
              </a:spcAft>
            </a:pPr>
            <a:r>
              <a:rPr lang="en-US" sz="4400" b="1" i="1" dirty="0">
                <a:solidFill>
                  <a:srgbClr val="C00000"/>
                </a:solidFill>
                <a:effectLst>
                  <a:reflection blurRad="6350" stA="55000" endA="300" endPos="45500" dir="5400000" sy="-100000" algn="bl"/>
                </a:effectLst>
                <a:latin typeface="Georgia" panose="02040502050405020303" pitchFamily="18" charset="0"/>
              </a:rPr>
              <a:t>E</a:t>
            </a:r>
            <a:r>
              <a:rPr lang="en-US" sz="4400" b="1" i="1" dirty="0">
                <a:solidFill>
                  <a:srgbClr val="C00000"/>
                </a:solidFill>
                <a:latin typeface="Georgia" panose="02040502050405020303" pitchFamily="18" charset="0"/>
              </a:rPr>
              <a:t>ducation </a:t>
            </a:r>
            <a:endParaRPr lang="en-US" sz="4400" dirty="0">
              <a:solidFill>
                <a:srgbClr val="C00000"/>
              </a:solidFill>
              <a:latin typeface="Georgia" panose="02040502050405020303" pitchFamily="18" charset="0"/>
            </a:endParaRPr>
          </a:p>
          <a:p>
            <a:pPr>
              <a:spcAft>
                <a:spcPts val="600"/>
              </a:spcAft>
            </a:pPr>
            <a:r>
              <a:rPr lang="en-US" sz="4400" b="1" i="1" dirty="0" smtClean="0">
                <a:solidFill>
                  <a:srgbClr val="C00000"/>
                </a:solidFill>
                <a:effectLst>
                  <a:reflection blurRad="6350" stA="55000" endA="300" endPos="45500" dir="5400000" sy="-100000" algn="bl"/>
                </a:effectLst>
                <a:latin typeface="Georgia" panose="02040502050405020303" pitchFamily="18" charset="0"/>
              </a:rPr>
              <a:t>C</a:t>
            </a:r>
            <a:r>
              <a:rPr lang="en-US" sz="4400" b="1" i="1" dirty="0" smtClean="0">
                <a:solidFill>
                  <a:srgbClr val="C00000"/>
                </a:solidFill>
                <a:latin typeface="Georgia" panose="02040502050405020303" pitchFamily="18" charset="0"/>
              </a:rPr>
              <a:t>ourse</a:t>
            </a:r>
          </a:p>
          <a:p>
            <a:pPr>
              <a:spcAft>
                <a:spcPts val="600"/>
              </a:spcAft>
            </a:pPr>
            <a:r>
              <a:rPr lang="en-US" sz="4400" b="1" i="1" dirty="0" smtClean="0">
                <a:solidFill>
                  <a:srgbClr val="C00000"/>
                </a:solidFill>
                <a:effectLst>
                  <a:reflection blurRad="6350" stA="55000" endA="300" endPos="45500" dir="5400000" sy="-100000" algn="bl"/>
                </a:effectLst>
                <a:latin typeface="Georgia" panose="02040502050405020303" pitchFamily="18" charset="0"/>
              </a:rPr>
              <a:t>M</a:t>
            </a:r>
            <a:r>
              <a:rPr lang="en-US" sz="4400" b="1" i="1" dirty="0" smtClean="0">
                <a:solidFill>
                  <a:srgbClr val="C00000"/>
                </a:solidFill>
                <a:latin typeface="Georgia" panose="02040502050405020303" pitchFamily="18" charset="0"/>
              </a:rPr>
              <a:t>anual</a:t>
            </a:r>
            <a:endParaRPr lang="en-US" sz="4400" dirty="0">
              <a:solidFill>
                <a:srgbClr val="C00000"/>
              </a:solidFill>
              <a:latin typeface="Georgia" panose="02040502050405020303" pitchFamily="18" charset="0"/>
            </a:endParaRPr>
          </a:p>
        </p:txBody>
      </p:sp>
      <p:sp>
        <p:nvSpPr>
          <p:cNvPr id="6" name="TextBox 5"/>
          <p:cNvSpPr txBox="1"/>
          <p:nvPr/>
        </p:nvSpPr>
        <p:spPr>
          <a:xfrm>
            <a:off x="305850" y="609600"/>
            <a:ext cx="8458200" cy="707886"/>
          </a:xfrm>
          <a:prstGeom prst="rect">
            <a:avLst/>
          </a:prstGeom>
          <a:solidFill>
            <a:schemeClr val="accent1">
              <a:lumMod val="75000"/>
            </a:schemeClr>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186167" y="5838612"/>
            <a:ext cx="1529543" cy="73152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 useBgFill="1">
        <p:nvSpPr>
          <p:cNvPr id="2" name="Action Button: Forward or Next 1">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0264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n-lt"/>
              </a:rPr>
              <a:t>How WECM </a:t>
            </a:r>
            <a:r>
              <a:rPr lang="en-US" sz="1000" b="1" u="sng" dirty="0" smtClean="0">
                <a:solidFill>
                  <a:srgbClr val="C00000"/>
                </a:solidFill>
                <a:latin typeface="+mn-lt"/>
              </a:rPr>
              <a:t>Is Organized</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5" action="ppaction://hlinksldjump"/>
              </a:rPr>
              <a:t>The </a:t>
            </a:r>
            <a:r>
              <a:rPr lang="en-US" sz="1000" b="1" dirty="0">
                <a:solidFill>
                  <a:schemeClr val="accent1">
                    <a:lumMod val="75000"/>
                  </a:schemeClr>
                </a:solidFill>
                <a:latin typeface="+mn-lt"/>
                <a:hlinkClick r:id="rId5" action="ppaction://hlinksldjump"/>
              </a:rPr>
              <a:t>Ongoing WECM Project</a:t>
            </a:r>
            <a:r>
              <a:rPr lang="en-US" sz="1000" b="1" dirty="0">
                <a:solidFill>
                  <a:schemeClr val="accent1">
                    <a:lumMod val="75000"/>
                  </a:schemeClr>
                </a:solidFill>
                <a:latin typeface="+mn-lt"/>
              </a:rPr>
              <a:t> </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7" action="ppaction://hlinksldjump"/>
              </a:rPr>
              <a:t>Make WECM Work for You</a:t>
            </a:r>
            <a:endParaRPr lang="en-US" sz="1000" b="1" dirty="0" smtClean="0">
              <a:solidFill>
                <a:schemeClr val="accent1">
                  <a:lumMod val="75000"/>
                </a:schemeClr>
              </a:solidFill>
              <a:latin typeface="+mn-lt"/>
            </a:endParaRPr>
          </a:p>
        </p:txBody>
      </p:sp>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8" name="Action Button: Forward or Next 17">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Action Button: Back or Previous 18">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676400" y="1636776"/>
            <a:ext cx="4416552" cy="4585871"/>
          </a:xfrm>
          <a:prstGeom prst="rect">
            <a:avLst/>
          </a:prstGeom>
          <a:noFill/>
        </p:spPr>
        <p:txBody>
          <a:bodyPr wrap="square" rtlCol="0">
            <a:spAutoFit/>
          </a:bodyPr>
          <a:lstStyle/>
          <a:p>
            <a:pPr>
              <a:spcAft>
                <a:spcPts val="1200"/>
              </a:spcAft>
            </a:pPr>
            <a:r>
              <a:rPr lang="en-US" sz="1400" dirty="0" smtClean="0">
                <a:latin typeface="+mn-lt"/>
              </a:rPr>
              <a:t>WECM courses, written by instructional specialists from community and technical colleges, are </a:t>
            </a:r>
            <a:r>
              <a:rPr lang="en-US" sz="1400" b="1" dirty="0" smtClean="0">
                <a:latin typeface="+mn-lt"/>
              </a:rPr>
              <a:t>organized in a logical and useful manner.  </a:t>
            </a:r>
          </a:p>
          <a:p>
            <a:pPr>
              <a:spcAft>
                <a:spcPts val="1200"/>
              </a:spcAft>
            </a:pPr>
            <a:r>
              <a:rPr lang="en-US" sz="1400" dirty="0" smtClean="0">
                <a:latin typeface="+mn-lt"/>
              </a:rPr>
              <a:t>The Coordinating Board assigns six-digit </a:t>
            </a:r>
            <a:r>
              <a:rPr lang="en-US" sz="1400" dirty="0" smtClean="0">
                <a:latin typeface="+mn-lt"/>
                <a:hlinkClick r:id="rId8"/>
              </a:rPr>
              <a:t>Classification of Instructional Programs (CIP) codes</a:t>
            </a:r>
            <a:r>
              <a:rPr lang="en-US" sz="1400" dirty="0" smtClean="0">
                <a:latin typeface="+mn-lt"/>
              </a:rPr>
              <a:t> and four-letter rubrics to each WECM course for classifying, recording, and reporting purposes.</a:t>
            </a:r>
            <a:endParaRPr lang="en-US" sz="1400" dirty="0">
              <a:latin typeface="+mn-lt"/>
            </a:endParaRPr>
          </a:p>
          <a:p>
            <a:pPr>
              <a:spcAft>
                <a:spcPts val="1200"/>
              </a:spcAft>
            </a:pPr>
            <a:r>
              <a:rPr lang="en-US" sz="1400" dirty="0" smtClean="0">
                <a:latin typeface="+mn-lt"/>
              </a:rPr>
              <a:t>The six-digit </a:t>
            </a:r>
            <a:r>
              <a:rPr lang="en-US" sz="1400" u="sng" dirty="0" smtClean="0">
                <a:latin typeface="+mn-lt"/>
              </a:rPr>
              <a:t>CIP codes</a:t>
            </a:r>
            <a:r>
              <a:rPr lang="en-US" sz="1400" dirty="0" smtClean="0">
                <a:latin typeface="+mn-lt"/>
              </a:rPr>
              <a:t> represent instructional program codes, titles, and descriptions of academic and occupational programs offered at postsecondary institutions.  CIP codes also relate to specific occupations or job titles.</a:t>
            </a:r>
            <a:endParaRPr lang="en-US" sz="1400" dirty="0">
              <a:latin typeface="+mn-lt"/>
            </a:endParaRPr>
          </a:p>
          <a:p>
            <a:pPr>
              <a:spcAft>
                <a:spcPts val="1200"/>
              </a:spcAft>
            </a:pPr>
            <a:r>
              <a:rPr lang="en-US" sz="1400" dirty="0" smtClean="0">
                <a:latin typeface="+mn-lt"/>
              </a:rPr>
              <a:t>Each four-letter </a:t>
            </a:r>
            <a:r>
              <a:rPr lang="en-US" sz="1400" u="sng" dirty="0" smtClean="0">
                <a:latin typeface="+mn-lt"/>
              </a:rPr>
              <a:t>rubric</a:t>
            </a:r>
            <a:r>
              <a:rPr lang="en-US" sz="1400" dirty="0" smtClean="0">
                <a:latin typeface="+mn-lt"/>
              </a:rPr>
              <a:t> identifies a cluster of skills and knowledge that can be used to determine course equivalency and degree applicability for transfer on a statewide basis.</a:t>
            </a:r>
            <a:endParaRPr lang="en-US" sz="1400" dirty="0">
              <a:latin typeface="+mn-lt"/>
            </a:endParaRPr>
          </a:p>
          <a:p>
            <a:pPr>
              <a:spcAft>
                <a:spcPts val="1200"/>
              </a:spcAft>
            </a:pPr>
            <a:r>
              <a:rPr lang="en-US" sz="1400" dirty="0" smtClean="0">
                <a:latin typeface="+mn-lt"/>
              </a:rPr>
              <a:t>This section provides an overview of WECM course elements, course types, and course categories.</a:t>
            </a:r>
            <a:endParaRPr lang="en-US" sz="1400" dirty="0">
              <a:latin typeface="+mn-lt"/>
            </a:endParaRPr>
          </a:p>
        </p:txBody>
      </p:sp>
      <p:sp>
        <p:nvSpPr>
          <p:cNvPr id="13" name="TextBox 12"/>
          <p:cNvSpPr txBox="1"/>
          <p:nvPr/>
        </p:nvSpPr>
        <p:spPr>
          <a:xfrm>
            <a:off x="1676400" y="1041109"/>
            <a:ext cx="7375952" cy="584775"/>
          </a:xfrm>
          <a:prstGeom prst="rect">
            <a:avLst/>
          </a:prstGeom>
          <a:noFill/>
        </p:spPr>
        <p:txBody>
          <a:bodyPr wrap="square" rtlCol="0">
            <a:spAutoFit/>
          </a:bodyPr>
          <a:lstStyle/>
          <a:p>
            <a:pPr algn="ctr"/>
            <a:r>
              <a:rPr lang="en-US" sz="3200" dirty="0" smtClean="0">
                <a:solidFill>
                  <a:srgbClr val="074572"/>
                </a:solidFill>
                <a:effectLst>
                  <a:outerShdw blurRad="50800" dist="38100" dir="13500000" algn="br" rotWithShape="0">
                    <a:srgbClr val="074572">
                      <a:alpha val="40000"/>
                    </a:srgbClr>
                  </a:outerShdw>
                </a:effectLst>
                <a:latin typeface="Gill Sans MT" panose="020B0502020104020203" pitchFamily="34" charset="0"/>
              </a:rPr>
              <a:t>Section II:  How WECM Is Organized</a:t>
            </a:r>
            <a:endParaRPr lang="en-US" sz="3200" dirty="0">
              <a:solidFill>
                <a:srgbClr val="074572"/>
              </a:solidFill>
              <a:effectLst>
                <a:outerShdw blurRad="50800" dist="38100" dir="13500000" algn="br" rotWithShape="0">
                  <a:srgbClr val="074572">
                    <a:alpha val="40000"/>
                  </a:srgbClr>
                </a:outerShdw>
              </a:effectLst>
              <a:latin typeface="Gill Sans MT" panose="020B0502020104020203" pitchFamily="34" charset="0"/>
            </a:endParaRPr>
          </a:p>
        </p:txBody>
      </p:sp>
      <p:sp>
        <p:nvSpPr>
          <p:cNvPr id="16" name="TextBox 15"/>
          <p:cNvSpPr txBox="1"/>
          <p:nvPr/>
        </p:nvSpPr>
        <p:spPr>
          <a:xfrm>
            <a:off x="6591092" y="1872105"/>
            <a:ext cx="2133600" cy="1200329"/>
          </a:xfrm>
          <a:prstGeom prst="rect">
            <a:avLst/>
          </a:prstGeom>
          <a:noFill/>
        </p:spPr>
        <p:txBody>
          <a:bodyPr wrap="square" rtlCol="0">
            <a:spAutoFit/>
          </a:bodyPr>
          <a:lstStyle/>
          <a:p>
            <a:r>
              <a:rPr lang="en-US" i="1" dirty="0">
                <a:latin typeface="Gill Sans MT Condensed" panose="020B0506020104020203" pitchFamily="34" charset="0"/>
              </a:rPr>
              <a:t>WECM </a:t>
            </a:r>
            <a:r>
              <a:rPr lang="en-US" i="1" dirty="0" smtClean="0">
                <a:latin typeface="Gill Sans MT Condensed" panose="020B0506020104020203" pitchFamily="34" charset="0"/>
              </a:rPr>
              <a:t>enables users to search for courses by</a:t>
            </a:r>
          </a:p>
          <a:p>
            <a:r>
              <a:rPr lang="en-US" i="1" dirty="0" smtClean="0">
                <a:latin typeface="Gill Sans MT Condensed" panose="020B0506020104020203" pitchFamily="34" charset="0"/>
              </a:rPr>
              <a:t>CIP code, rubric, and other course </a:t>
            </a:r>
            <a:r>
              <a:rPr lang="en-US" i="1" dirty="0">
                <a:latin typeface="Gill Sans MT Condensed" panose="020B0506020104020203" pitchFamily="34" charset="0"/>
              </a:rPr>
              <a:t>e</a:t>
            </a:r>
            <a:r>
              <a:rPr lang="en-US" i="1" dirty="0" smtClean="0">
                <a:latin typeface="Gill Sans MT Condensed" panose="020B0506020104020203" pitchFamily="34" charset="0"/>
              </a:rPr>
              <a:t>lements.</a:t>
            </a:r>
            <a:endParaRPr lang="en-US" dirty="0">
              <a:latin typeface="Gill Sans MT Condensed" panose="020B0506020104020203" pitchFamily="34" charset="0"/>
            </a:endParaRPr>
          </a:p>
        </p:txBody>
      </p:sp>
      <p:sp>
        <p:nvSpPr>
          <p:cNvPr id="15" name="TextBox 14"/>
          <p:cNvSpPr txBox="1"/>
          <p:nvPr/>
        </p:nvSpPr>
        <p:spPr>
          <a:xfrm>
            <a:off x="0" y="1098361"/>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b="1" dirty="0">
                <a:latin typeface="+mj-lt"/>
              </a:rPr>
              <a:t>Overview</a:t>
            </a:r>
          </a:p>
          <a:p>
            <a:pPr>
              <a:spcAft>
                <a:spcPts val="600"/>
              </a:spcAft>
            </a:pPr>
            <a:r>
              <a:rPr lang="en-US" sz="1050" dirty="0" smtClean="0">
                <a:latin typeface="+mn-lt"/>
                <a:hlinkClick r:id="rId9" action="ppaction://hlinksldjump"/>
              </a:rPr>
              <a:t>The Elements of a WECM Course</a:t>
            </a:r>
            <a:r>
              <a:rPr lang="en-US" sz="1050" dirty="0" smtClean="0">
                <a:latin typeface="+mn-lt"/>
              </a:rPr>
              <a:t> </a:t>
            </a:r>
          </a:p>
          <a:p>
            <a:pPr marL="171450" indent="-171450">
              <a:spcAft>
                <a:spcPts val="600"/>
              </a:spcAft>
              <a:buFont typeface="Arial" panose="020B0604020202020204" pitchFamily="34" charset="0"/>
              <a:buChar char="•"/>
            </a:pPr>
            <a:r>
              <a:rPr lang="en-US" sz="1050" dirty="0" smtClean="0">
                <a:latin typeface="+mn-lt"/>
                <a:hlinkClick r:id="rId10"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11" action="ppaction://hlinksldjump"/>
              </a:rPr>
              <a:t>Course Titles</a:t>
            </a:r>
            <a:endParaRPr lang="en-US" sz="1000" dirty="0" smtClean="0">
              <a:latin typeface="+mn-lt"/>
              <a:hlinkClick r:id="rId12" action="ppaction://hlinksldjump"/>
            </a:endParaRPr>
          </a:p>
          <a:p>
            <a:pPr marL="182880">
              <a:spcAft>
                <a:spcPts val="300"/>
              </a:spcAft>
            </a:pPr>
            <a:r>
              <a:rPr lang="en-US" sz="1000" dirty="0" smtClean="0">
                <a:latin typeface="+mn-lt"/>
                <a:hlinkClick r:id="rId12" action="ppaction://hlinksldjump"/>
              </a:rPr>
              <a:t>Course Numbers</a:t>
            </a:r>
            <a:endParaRPr lang="en-US" sz="1000" dirty="0">
              <a:latin typeface="+mn-lt"/>
            </a:endParaRPr>
          </a:p>
          <a:p>
            <a:pPr marL="182880">
              <a:spcAft>
                <a:spcPts val="300"/>
              </a:spcAft>
            </a:pPr>
            <a:r>
              <a:rPr lang="en-US" sz="1000" dirty="0" smtClean="0">
                <a:latin typeface="+mn-lt"/>
                <a:hlinkClick r:id="rId13" action="ppaction://hlinksldjump"/>
              </a:rPr>
              <a:t>Contact Hour Ranges</a:t>
            </a:r>
            <a:endParaRPr lang="en-US" sz="1000" dirty="0">
              <a:latin typeface="+mn-lt"/>
            </a:endParaRPr>
          </a:p>
          <a:p>
            <a:pPr marL="182880">
              <a:spcAft>
                <a:spcPts val="300"/>
              </a:spcAft>
            </a:pPr>
            <a:r>
              <a:rPr lang="en-US" sz="1000" dirty="0" smtClean="0">
                <a:latin typeface="+mn-lt"/>
                <a:hlinkClick r:id="rId14" action="ppaction://hlinksldjump"/>
              </a:rPr>
              <a:t>Course Descriptions</a:t>
            </a:r>
            <a:endParaRPr lang="en-US" sz="1000" dirty="0">
              <a:latin typeface="+mn-lt"/>
            </a:endParaRPr>
          </a:p>
          <a:p>
            <a:pPr marL="182880">
              <a:spcAft>
                <a:spcPts val="1200"/>
              </a:spcAft>
            </a:pPr>
            <a:r>
              <a:rPr lang="en-US" sz="1000" dirty="0" smtClean="0">
                <a:latin typeface="+mn-lt"/>
                <a:hlinkClick r:id="rId15" action="ppaction://hlinksldjump"/>
              </a:rPr>
              <a:t>End-of-Course Outcomes</a:t>
            </a:r>
            <a:endParaRPr lang="en-US" sz="1000" dirty="0" smtClean="0">
              <a:latin typeface="+mn-lt"/>
            </a:endParaRPr>
          </a:p>
          <a:p>
            <a:pPr>
              <a:spcAft>
                <a:spcPts val="1200"/>
              </a:spcAft>
            </a:pPr>
            <a:r>
              <a:rPr lang="en-US" sz="1050" dirty="0" smtClean="0">
                <a:latin typeface="+mn-lt"/>
                <a:hlinkClick r:id="rId16" action="ppaction://hlinksldjump"/>
              </a:rPr>
              <a:t>Course Types</a:t>
            </a:r>
            <a:endParaRPr lang="en-US" sz="1050" dirty="0">
              <a:latin typeface="+mn-lt"/>
            </a:endParaRPr>
          </a:p>
          <a:p>
            <a:pPr>
              <a:spcAft>
                <a:spcPts val="2400"/>
              </a:spcAft>
            </a:pPr>
            <a:r>
              <a:rPr lang="en-US" sz="1050" dirty="0" smtClean="0">
                <a:latin typeface="+mn-lt"/>
                <a:hlinkClick r:id="rId17"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pic>
        <p:nvPicPr>
          <p:cNvPr id="20" name="Picture 19"/>
          <p:cNvPicPr/>
          <p:nvPr/>
        </p:nvPicPr>
        <p:blipFill rotWithShape="1">
          <a:blip r:embed="rId18" cstate="print">
            <a:extLst>
              <a:ext uri="{28A0092B-C50C-407E-A947-70E740481C1C}">
                <a14:useLocalDpi xmlns:a14="http://schemas.microsoft.com/office/drawing/2010/main" val="0"/>
              </a:ext>
            </a:extLst>
          </a:blip>
          <a:srcRect l="12251" t="3818" r="38639" b="36657"/>
          <a:stretch/>
        </p:blipFill>
        <p:spPr bwMode="auto">
          <a:xfrm>
            <a:off x="6263640" y="3319272"/>
            <a:ext cx="2800350" cy="2715260"/>
          </a:xfrm>
          <a:prstGeom prst="rect">
            <a:avLst/>
          </a:prstGeom>
          <a:ln>
            <a:noFill/>
          </a:ln>
          <a:scene3d>
            <a:camera prst="orthographicFront"/>
            <a:lightRig rig="threePt" dir="t"/>
          </a:scene3d>
          <a:sp3d prstMaterial="powder">
            <a:bevelT w="152400" h="50800" prst="softRound"/>
            <a:bevelB w="152400" h="50800" prst="softRound"/>
          </a:sp3d>
          <a:extLst>
            <a:ext uri="{53640926-AAD7-44D8-BBD7-CCE9431645EC}">
              <a14:shadowObscured xmlns:a14="http://schemas.microsoft.com/office/drawing/2010/main"/>
            </a:ext>
          </a:extLst>
        </p:spPr>
      </p:pic>
      <p:pic>
        <p:nvPicPr>
          <p:cNvPr id="12" name="Picture 4"/>
          <p:cNvPicPr>
            <a:picLocks noChangeAspect="1" noChangeArrowheads="1"/>
          </p:cNvPicPr>
          <p:nvPr/>
        </p:nvPicPr>
        <p:blipFill>
          <a:blip r:embed="rId19"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03006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7" action="ppaction://hlinksldjump"/>
              </a:rPr>
              <a:t>Make WECM Work for You</a:t>
            </a:r>
            <a:endParaRPr lang="en-US" sz="1000" b="1" dirty="0" smtClean="0">
              <a:solidFill>
                <a:schemeClr val="accent1">
                  <a:lumMod val="75000"/>
                </a:schemeClr>
              </a:solidFill>
              <a:latin typeface="+mn-lt"/>
            </a:endParaRPr>
          </a:p>
        </p:txBody>
      </p:sp>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8363"/>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8" action="ppaction://hlinksldjump"/>
              </a:rPr>
              <a:t>Overview</a:t>
            </a:r>
            <a:endParaRPr lang="en-US" sz="1050" dirty="0">
              <a:latin typeface="+mj-lt"/>
            </a:endParaRPr>
          </a:p>
          <a:p>
            <a:pPr>
              <a:spcAft>
                <a:spcPts val="600"/>
              </a:spcAft>
            </a:pPr>
            <a:r>
              <a:rPr lang="en-US" sz="1050" b="1" dirty="0">
                <a:latin typeface="+mn-lt"/>
              </a:rPr>
              <a:t>The Elements of a WECM Course</a:t>
            </a:r>
          </a:p>
          <a:p>
            <a:pPr marL="171450" indent="-171450">
              <a:spcAft>
                <a:spcPts val="600"/>
              </a:spcAft>
              <a:buFont typeface="Arial" panose="020B0604020202020204" pitchFamily="34" charset="0"/>
              <a:buChar char="•"/>
            </a:pPr>
            <a:r>
              <a:rPr lang="en-US" sz="1050" dirty="0" smtClean="0">
                <a:latin typeface="+mn-lt"/>
                <a:hlinkClick r:id="rId9"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10" action="ppaction://hlinksldjump"/>
              </a:rPr>
              <a:t>Course Titles</a:t>
            </a:r>
            <a:endParaRPr lang="en-US" sz="1000" dirty="0" smtClean="0">
              <a:latin typeface="+mn-lt"/>
              <a:hlinkClick r:id="rId11" action="ppaction://hlinksldjump"/>
            </a:endParaRPr>
          </a:p>
          <a:p>
            <a:pPr marL="182880">
              <a:spcAft>
                <a:spcPts val="300"/>
              </a:spcAft>
            </a:pPr>
            <a:r>
              <a:rPr lang="en-US" sz="1000" dirty="0" smtClean="0">
                <a:latin typeface="+mn-lt"/>
                <a:hlinkClick r:id="rId11" action="ppaction://hlinksldjump"/>
              </a:rPr>
              <a:t>Course Numbers</a:t>
            </a:r>
            <a:endParaRPr lang="en-US" sz="1000" dirty="0">
              <a:latin typeface="+mn-lt"/>
            </a:endParaRPr>
          </a:p>
          <a:p>
            <a:pPr marL="182880">
              <a:spcAft>
                <a:spcPts val="300"/>
              </a:spcAft>
            </a:pPr>
            <a:r>
              <a:rPr lang="en-US" sz="1000" dirty="0" smtClean="0">
                <a:latin typeface="+mn-lt"/>
                <a:hlinkClick r:id="rId12" action="ppaction://hlinksldjump"/>
              </a:rPr>
              <a:t>Contact Hour Ranges</a:t>
            </a:r>
            <a:endParaRPr lang="en-US" sz="1000" dirty="0">
              <a:latin typeface="+mn-lt"/>
            </a:endParaRPr>
          </a:p>
          <a:p>
            <a:pPr marL="182880">
              <a:spcAft>
                <a:spcPts val="300"/>
              </a:spcAft>
            </a:pPr>
            <a:r>
              <a:rPr lang="en-US" sz="1000" dirty="0" smtClean="0">
                <a:latin typeface="+mn-lt"/>
                <a:hlinkClick r:id="rId13" action="ppaction://hlinksldjump"/>
              </a:rPr>
              <a:t>Course Descriptions</a:t>
            </a:r>
            <a:endParaRPr lang="en-US" sz="1000" dirty="0">
              <a:latin typeface="+mn-lt"/>
            </a:endParaRPr>
          </a:p>
          <a:p>
            <a:pPr marL="182880">
              <a:spcAft>
                <a:spcPts val="1200"/>
              </a:spcAft>
            </a:pPr>
            <a:r>
              <a:rPr lang="en-US" sz="1000" dirty="0" smtClean="0">
                <a:latin typeface="+mn-lt"/>
                <a:hlinkClick r:id="rId14" action="ppaction://hlinksldjump"/>
              </a:rPr>
              <a:t>End-of-Course Outcomes</a:t>
            </a:r>
            <a:endParaRPr lang="en-US" sz="1000" dirty="0" smtClean="0">
              <a:latin typeface="+mn-lt"/>
            </a:endParaRPr>
          </a:p>
          <a:p>
            <a:pPr>
              <a:spcAft>
                <a:spcPts val="1200"/>
              </a:spcAft>
            </a:pPr>
            <a:r>
              <a:rPr lang="en-US" sz="1050" dirty="0" smtClean="0">
                <a:latin typeface="+mn-lt"/>
                <a:hlinkClick r:id="rId15" action="ppaction://hlinksldjump"/>
              </a:rPr>
              <a:t>Course Types</a:t>
            </a:r>
            <a:endParaRPr lang="en-US" sz="1050" dirty="0">
              <a:latin typeface="+mn-lt"/>
            </a:endParaRPr>
          </a:p>
          <a:p>
            <a:pPr>
              <a:spcAft>
                <a:spcPts val="2400"/>
              </a:spcAft>
            </a:pPr>
            <a:r>
              <a:rPr lang="en-US" sz="1050" dirty="0" smtClean="0">
                <a:latin typeface="+mn-lt"/>
                <a:hlinkClick r:id="rId16"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595648" y="2473158"/>
            <a:ext cx="4943175" cy="3291840"/>
          </a:xfrm>
          <a:prstGeom prst="rect">
            <a:avLst/>
          </a:prstGeom>
          <a:effectLst>
            <a:softEdge rad="317500"/>
          </a:effectLst>
          <a:scene3d>
            <a:camera prst="orthographicFront"/>
            <a:lightRig rig="flat" dir="t"/>
          </a:scene3d>
          <a:sp3d prstMaterial="powder">
            <a:bevelT w="152400" h="50800" prst="softRound"/>
            <a:bevelB w="152400" h="50800" prst="softRound"/>
          </a:sp3d>
        </p:spPr>
      </p:pic>
      <p:sp>
        <p:nvSpPr>
          <p:cNvPr id="2" name="TextBox 1"/>
          <p:cNvSpPr txBox="1"/>
          <p:nvPr/>
        </p:nvSpPr>
        <p:spPr>
          <a:xfrm>
            <a:off x="1898650" y="1188720"/>
            <a:ext cx="4324660" cy="1046440"/>
          </a:xfrm>
          <a:prstGeom prst="rect">
            <a:avLst/>
          </a:prstGeom>
          <a:noFill/>
          <a:effectLst>
            <a:softEdge rad="88900"/>
          </a:effectLst>
        </p:spPr>
        <p:txBody>
          <a:bodyPr wrap="square" rtlCol="0">
            <a:spAutoFit/>
          </a:bodyPr>
          <a:lstStyle/>
          <a:p>
            <a:pPr algn="ctr">
              <a:spcAft>
                <a:spcPts val="600"/>
              </a:spcAft>
            </a:pPr>
            <a:r>
              <a:rPr lang="en-US" sz="1400" dirty="0" smtClean="0">
                <a:latin typeface="+mn-lt"/>
              </a:rPr>
              <a:t>Every WECM course contains </a:t>
            </a:r>
            <a:r>
              <a:rPr lang="en-US" sz="1400" u="sng" dirty="0" smtClean="0">
                <a:latin typeface="+mn-lt"/>
              </a:rPr>
              <a:t>most</a:t>
            </a:r>
            <a:r>
              <a:rPr lang="en-US" sz="1400" dirty="0" smtClean="0">
                <a:latin typeface="+mn-lt"/>
              </a:rPr>
              <a:t> or </a:t>
            </a:r>
            <a:r>
              <a:rPr lang="en-US" sz="1400" u="sng" dirty="0" smtClean="0">
                <a:latin typeface="+mn-lt"/>
              </a:rPr>
              <a:t>all</a:t>
            </a:r>
            <a:r>
              <a:rPr lang="en-US" sz="1400" dirty="0" smtClean="0">
                <a:latin typeface="+mn-lt"/>
              </a:rPr>
              <a:t> of the</a:t>
            </a:r>
          </a:p>
          <a:p>
            <a:pPr algn="ctr">
              <a:spcAft>
                <a:spcPts val="600"/>
              </a:spcAft>
            </a:pPr>
            <a:r>
              <a:rPr lang="en-US" sz="2400" dirty="0" smtClean="0">
                <a:effectLst>
                  <a:glow rad="63500">
                    <a:schemeClr val="accent1">
                      <a:satMod val="175000"/>
                      <a:alpha val="40000"/>
                    </a:schemeClr>
                  </a:glow>
                </a:effectLst>
                <a:latin typeface="+mn-lt"/>
              </a:rPr>
              <a:t>course elements</a:t>
            </a:r>
            <a:r>
              <a:rPr lang="en-US" sz="2400" dirty="0" smtClean="0">
                <a:latin typeface="+mn-lt"/>
              </a:rPr>
              <a:t> </a:t>
            </a:r>
          </a:p>
          <a:p>
            <a:pPr algn="ctr">
              <a:spcAft>
                <a:spcPts val="600"/>
              </a:spcAft>
            </a:pPr>
            <a:r>
              <a:rPr lang="en-US" sz="1400" dirty="0" smtClean="0">
                <a:latin typeface="+mn-lt"/>
              </a:rPr>
              <a:t>listed at the right.</a:t>
            </a:r>
            <a:endParaRPr lang="en-US" sz="1400" dirty="0">
              <a:latin typeface="+mn-lt"/>
            </a:endParaRPr>
          </a:p>
        </p:txBody>
      </p:sp>
      <p:sp>
        <p:nvSpPr>
          <p:cNvPr id="13" name="TextBox 12"/>
          <p:cNvSpPr txBox="1"/>
          <p:nvPr/>
        </p:nvSpPr>
        <p:spPr>
          <a:xfrm>
            <a:off x="6750360" y="1571711"/>
            <a:ext cx="2362200" cy="4539704"/>
          </a:xfrm>
          <a:prstGeom prst="rect">
            <a:avLst/>
          </a:prstGeom>
          <a:noFill/>
        </p:spPr>
        <p:txBody>
          <a:bodyPr wrap="square" rtlCol="0">
            <a:spAutoFit/>
          </a:bodyPr>
          <a:lstStyle/>
          <a:p>
            <a:pPr marL="285750" indent="-285750">
              <a:spcAft>
                <a:spcPts val="1800"/>
              </a:spcAft>
              <a:buClr>
                <a:srgbClr val="C00000"/>
              </a:buClr>
              <a:buFont typeface="Wingdings" panose="05000000000000000000" pitchFamily="2" charset="2"/>
              <a:buChar char="ü"/>
            </a:pPr>
            <a:r>
              <a:rPr lang="en-US" sz="1400" dirty="0" smtClean="0">
                <a:latin typeface="Gill Sans MT" panose="020B0502020104020203" pitchFamily="34" charset="0"/>
              </a:rPr>
              <a:t>CIP Code</a:t>
            </a:r>
          </a:p>
          <a:p>
            <a:pPr marL="285750" indent="-285750">
              <a:spcAft>
                <a:spcPts val="1800"/>
              </a:spcAft>
              <a:buClr>
                <a:srgbClr val="C00000"/>
              </a:buClr>
              <a:buFont typeface="Wingdings" panose="05000000000000000000" pitchFamily="2" charset="2"/>
              <a:buChar char="ü"/>
            </a:pPr>
            <a:r>
              <a:rPr lang="en-US" sz="1400" dirty="0" smtClean="0">
                <a:latin typeface="Gill Sans MT" panose="020B0502020104020203" pitchFamily="34" charset="0"/>
              </a:rPr>
              <a:t>Course Rubric</a:t>
            </a:r>
          </a:p>
          <a:p>
            <a:pPr marL="285750" indent="-285750">
              <a:spcAft>
                <a:spcPts val="1800"/>
              </a:spcAft>
              <a:buClr>
                <a:srgbClr val="C00000"/>
              </a:buClr>
              <a:buFont typeface="Wingdings" panose="05000000000000000000" pitchFamily="2" charset="2"/>
              <a:buChar char="ü"/>
            </a:pPr>
            <a:r>
              <a:rPr lang="en-US" sz="1400" dirty="0" smtClean="0">
                <a:latin typeface="Gill Sans MT" panose="020B0502020104020203" pitchFamily="34" charset="0"/>
              </a:rPr>
              <a:t>Course Level</a:t>
            </a:r>
          </a:p>
          <a:p>
            <a:pPr marL="285750" indent="-285750">
              <a:spcAft>
                <a:spcPts val="1800"/>
              </a:spcAft>
              <a:buClr>
                <a:srgbClr val="C00000"/>
              </a:buClr>
              <a:buFont typeface="Wingdings" panose="05000000000000000000" pitchFamily="2" charset="2"/>
              <a:buChar char="ü"/>
            </a:pPr>
            <a:r>
              <a:rPr lang="en-US" sz="1400" dirty="0" smtClean="0">
                <a:latin typeface="Gill Sans MT" panose="020B0502020104020203" pitchFamily="34" charset="0"/>
              </a:rPr>
              <a:t>Course Number</a:t>
            </a:r>
          </a:p>
          <a:p>
            <a:pPr marL="285750" indent="-285750">
              <a:spcAft>
                <a:spcPts val="1800"/>
              </a:spcAft>
              <a:buClr>
                <a:srgbClr val="C00000"/>
              </a:buClr>
              <a:buFont typeface="Wingdings" panose="05000000000000000000" pitchFamily="2" charset="2"/>
              <a:buChar char="ü"/>
            </a:pPr>
            <a:r>
              <a:rPr lang="en-US" sz="1400" dirty="0" smtClean="0">
                <a:latin typeface="Gill Sans MT" panose="020B0502020104020203" pitchFamily="34" charset="0"/>
              </a:rPr>
              <a:t>End-of-Course Outcomes</a:t>
            </a:r>
          </a:p>
          <a:p>
            <a:pPr marL="285750" indent="-285750">
              <a:spcAft>
                <a:spcPts val="1800"/>
              </a:spcAft>
              <a:buClr>
                <a:srgbClr val="C00000"/>
              </a:buClr>
              <a:buFont typeface="Wingdings" panose="05000000000000000000" pitchFamily="2" charset="2"/>
              <a:buChar char="ü"/>
            </a:pPr>
            <a:r>
              <a:rPr lang="en-US" sz="1400" dirty="0" smtClean="0">
                <a:latin typeface="Gill Sans MT" panose="020B0502020104020203" pitchFamily="34" charset="0"/>
              </a:rPr>
              <a:t>Course Title</a:t>
            </a:r>
          </a:p>
          <a:p>
            <a:pPr marL="285750" indent="-285750">
              <a:spcAft>
                <a:spcPts val="1800"/>
              </a:spcAft>
              <a:buClr>
                <a:srgbClr val="C00000"/>
              </a:buClr>
              <a:buFont typeface="Wingdings" panose="05000000000000000000" pitchFamily="2" charset="2"/>
              <a:buChar char="ü"/>
            </a:pPr>
            <a:r>
              <a:rPr lang="en-US" sz="1400" dirty="0" smtClean="0">
                <a:latin typeface="Gill Sans MT" panose="020B0502020104020203" pitchFamily="34" charset="0"/>
              </a:rPr>
              <a:t>Course Description</a:t>
            </a:r>
          </a:p>
          <a:p>
            <a:pPr marL="285750" indent="-285750">
              <a:spcAft>
                <a:spcPts val="1800"/>
              </a:spcAft>
              <a:buClr>
                <a:srgbClr val="C00000"/>
              </a:buClr>
              <a:buFont typeface="Wingdings" panose="05000000000000000000" pitchFamily="2" charset="2"/>
              <a:buChar char="ü"/>
            </a:pPr>
            <a:r>
              <a:rPr lang="en-US" sz="1400" dirty="0" smtClean="0">
                <a:latin typeface="Gill Sans MT" panose="020B0502020104020203" pitchFamily="34" charset="0"/>
              </a:rPr>
              <a:t>Suggested Prerequisite</a:t>
            </a:r>
          </a:p>
          <a:p>
            <a:pPr marL="285750" indent="-285750">
              <a:spcAft>
                <a:spcPts val="1800"/>
              </a:spcAft>
              <a:buClr>
                <a:srgbClr val="C00000"/>
              </a:buClr>
              <a:buFont typeface="Wingdings" panose="05000000000000000000" pitchFamily="2" charset="2"/>
              <a:buChar char="ü"/>
            </a:pPr>
            <a:r>
              <a:rPr lang="en-US" sz="1400" dirty="0" smtClean="0">
                <a:latin typeface="Gill Sans MT" panose="020B0502020104020203" pitchFamily="34" charset="0"/>
              </a:rPr>
              <a:t>Contact Hour Range</a:t>
            </a:r>
          </a:p>
          <a:p>
            <a:pPr marL="285750" indent="-285750">
              <a:spcAft>
                <a:spcPts val="1800"/>
              </a:spcAft>
              <a:buClr>
                <a:srgbClr val="C00000"/>
              </a:buClr>
              <a:buFont typeface="Wingdings" panose="05000000000000000000" pitchFamily="2" charset="2"/>
              <a:buChar char="ü"/>
            </a:pPr>
            <a:r>
              <a:rPr lang="en-US" sz="1400" dirty="0" smtClean="0">
                <a:latin typeface="Gill Sans MT" panose="020B0502020104020203" pitchFamily="34" charset="0"/>
              </a:rPr>
              <a:t>Licensing/Certification Agency (if applicable)</a:t>
            </a:r>
            <a:endParaRPr lang="en-US" sz="1400" dirty="0">
              <a:latin typeface="Gill Sans MT" panose="020B0502020104020203" pitchFamily="34" charset="0"/>
            </a:endParaRPr>
          </a:p>
        </p:txBody>
      </p:sp>
      <p:sp>
        <p:nvSpPr>
          <p:cNvPr id="16" name="TextBox 15"/>
          <p:cNvSpPr txBox="1"/>
          <p:nvPr/>
        </p:nvSpPr>
        <p:spPr>
          <a:xfrm>
            <a:off x="1900654" y="5983280"/>
            <a:ext cx="4191000" cy="461665"/>
          </a:xfrm>
          <a:prstGeom prst="rect">
            <a:avLst/>
          </a:prstGeom>
          <a:noFill/>
          <a:effectLst/>
        </p:spPr>
        <p:txBody>
          <a:bodyPr wrap="square" rtlCol="0">
            <a:spAutoFit/>
          </a:bodyPr>
          <a:lstStyle/>
          <a:p>
            <a:pPr algn="ctr"/>
            <a:r>
              <a:rPr lang="en-US" sz="1200" i="1" dirty="0" smtClean="0">
                <a:effectLst/>
                <a:latin typeface="Gill Sans MT" panose="020B0502020104020203" pitchFamily="34" charset="0"/>
              </a:rPr>
              <a:t>Go to the next page </a:t>
            </a:r>
            <a:r>
              <a:rPr lang="en-US" sz="1200" i="1" dirty="0" smtClean="0">
                <a:latin typeface="Gill Sans MT" panose="020B0502020104020203" pitchFamily="34" charset="0"/>
              </a:rPr>
              <a:t>to see how the course elements appear </a:t>
            </a:r>
          </a:p>
          <a:p>
            <a:pPr algn="ctr"/>
            <a:r>
              <a:rPr lang="en-US" sz="1200" i="1" dirty="0" smtClean="0">
                <a:latin typeface="Gill Sans MT" panose="020B0502020104020203" pitchFamily="34" charset="0"/>
              </a:rPr>
              <a:t>in an actual WECM course entry.</a:t>
            </a:r>
            <a:endParaRPr lang="en-US" sz="1200" i="1" dirty="0">
              <a:latin typeface="Gill Sans MT" panose="020B0502020104020203" pitchFamily="34" charset="0"/>
            </a:endParaRPr>
          </a:p>
        </p:txBody>
      </p:sp>
      <p:pic>
        <p:nvPicPr>
          <p:cNvPr id="17"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73887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0" name="Table 19"/>
          <p:cNvGraphicFramePr>
            <a:graphicFrameLocks noGrp="1" noChangeAspect="1"/>
          </p:cNvGraphicFramePr>
          <p:nvPr>
            <p:extLst>
              <p:ext uri="{D42A27DB-BD31-4B8C-83A1-F6EECF244321}">
                <p14:modId xmlns:p14="http://schemas.microsoft.com/office/powerpoint/2010/main" val="3978340112"/>
              </p:ext>
            </p:extLst>
          </p:nvPr>
        </p:nvGraphicFramePr>
        <p:xfrm>
          <a:off x="463470" y="2011680"/>
          <a:ext cx="8229600" cy="1196023"/>
        </p:xfrm>
        <a:graphic>
          <a:graphicData uri="http://schemas.openxmlformats.org/drawingml/2006/table">
            <a:tbl>
              <a:tblPr firstRow="1" firstCol="1" bandRow="1">
                <a:tableStyleId>{5C22544A-7EE6-4342-B048-85BDC9FD1C3A}</a:tableStyleId>
              </a:tblPr>
              <a:tblGrid>
                <a:gridCol w="721865"/>
                <a:gridCol w="609600"/>
                <a:gridCol w="838200"/>
                <a:gridCol w="3657600"/>
                <a:gridCol w="533400"/>
                <a:gridCol w="762000"/>
                <a:gridCol w="533400"/>
                <a:gridCol w="573535"/>
              </a:tblGrid>
              <a:tr h="0">
                <a:tc>
                  <a:txBody>
                    <a:bodyPr/>
                    <a:lstStyle/>
                    <a:p>
                      <a:pPr marL="0" marR="0" algn="ctr">
                        <a:lnSpc>
                          <a:spcPct val="107000"/>
                        </a:lnSpc>
                        <a:spcBef>
                          <a:spcPts val="0"/>
                        </a:spcBef>
                        <a:spcAft>
                          <a:spcPts val="0"/>
                        </a:spcAft>
                      </a:pPr>
                      <a:r>
                        <a:rPr lang="en-US" sz="1200" dirty="0">
                          <a:solidFill>
                            <a:schemeClr val="tx1"/>
                          </a:solidFill>
                          <a:effectLst/>
                        </a:rPr>
                        <a:t>CIP</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solidFill>
                            <a:schemeClr val="tx1"/>
                          </a:solidFill>
                          <a:effectLst/>
                        </a:rPr>
                        <a:t>Rubric</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solidFill>
                            <a:schemeClr val="tx1"/>
                          </a:solidFill>
                          <a:effectLst/>
                        </a:rPr>
                        <a:t>Number</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solidFill>
                            <a:schemeClr val="tx1"/>
                          </a:solidFill>
                          <a:effectLst/>
                        </a:rPr>
                        <a:t>Course Title</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solidFill>
                            <a:schemeClr val="tx1"/>
                          </a:solidFill>
                          <a:effectLst/>
                        </a:rPr>
                        <a:t>Status</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solidFill>
                            <a:schemeClr val="tx1"/>
                          </a:solidFill>
                          <a:effectLst/>
                        </a:rPr>
                        <a:t>Semester Credit </a:t>
                      </a:r>
                      <a:r>
                        <a:rPr lang="en-US" sz="1200" dirty="0" err="1">
                          <a:solidFill>
                            <a:schemeClr val="tx1"/>
                          </a:solidFill>
                          <a:effectLst/>
                        </a:rPr>
                        <a:t>Hrs</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solidFill>
                            <a:schemeClr val="tx1"/>
                          </a:solidFill>
                          <a:effectLst/>
                        </a:rPr>
                        <a:t>Min </a:t>
                      </a:r>
                      <a:r>
                        <a:rPr lang="en-US" sz="1200" dirty="0" err="1">
                          <a:solidFill>
                            <a:schemeClr val="tx1"/>
                          </a:solidFill>
                          <a:effectLst/>
                        </a:rPr>
                        <a:t>Cont</a:t>
                      </a:r>
                      <a:r>
                        <a:rPr lang="en-US" sz="1200" dirty="0">
                          <a:solidFill>
                            <a:schemeClr val="tx1"/>
                          </a:solidFill>
                          <a:effectLst/>
                        </a:rPr>
                        <a:t> </a:t>
                      </a:r>
                      <a:r>
                        <a:rPr lang="en-US" sz="1200" dirty="0" err="1">
                          <a:solidFill>
                            <a:schemeClr val="tx1"/>
                          </a:solidFill>
                          <a:effectLst/>
                        </a:rPr>
                        <a:t>Hrs</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solidFill>
                            <a:schemeClr val="tx1"/>
                          </a:solidFill>
                          <a:effectLst/>
                        </a:rPr>
                        <a:t>Max </a:t>
                      </a:r>
                      <a:r>
                        <a:rPr lang="en-US" sz="1200" dirty="0" err="1">
                          <a:solidFill>
                            <a:schemeClr val="tx1"/>
                          </a:solidFill>
                          <a:effectLst/>
                        </a:rPr>
                        <a:t>Cont</a:t>
                      </a:r>
                      <a:r>
                        <a:rPr lang="en-US" sz="1200" dirty="0">
                          <a:solidFill>
                            <a:schemeClr val="tx1"/>
                          </a:solidFill>
                          <a:effectLst/>
                        </a:rPr>
                        <a:t> </a:t>
                      </a:r>
                      <a:r>
                        <a:rPr lang="en-US" sz="1200" dirty="0" err="1">
                          <a:solidFill>
                            <a:schemeClr val="tx1"/>
                          </a:solidFill>
                          <a:effectLst/>
                        </a:rPr>
                        <a:t>Hrs</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algn="ctr">
                        <a:lnSpc>
                          <a:spcPct val="107000"/>
                        </a:lnSpc>
                        <a:spcBef>
                          <a:spcPts val="0"/>
                        </a:spcBef>
                        <a:spcAft>
                          <a:spcPts val="0"/>
                        </a:spcAft>
                      </a:pPr>
                      <a:r>
                        <a:rPr lang="en-US" sz="1200" dirty="0" smtClean="0">
                          <a:solidFill>
                            <a:schemeClr val="tx1"/>
                          </a:solidFill>
                          <a:effectLst/>
                        </a:rPr>
                        <a:t>51.0910</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smtClean="0">
                          <a:solidFill>
                            <a:schemeClr val="tx1"/>
                          </a:solidFill>
                          <a:effectLst/>
                        </a:rPr>
                        <a:t>DSPE</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smtClean="0">
                          <a:solidFill>
                            <a:schemeClr val="tx1"/>
                          </a:solidFill>
                          <a:effectLst/>
                        </a:rPr>
                        <a:t>2353</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07000"/>
                        </a:lnSpc>
                        <a:spcBef>
                          <a:spcPts val="0"/>
                        </a:spcBef>
                        <a:spcAft>
                          <a:spcPts val="0"/>
                        </a:spcAft>
                      </a:pPr>
                      <a:endParaRPr lang="en-US" sz="1200" dirty="0" smtClean="0">
                        <a:solidFill>
                          <a:schemeClr val="tx1"/>
                        </a:solidFill>
                        <a:effectLst/>
                        <a:latin typeface="+mn-lt"/>
                        <a:ea typeface="+mn-ea"/>
                        <a:cs typeface="+mn-cs"/>
                      </a:endParaRPr>
                    </a:p>
                    <a:p>
                      <a:pPr marL="0" marR="0">
                        <a:lnSpc>
                          <a:spcPct val="107000"/>
                        </a:lnSpc>
                        <a:spcBef>
                          <a:spcPts val="0"/>
                        </a:spcBef>
                        <a:spcAft>
                          <a:spcPts val="0"/>
                        </a:spcAft>
                      </a:pPr>
                      <a:r>
                        <a:rPr lang="en-US" sz="1200" dirty="0" smtClean="0">
                          <a:solidFill>
                            <a:schemeClr val="tx1"/>
                          </a:solidFill>
                          <a:effectLst/>
                          <a:latin typeface="+mn-lt"/>
                          <a:ea typeface="+mn-ea"/>
                          <a:cs typeface="+mn-cs"/>
                        </a:rPr>
                        <a:t> Pediatric</a:t>
                      </a:r>
                      <a:r>
                        <a:rPr lang="en-US" sz="1200" baseline="0" dirty="0" smtClean="0">
                          <a:solidFill>
                            <a:schemeClr val="tx1"/>
                          </a:solidFill>
                          <a:effectLst/>
                          <a:latin typeface="+mn-lt"/>
                          <a:ea typeface="+mn-ea"/>
                          <a:cs typeface="+mn-cs"/>
                        </a:rPr>
                        <a:t> Echocardiography Procedures</a:t>
                      </a:r>
                    </a:p>
                    <a:p>
                      <a:pPr marL="0" marR="0">
                        <a:lnSpc>
                          <a:spcPct val="107000"/>
                        </a:lnSpc>
                        <a:spcBef>
                          <a:spcPts val="0"/>
                        </a:spcBef>
                        <a:spcAft>
                          <a:spcPts val="0"/>
                        </a:spcAft>
                      </a:pP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a:solidFill>
                            <a:schemeClr val="tx1"/>
                          </a:solidFill>
                          <a:effectLst/>
                        </a:rPr>
                        <a:t>Active</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smtClean="0">
                          <a:solidFill>
                            <a:schemeClr val="tx1"/>
                          </a:solidFill>
                          <a:effectLst/>
                        </a:rPr>
                        <a:t>3</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smtClean="0">
                          <a:solidFill>
                            <a:schemeClr val="tx1"/>
                          </a:solidFill>
                          <a:effectLst/>
                          <a:latin typeface="+mn-lt"/>
                          <a:ea typeface="+mn-ea"/>
                          <a:cs typeface="+mn-cs"/>
                        </a:rPr>
                        <a:t>48</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200" dirty="0" smtClean="0">
                          <a:solidFill>
                            <a:schemeClr val="tx1"/>
                          </a:solidFill>
                          <a:effectLst/>
                          <a:latin typeface="+mn-lt"/>
                          <a:ea typeface="+mn-ea"/>
                          <a:cs typeface="+mn-cs"/>
                        </a:rPr>
                        <a:t>96</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3" name="TextBox 22"/>
          <p:cNvSpPr txBox="1"/>
          <p:nvPr/>
        </p:nvSpPr>
        <p:spPr>
          <a:xfrm>
            <a:off x="497927" y="3291840"/>
            <a:ext cx="8153400" cy="3416320"/>
          </a:xfrm>
          <a:prstGeom prst="rect">
            <a:avLst/>
          </a:prstGeom>
          <a:solidFill>
            <a:schemeClr val="bg1">
              <a:lumMod val="95000"/>
              <a:alpha val="1000"/>
            </a:schemeClr>
          </a:solidFill>
        </p:spPr>
        <p:txBody>
          <a:bodyPr wrap="square" rtlCol="0">
            <a:spAutoFit/>
          </a:bodyPr>
          <a:lstStyle/>
          <a:p>
            <a:r>
              <a:rPr lang="en-US" sz="1200" b="1" dirty="0">
                <a:latin typeface="+mj-lt"/>
              </a:rPr>
              <a:t>Course Level:</a:t>
            </a:r>
            <a:r>
              <a:rPr lang="en-US" sz="1200" dirty="0">
                <a:latin typeface="+mj-lt"/>
              </a:rPr>
              <a:t> </a:t>
            </a:r>
            <a:r>
              <a:rPr lang="en-US" sz="1200" dirty="0" smtClean="0">
                <a:latin typeface="+mj-lt"/>
              </a:rPr>
              <a:t>Advanced</a:t>
            </a:r>
            <a:endParaRPr lang="en-US" sz="1200" dirty="0">
              <a:latin typeface="+mj-lt"/>
            </a:endParaRPr>
          </a:p>
          <a:p>
            <a:r>
              <a:rPr lang="en-US" sz="1200" dirty="0">
                <a:latin typeface="+mj-lt"/>
              </a:rPr>
              <a:t> </a:t>
            </a:r>
            <a:endParaRPr lang="en-US" sz="1000" dirty="0">
              <a:latin typeface="+mn-lt"/>
            </a:endParaRPr>
          </a:p>
          <a:p>
            <a:r>
              <a:rPr lang="en-US" sz="1200" b="1" dirty="0">
                <a:latin typeface="+mj-lt"/>
              </a:rPr>
              <a:t>Course Description:</a:t>
            </a:r>
            <a:r>
              <a:rPr lang="en-US" sz="1200" dirty="0">
                <a:latin typeface="+mj-lt"/>
              </a:rPr>
              <a:t> </a:t>
            </a:r>
            <a:r>
              <a:rPr lang="en-US" sz="1200" dirty="0" smtClean="0">
                <a:latin typeface="+mj-lt"/>
              </a:rPr>
              <a:t>Advanced pediatric echocardiographic procedures including: 12-lead EKG interpretation, </a:t>
            </a:r>
            <a:r>
              <a:rPr lang="en-US" sz="1200" dirty="0" err="1" smtClean="0">
                <a:latin typeface="+mj-lt"/>
              </a:rPr>
              <a:t>transesophageal</a:t>
            </a:r>
            <a:r>
              <a:rPr lang="en-US" sz="1200" dirty="0" smtClean="0">
                <a:latin typeface="+mj-lt"/>
              </a:rPr>
              <a:t> echocardiography, the use of contrast, intra-operative and interventional techniques. Considerations associated with intensive care of pediatric patient will be addressed and includes </a:t>
            </a:r>
            <a:r>
              <a:rPr lang="en-US" sz="1200" dirty="0" err="1" smtClean="0">
                <a:latin typeface="+mj-lt"/>
              </a:rPr>
              <a:t>intracardiac</a:t>
            </a:r>
            <a:r>
              <a:rPr lang="en-US" sz="1200" dirty="0" smtClean="0">
                <a:latin typeface="+mj-lt"/>
              </a:rPr>
              <a:t> monitoring lines, and other accessories to the post-operative patient, pharmacological treatments, and other therapies.</a:t>
            </a:r>
          </a:p>
          <a:p>
            <a:endParaRPr lang="en-US" sz="1000" dirty="0">
              <a:latin typeface="+mn-lt"/>
            </a:endParaRPr>
          </a:p>
          <a:p>
            <a:r>
              <a:rPr lang="en-US" sz="1200" b="1" dirty="0">
                <a:latin typeface="+mj-lt"/>
              </a:rPr>
              <a:t>End-of-Course Outcomes:</a:t>
            </a:r>
            <a:r>
              <a:rPr lang="en-US" sz="1200" dirty="0">
                <a:latin typeface="+mj-lt"/>
              </a:rPr>
              <a:t> </a:t>
            </a:r>
            <a:r>
              <a:rPr lang="en-US" sz="1200" dirty="0" smtClean="0">
                <a:latin typeface="+mj-lt"/>
              </a:rPr>
              <a:t>Describe the procedures and applications of 12-lead EKG interpretation, </a:t>
            </a:r>
            <a:r>
              <a:rPr lang="en-US" sz="1200" dirty="0" err="1" smtClean="0">
                <a:latin typeface="+mj-lt"/>
              </a:rPr>
              <a:t>transesophageal</a:t>
            </a:r>
            <a:r>
              <a:rPr lang="en-US" sz="1200" dirty="0" smtClean="0">
                <a:latin typeface="+mj-lt"/>
              </a:rPr>
              <a:t> echocardiography, use of contrast, intra-operative and interventional techniques; discuss the </a:t>
            </a:r>
            <a:r>
              <a:rPr lang="en-US" sz="1200" dirty="0" err="1" smtClean="0">
                <a:latin typeface="+mj-lt"/>
              </a:rPr>
              <a:t>echocardiographer’s</a:t>
            </a:r>
            <a:r>
              <a:rPr lang="en-US" sz="1200" dirty="0" smtClean="0">
                <a:latin typeface="+mj-lt"/>
              </a:rPr>
              <a:t> role in the care of the pediatric intensive care patient; and list and describe treatments for the critical care patient.</a:t>
            </a:r>
            <a:endParaRPr lang="en-US" sz="1200" dirty="0">
              <a:latin typeface="+mj-lt"/>
            </a:endParaRPr>
          </a:p>
          <a:p>
            <a:r>
              <a:rPr lang="en-US" sz="1200" dirty="0">
                <a:latin typeface="+mj-lt"/>
              </a:rPr>
              <a:t> </a:t>
            </a:r>
            <a:endParaRPr lang="en-US" sz="1000" b="1" dirty="0">
              <a:latin typeface="+mn-lt"/>
            </a:endParaRPr>
          </a:p>
          <a:p>
            <a:r>
              <a:rPr lang="en-US" sz="1200" b="1" dirty="0" smtClean="0">
                <a:latin typeface="+mj-lt"/>
              </a:rPr>
              <a:t>Licensing/Certification </a:t>
            </a:r>
            <a:r>
              <a:rPr lang="en-US" sz="1200" b="1" dirty="0">
                <a:latin typeface="+mj-lt"/>
              </a:rPr>
              <a:t>Agency:</a:t>
            </a:r>
            <a:r>
              <a:rPr lang="en-US" sz="1200" dirty="0">
                <a:latin typeface="+mj-lt"/>
              </a:rPr>
              <a:t> </a:t>
            </a:r>
            <a:r>
              <a:rPr lang="en-US" sz="1200" dirty="0" smtClean="0">
                <a:latin typeface="+mj-lt"/>
              </a:rPr>
              <a:t>American Registry for Diagnostic Medical Sonography; Cardiovascular Credentialing International</a:t>
            </a:r>
            <a:endParaRPr lang="en-US" sz="1200" dirty="0">
              <a:latin typeface="+mj-lt"/>
            </a:endParaRPr>
          </a:p>
          <a:p>
            <a:r>
              <a:rPr lang="en-US" sz="1000" dirty="0">
                <a:latin typeface="+mn-lt"/>
              </a:rPr>
              <a:t> </a:t>
            </a:r>
          </a:p>
          <a:p>
            <a:r>
              <a:rPr lang="en-US" sz="1200" b="1" dirty="0">
                <a:latin typeface="+mj-lt"/>
              </a:rPr>
              <a:t>CIP Code Description:</a:t>
            </a:r>
            <a:r>
              <a:rPr lang="en-US" sz="1200" dirty="0">
                <a:latin typeface="+mj-lt"/>
              </a:rPr>
              <a:t> </a:t>
            </a:r>
            <a:r>
              <a:rPr lang="en-US" sz="1200" dirty="0" smtClean="0">
                <a:latin typeface="+mj-lt"/>
              </a:rPr>
              <a:t>51.0910 (Diagnostic Medical Sonography/Sonographer and Ultrasound Technician)</a:t>
            </a:r>
            <a:endParaRPr lang="en-US" sz="1200" dirty="0">
              <a:latin typeface="+mj-lt"/>
            </a:endParaRPr>
          </a:p>
          <a:p>
            <a:r>
              <a:rPr lang="en-US" sz="1200" dirty="0">
                <a:latin typeface="+mj-lt"/>
              </a:rPr>
              <a:t> </a:t>
            </a:r>
            <a:endParaRPr lang="en-US" sz="1000" dirty="0">
              <a:latin typeface="+mn-lt"/>
            </a:endParaRPr>
          </a:p>
          <a:p>
            <a:r>
              <a:rPr lang="en-US" sz="1200" b="1" dirty="0">
                <a:latin typeface="+mj-lt"/>
              </a:rPr>
              <a:t>Effective Date:</a:t>
            </a:r>
            <a:r>
              <a:rPr lang="en-US" sz="1200" dirty="0">
                <a:latin typeface="+mj-lt"/>
              </a:rPr>
              <a:t> September 1, </a:t>
            </a:r>
            <a:r>
              <a:rPr lang="en-US" sz="1200" dirty="0" smtClean="0">
                <a:latin typeface="+mj-lt"/>
              </a:rPr>
              <a:t>2014</a:t>
            </a:r>
            <a:endParaRPr lang="en-US" sz="1200" dirty="0">
              <a:latin typeface="+mj-lt"/>
            </a:endParaRPr>
          </a:p>
        </p:txBody>
      </p:sp>
      <p:sp>
        <p:nvSpPr>
          <p:cNvPr id="24" name="Rectangle 23">
            <a:hlinkClick r:id="rId3" action="ppaction://hlinksldjump" tooltip="COURSE LEVEL:  Indicates whether the course is introductory, intermediate, or advanced level, as recommended by instructional specialists."/>
          </p:cNvPr>
          <p:cNvSpPr/>
          <p:nvPr/>
        </p:nvSpPr>
        <p:spPr>
          <a:xfrm>
            <a:off x="457200" y="3291840"/>
            <a:ext cx="2057400" cy="304800"/>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381000" y="1188720"/>
            <a:ext cx="8153400" cy="584775"/>
          </a:xfrm>
          <a:prstGeom prst="rect">
            <a:avLst/>
          </a:prstGeom>
          <a:noFill/>
          <a:effectLst>
            <a:glow rad="63500">
              <a:schemeClr val="accent2">
                <a:satMod val="175000"/>
                <a:alpha val="40000"/>
              </a:schemeClr>
            </a:glow>
          </a:effectLst>
        </p:spPr>
        <p:txBody>
          <a:bodyPr wrap="square" rtlCol="0">
            <a:spAutoFit/>
          </a:bodyPr>
          <a:lstStyle/>
          <a:p>
            <a:r>
              <a:rPr lang="en-US" sz="1400" b="1" dirty="0" smtClean="0">
                <a:latin typeface="+mn-lt"/>
              </a:rPr>
              <a:t>This is an actual course listing from WECM.</a:t>
            </a:r>
            <a:r>
              <a:rPr lang="en-US" b="1" dirty="0" smtClean="0">
                <a:latin typeface="Gill Sans MT" panose="020B0502020104020203" pitchFamily="34" charset="0"/>
              </a:rPr>
              <a:t>  </a:t>
            </a:r>
            <a:r>
              <a:rPr lang="en-US" sz="1400" i="1" dirty="0" smtClean="0">
                <a:effectLst>
                  <a:glow rad="63500">
                    <a:srgbClr val="FFFF00">
                      <a:alpha val="40000"/>
                    </a:srgbClr>
                  </a:glow>
                </a:effectLst>
                <a:latin typeface="Gill Sans MT" panose="020B0502020104020203" pitchFamily="34" charset="0"/>
              </a:rPr>
              <a:t>Move your mouse over each element of the course to learn more about it.</a:t>
            </a:r>
            <a:endParaRPr lang="en-US" sz="1400" i="1" dirty="0">
              <a:effectLst>
                <a:glow rad="63500">
                  <a:srgbClr val="FFFF00">
                    <a:alpha val="40000"/>
                  </a:srgbClr>
                </a:glow>
              </a:effectLst>
              <a:latin typeface="Gill Sans MT" panose="020B0502020104020203" pitchFamily="34" charset="0"/>
            </a:endParaRPr>
          </a:p>
        </p:txBody>
      </p:sp>
      <p:sp>
        <p:nvSpPr>
          <p:cNvPr id="27" name="Rectangle 26">
            <a:hlinkClick r:id="rId3" action="ppaction://hlinksldjump" tooltip="CIP CODE:   From the federal taxonomy developed by the U.S. Dept. of Education’s National Center for Education Statistics.    The CIP Code Description below explains the CIP classification for this course."/>
          </p:cNvPr>
          <p:cNvSpPr/>
          <p:nvPr/>
        </p:nvSpPr>
        <p:spPr>
          <a:xfrm>
            <a:off x="493776" y="2038604"/>
            <a:ext cx="640080" cy="1143000"/>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hlinkClick r:id="rId3" action="ppaction://hlinksldjump" tooltip="COURSE RUBRIC:   Four-letter prefix identifies the course with a cluster of skills &amp; knowledge.   Does not identify the only discipline that may use the course. A program may have courses from several different rubrics."/>
          </p:cNvPr>
          <p:cNvSpPr/>
          <p:nvPr/>
        </p:nvSpPr>
        <p:spPr>
          <a:xfrm>
            <a:off x="1207008" y="2011680"/>
            <a:ext cx="533400" cy="1115568"/>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hlinkClick r:id="rId3" action="ppaction://hlinksldjump" tooltip="COURSE NUMBER:  The four-digit number that follows the course rubric.  You will learn more about course numbers later in this tutorial."/>
          </p:cNvPr>
          <p:cNvSpPr/>
          <p:nvPr/>
        </p:nvSpPr>
        <p:spPr>
          <a:xfrm>
            <a:off x="1829930" y="2011680"/>
            <a:ext cx="731520" cy="1188720"/>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hlinkClick r:id="rId3" action="ppaction://hlinksldjump" tooltip="This is a re-statement of the COURSE TITLE in the first line above."/>
          </p:cNvPr>
          <p:cNvSpPr/>
          <p:nvPr/>
        </p:nvSpPr>
        <p:spPr>
          <a:xfrm>
            <a:off x="2697480" y="2011680"/>
            <a:ext cx="3474720" cy="1188720"/>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hlinkClick r:id="rId3" action="ppaction://hlinksldjump" tooltip="STATUS: Not a course element.  It indicates the COURSE CATEGORY.  You will learn more about course categories later in this tutorial."/>
          </p:cNvPr>
          <p:cNvSpPr/>
          <p:nvPr/>
        </p:nvSpPr>
        <p:spPr>
          <a:xfrm>
            <a:off x="6296821" y="2011680"/>
            <a:ext cx="457200" cy="1097280"/>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hlinkClick r:id="rId3" action="ppaction://hlinksldjump" tooltip="SEMESTER CREDIT HOURS:  Not a course element.  You will learn how to determine semester credit hours from the course number later in this tutorial."/>
          </p:cNvPr>
          <p:cNvSpPr/>
          <p:nvPr/>
        </p:nvSpPr>
        <p:spPr>
          <a:xfrm>
            <a:off x="6858000" y="2011680"/>
            <a:ext cx="640080" cy="1097280"/>
          </a:xfrm>
          <a:prstGeom prst="rect">
            <a:avLst/>
          </a:prstGeom>
          <a:solidFill>
            <a:schemeClr val="bg2">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hlinkClick r:id="rId3" action="ppaction://hlinksldjump" tooltip="CONTACT HOUR RANGE:  A suitable range of contact hours necessary to master the minimum end-of-course outcomes and to afford each college a choice of instructional strategies. Institutions must select ranges within the parameters listed for the WECM course."/>
          </p:cNvPr>
          <p:cNvSpPr/>
          <p:nvPr/>
        </p:nvSpPr>
        <p:spPr>
          <a:xfrm>
            <a:off x="7615987" y="2011680"/>
            <a:ext cx="1005840" cy="1143000"/>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hlinkClick r:id="rId3" action="ppaction://hlinksldjump" tooltip="COURSE DESCRIPTION:  Provides an overview of course content or subject matter.  You will learn more about course descriptions later in this tutorial."/>
          </p:cNvPr>
          <p:cNvSpPr/>
          <p:nvPr/>
        </p:nvSpPr>
        <p:spPr>
          <a:xfrm>
            <a:off x="457200" y="3657600"/>
            <a:ext cx="7962900" cy="728313"/>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hlinkClick r:id="rId3" action="ppaction://hlinksldjump" tooltip="END OF COURSE OUTCOMES:  Minimum outcomes intended for student attainment of competency.  May be enhanced by each college, according to local need or business/industry standards.  You will learn more about end of course outcomes later in this tutorial."/>
          </p:cNvPr>
          <p:cNvSpPr/>
          <p:nvPr/>
        </p:nvSpPr>
        <p:spPr>
          <a:xfrm>
            <a:off x="457200" y="4572000"/>
            <a:ext cx="7839850" cy="739744"/>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hlinkClick r:id="rId3" action="ppaction://hlinksldjump" tooltip="LICENSING/CERTIFICATION AGENCY:  Identified when applicable."/>
          </p:cNvPr>
          <p:cNvSpPr/>
          <p:nvPr/>
        </p:nvSpPr>
        <p:spPr>
          <a:xfrm>
            <a:off x="457200" y="5486400"/>
            <a:ext cx="7315200" cy="406572"/>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3" action="ppaction://hlinksldjump" tooltip="CIP CODE DESCRIPTION:  Explains the CIP code classification listed above."/>
          </p:cNvPr>
          <p:cNvSpPr/>
          <p:nvPr/>
        </p:nvSpPr>
        <p:spPr>
          <a:xfrm>
            <a:off x="457199" y="5989320"/>
            <a:ext cx="7406640" cy="274320"/>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3" action="ppaction://hlinksldjump" tooltip="EFFECTIVE DATE:  Not a course element.  Gives the effective date for the course status listed above."/>
          </p:cNvPr>
          <p:cNvSpPr/>
          <p:nvPr/>
        </p:nvSpPr>
        <p:spPr>
          <a:xfrm>
            <a:off x="457200" y="6355080"/>
            <a:ext cx="2651760" cy="365760"/>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a:hlinkClick r:id="rId4" action="ppaction://hlinksldjump" tooltip="COURSE TITLE:  Reflects the outcomes of the course. You will learn more about course titles later in this tutorial."/>
          </p:cNvPr>
          <p:cNvSpPr/>
          <p:nvPr/>
        </p:nvSpPr>
        <p:spPr>
          <a:xfrm>
            <a:off x="137158" y="1554480"/>
            <a:ext cx="8869680" cy="4600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0000FF"/>
                </a:solidFill>
              </a:rPr>
              <a:t>Pediatric Echocardiography Procedures</a:t>
            </a:r>
            <a:endParaRPr lang="en-US" sz="1400" dirty="0">
              <a:solidFill>
                <a:srgbClr val="0000FF"/>
              </a:solidFill>
            </a:endParaRPr>
          </a:p>
        </p:txBody>
      </p:sp>
      <p:sp>
        <p:nvSpPr>
          <p:cNvPr id="26" name="TextBox 25"/>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5"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6"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7"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8"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9" action="ppaction://hlinksldjump"/>
              </a:rPr>
              <a:t>Make WECM Work for You</a:t>
            </a:r>
            <a:endParaRPr lang="en-US" sz="1000" b="1" dirty="0" smtClean="0">
              <a:solidFill>
                <a:schemeClr val="accent1">
                  <a:lumMod val="75000"/>
                </a:schemeClr>
              </a:solidFill>
              <a:latin typeface="+mn-lt"/>
            </a:endParaRPr>
          </a:p>
        </p:txBody>
      </p:sp>
    </p:spTree>
    <p:extLst>
      <p:ext uri="{BB962C8B-B14F-4D97-AF65-F5344CB8AC3E}">
        <p14:creationId xmlns:p14="http://schemas.microsoft.com/office/powerpoint/2010/main" val="33621088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676400" y="1188720"/>
            <a:ext cx="7193280" cy="523220"/>
          </a:xfrm>
          <a:prstGeom prst="rect">
            <a:avLst/>
          </a:prstGeom>
          <a:noFill/>
        </p:spPr>
        <p:txBody>
          <a:bodyPr wrap="square" rtlCol="0">
            <a:spAutoFit/>
          </a:bodyPr>
          <a:lstStyle/>
          <a:p>
            <a:r>
              <a:rPr lang="en-US" sz="1400" b="1" dirty="0" smtClean="0">
                <a:latin typeface="+mj-lt"/>
              </a:rPr>
              <a:t>Course Title: Appears on the first line of every WECM course entry.  </a:t>
            </a:r>
            <a:r>
              <a:rPr lang="en-US" sz="1400" dirty="0" smtClean="0">
                <a:latin typeface="+mj-lt"/>
              </a:rPr>
              <a:t>Here are a few details you should know about course titles:</a:t>
            </a:r>
            <a:endParaRPr lang="en-US" sz="1400" dirty="0">
              <a:latin typeface="+mj-lt"/>
            </a:endParaRPr>
          </a:p>
        </p:txBody>
      </p:sp>
      <p:pic>
        <p:nvPicPr>
          <p:cNvPr id="18" name="Picture 17"/>
          <p:cNvPicPr/>
          <p:nvPr/>
        </p:nvPicPr>
        <p:blipFill rotWithShape="1">
          <a:blip r:embed="rId3">
            <a:extLst>
              <a:ext uri="{28A0092B-C50C-407E-A947-70E740481C1C}">
                <a14:useLocalDpi xmlns:a14="http://schemas.microsoft.com/office/drawing/2010/main" val="0"/>
              </a:ext>
            </a:extLst>
          </a:blip>
          <a:srcRect t="9226" b="42755"/>
          <a:stretch/>
        </p:blipFill>
        <p:spPr bwMode="auto">
          <a:xfrm>
            <a:off x="2194560" y="5212080"/>
            <a:ext cx="5941695" cy="1371600"/>
          </a:xfrm>
          <a:prstGeom prst="rect">
            <a:avLst/>
          </a:prstGeom>
          <a:ln>
            <a:noFill/>
          </a:ln>
          <a:scene3d>
            <a:camera prst="orthographicFront"/>
            <a:lightRig rig="flat" dir="t"/>
          </a:scene3d>
          <a:sp3d prstMaterial="powder">
            <a:bevelT w="152400" h="50800" prst="softRound"/>
            <a:bevelB w="152400" h="50800" prst="softRound"/>
          </a:sp3d>
          <a:extLst>
            <a:ext uri="{53640926-AAD7-44D8-BBD7-CCE9431645EC}">
              <a14:shadowObscured xmlns:a14="http://schemas.microsoft.com/office/drawing/2010/main"/>
            </a:ext>
          </a:extLst>
        </p:spPr>
      </p:pic>
      <p:sp>
        <p:nvSpPr>
          <p:cNvPr id="3" name="TextBox 2"/>
          <p:cNvSpPr txBox="1"/>
          <p:nvPr/>
        </p:nvSpPr>
        <p:spPr>
          <a:xfrm>
            <a:off x="2491740" y="1794647"/>
            <a:ext cx="5562600" cy="2708434"/>
          </a:xfrm>
          <a:prstGeom prst="rect">
            <a:avLst/>
          </a:prstGeom>
          <a:noFill/>
        </p:spPr>
        <p:txBody>
          <a:bodyPr wrap="square" rtlCol="0">
            <a:spAutoFit/>
          </a:bodyPr>
          <a:lstStyle/>
          <a:p>
            <a:pPr marL="285750" lvl="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A WECM course title should be consistent with and reflective of its end-of-course outcomes.</a:t>
            </a:r>
            <a:endParaRPr lang="en-US" sz="1400" i="1" dirty="0">
              <a:latin typeface="Gill Sans MT" panose="020B0502020104020203" pitchFamily="34" charset="0"/>
            </a:endParaRPr>
          </a:p>
          <a:p>
            <a:pPr marL="285750" lvl="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A WECM course title should </a:t>
            </a:r>
            <a:r>
              <a:rPr lang="en-US" sz="1400" i="1" dirty="0">
                <a:latin typeface="Gill Sans MT" panose="020B0502020104020203" pitchFamily="34" charset="0"/>
              </a:rPr>
              <a:t>not contain vendor information unless </a:t>
            </a:r>
            <a:r>
              <a:rPr lang="en-US" sz="1400" i="1" dirty="0" smtClean="0">
                <a:latin typeface="Gill Sans MT" panose="020B0502020104020203" pitchFamily="34" charset="0"/>
              </a:rPr>
              <a:t>it is a vendor-specific course.</a:t>
            </a:r>
            <a:endParaRPr lang="en-US" sz="1400" i="1" dirty="0">
              <a:latin typeface="Gill Sans MT" panose="020B0502020104020203" pitchFamily="34" charset="0"/>
            </a:endParaRPr>
          </a:p>
          <a:p>
            <a:pPr marL="285750" lvl="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For semester-credit-hour (SCH) courses, the WECM </a:t>
            </a:r>
            <a:r>
              <a:rPr lang="en-US" sz="1400" i="1" dirty="0">
                <a:latin typeface="Gill Sans MT" panose="020B0502020104020203" pitchFamily="34" charset="0"/>
              </a:rPr>
              <a:t>title </a:t>
            </a:r>
            <a:r>
              <a:rPr lang="en-US" sz="1400" i="1" dirty="0" smtClean="0">
                <a:latin typeface="Gill Sans MT" panose="020B0502020104020203" pitchFamily="34" charset="0"/>
              </a:rPr>
              <a:t>that appears in the WECM Course Inventory must </a:t>
            </a:r>
            <a:r>
              <a:rPr lang="en-US" sz="1400" i="1" dirty="0">
                <a:latin typeface="Gill Sans MT" panose="020B0502020104020203" pitchFamily="34" charset="0"/>
              </a:rPr>
              <a:t>appear in college publications and on transcripts.</a:t>
            </a:r>
          </a:p>
          <a:p>
            <a:pPr marL="285750" lvl="0" indent="-285750">
              <a:spcAft>
                <a:spcPts val="1800"/>
              </a:spcAft>
              <a:buClr>
                <a:srgbClr val="C00000"/>
              </a:buClr>
              <a:buFont typeface="Wingdings" panose="05000000000000000000" pitchFamily="2" charset="2"/>
              <a:buChar char="ü"/>
            </a:pPr>
            <a:r>
              <a:rPr lang="en-US" sz="1400" i="1" dirty="0">
                <a:latin typeface="Gill Sans MT" panose="020B0502020104020203" pitchFamily="34" charset="0"/>
              </a:rPr>
              <a:t>For </a:t>
            </a:r>
            <a:r>
              <a:rPr lang="en-US" sz="1400" i="1" dirty="0" smtClean="0">
                <a:latin typeface="Gill Sans MT" panose="020B0502020104020203" pitchFamily="34" charset="0"/>
              </a:rPr>
              <a:t>continuing-education-unit (CEU) courses, </a:t>
            </a:r>
            <a:r>
              <a:rPr lang="en-US" sz="1400" i="1" dirty="0">
                <a:latin typeface="Gill Sans MT" panose="020B0502020104020203" pitchFamily="34" charset="0"/>
              </a:rPr>
              <a:t>workforce marketing titles may be </a:t>
            </a:r>
            <a:r>
              <a:rPr lang="en-US" sz="1400" i="1" dirty="0" smtClean="0">
                <a:latin typeface="Gill Sans MT" panose="020B0502020104020203" pitchFamily="34" charset="0"/>
              </a:rPr>
              <a:t>used. </a:t>
            </a:r>
            <a:r>
              <a:rPr lang="en-US" sz="1400" i="1" dirty="0">
                <a:latin typeface="Gill Sans MT" panose="020B0502020104020203" pitchFamily="34" charset="0"/>
              </a:rPr>
              <a:t> </a:t>
            </a:r>
            <a:r>
              <a:rPr lang="en-US" sz="1400" i="1" dirty="0" smtClean="0">
                <a:latin typeface="Gill Sans MT" panose="020B0502020104020203" pitchFamily="34" charset="0"/>
              </a:rPr>
              <a:t>However</a:t>
            </a:r>
            <a:r>
              <a:rPr lang="en-US" sz="1400" i="1" dirty="0">
                <a:latin typeface="Gill Sans MT" panose="020B0502020104020203" pitchFamily="34" charset="0"/>
              </a:rPr>
              <a:t>, all CEU mirror courses must use the </a:t>
            </a:r>
            <a:r>
              <a:rPr lang="en-US" sz="1400" i="1" dirty="0" smtClean="0">
                <a:latin typeface="Gill Sans MT" panose="020B0502020104020203" pitchFamily="34" charset="0"/>
              </a:rPr>
              <a:t>title that appears in the WECM Course Inventory.</a:t>
            </a:r>
            <a:endParaRPr lang="en-US" sz="1400" i="1" dirty="0">
              <a:latin typeface="Gill Sans MT" panose="020B0502020104020203" pitchFamily="34" charset="0"/>
            </a:endParaRPr>
          </a:p>
        </p:txBody>
      </p:sp>
      <p:sp>
        <p:nvSpPr>
          <p:cNvPr id="13" name="TextBox 12"/>
          <p:cNvSpPr txBox="1"/>
          <p:nvPr/>
        </p:nvSpPr>
        <p:spPr>
          <a:xfrm>
            <a:off x="0" y="1098362"/>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4" action="ppaction://hlinksldjump"/>
              </a:rPr>
              <a:t>Overview</a:t>
            </a:r>
            <a:endParaRPr lang="en-US" sz="1050" dirty="0">
              <a:latin typeface="+mj-lt"/>
            </a:endParaRPr>
          </a:p>
          <a:p>
            <a:pPr>
              <a:spcAft>
                <a:spcPts val="600"/>
              </a:spcAft>
            </a:pPr>
            <a:r>
              <a:rPr lang="en-US" sz="1050" dirty="0" smtClean="0">
                <a:latin typeface="+mn-lt"/>
                <a:hlinkClick r:id="rId5" action="ppaction://hlinksldjump"/>
              </a:rPr>
              <a:t>The Elements of a WECM Course</a:t>
            </a:r>
            <a:endParaRPr lang="en-US" sz="1050" dirty="0">
              <a:latin typeface="+mn-lt"/>
            </a:endParaRPr>
          </a:p>
          <a:p>
            <a:pPr marL="171450" indent="-171450">
              <a:spcAft>
                <a:spcPts val="600"/>
              </a:spcAft>
              <a:buFont typeface="Arial" panose="020B0604020202020204" pitchFamily="34" charset="0"/>
              <a:buChar char="•"/>
            </a:pPr>
            <a:r>
              <a:rPr lang="en-US" sz="1050" dirty="0" smtClean="0">
                <a:latin typeface="+mn-lt"/>
                <a:hlinkClick r:id="rId6"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b="1" dirty="0" smtClean="0">
                <a:latin typeface="+mn-lt"/>
              </a:rPr>
              <a:t>Course Titles</a:t>
            </a:r>
            <a:endParaRPr lang="en-US" sz="1000" b="1" dirty="0" smtClean="0">
              <a:latin typeface="+mn-lt"/>
              <a:hlinkClick r:id="rId7" action="ppaction://hlinksldjump"/>
            </a:endParaRPr>
          </a:p>
          <a:p>
            <a:pPr marL="182880">
              <a:spcAft>
                <a:spcPts val="300"/>
              </a:spcAft>
            </a:pPr>
            <a:r>
              <a:rPr lang="en-US" sz="1000" dirty="0" smtClean="0">
                <a:latin typeface="+mn-lt"/>
                <a:hlinkClick r:id="rId7" action="ppaction://hlinksldjump"/>
              </a:rPr>
              <a:t>Course Numbers</a:t>
            </a:r>
            <a:endParaRPr lang="en-US" sz="1000" dirty="0">
              <a:latin typeface="+mn-lt"/>
            </a:endParaRPr>
          </a:p>
          <a:p>
            <a:pPr marL="182880">
              <a:spcAft>
                <a:spcPts val="300"/>
              </a:spcAft>
            </a:pPr>
            <a:r>
              <a:rPr lang="en-US" sz="1000" dirty="0" smtClean="0">
                <a:latin typeface="+mn-lt"/>
                <a:hlinkClick r:id="rId8" action="ppaction://hlinksldjump"/>
              </a:rPr>
              <a:t>Contact Hour Ranges</a:t>
            </a:r>
            <a:endParaRPr lang="en-US" sz="1000" dirty="0">
              <a:latin typeface="+mn-lt"/>
            </a:endParaRPr>
          </a:p>
          <a:p>
            <a:pPr marL="182880">
              <a:spcAft>
                <a:spcPts val="300"/>
              </a:spcAft>
            </a:pPr>
            <a:r>
              <a:rPr lang="en-US" sz="1000" dirty="0" smtClean="0">
                <a:latin typeface="+mn-lt"/>
                <a:hlinkClick r:id="rId9" action="ppaction://hlinksldjump"/>
              </a:rPr>
              <a:t>Course Descriptions</a:t>
            </a:r>
            <a:endParaRPr lang="en-US" sz="1000" dirty="0">
              <a:latin typeface="+mn-lt"/>
            </a:endParaRPr>
          </a:p>
          <a:p>
            <a:pPr marL="182880">
              <a:spcAft>
                <a:spcPts val="1200"/>
              </a:spcAft>
            </a:pPr>
            <a:r>
              <a:rPr lang="en-US" sz="1000" dirty="0" smtClean="0">
                <a:latin typeface="+mn-lt"/>
                <a:hlinkClick r:id="rId10" action="ppaction://hlinksldjump"/>
              </a:rPr>
              <a:t>End-of-Course Outcomes</a:t>
            </a:r>
            <a:endParaRPr lang="en-US" sz="1000" dirty="0" smtClean="0">
              <a:latin typeface="+mn-lt"/>
            </a:endParaRPr>
          </a:p>
          <a:p>
            <a:pPr>
              <a:spcAft>
                <a:spcPts val="1200"/>
              </a:spcAft>
            </a:pPr>
            <a:r>
              <a:rPr lang="en-US" sz="1050" dirty="0" smtClean="0">
                <a:latin typeface="+mn-lt"/>
                <a:hlinkClick r:id="rId11" action="ppaction://hlinksldjump"/>
              </a:rPr>
              <a:t>Course Types</a:t>
            </a:r>
            <a:endParaRPr lang="en-US" sz="1050" dirty="0">
              <a:latin typeface="+mn-lt"/>
            </a:endParaRPr>
          </a:p>
          <a:p>
            <a:pPr>
              <a:spcAft>
                <a:spcPts val="2400"/>
              </a:spcAft>
            </a:pPr>
            <a:r>
              <a:rPr lang="en-US" sz="1050" dirty="0" smtClean="0">
                <a:latin typeface="+mn-lt"/>
                <a:hlinkClick r:id="rId12"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19" name="TextBox 18"/>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7" action="ppaction://hlinksldjump"/>
              </a:rPr>
              <a:t>Make WECM Work for You</a:t>
            </a:r>
            <a:endParaRPr lang="en-US" sz="1000" b="1" dirty="0" smtClean="0">
              <a:solidFill>
                <a:schemeClr val="accent1">
                  <a:lumMod val="75000"/>
                </a:schemeClr>
              </a:solidFill>
              <a:latin typeface="+mn-lt"/>
            </a:endParaRPr>
          </a:p>
        </p:txBody>
      </p:sp>
      <p:pic>
        <p:nvPicPr>
          <p:cNvPr id="12"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66411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8" name="Action Button: Forward or Next 17">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Action Button: Back or Previous 18">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676400" y="1188720"/>
            <a:ext cx="7193280" cy="523220"/>
          </a:xfrm>
          <a:prstGeom prst="rect">
            <a:avLst/>
          </a:prstGeom>
          <a:noFill/>
          <a:effectLst>
            <a:softEdge rad="76200"/>
          </a:effectLst>
        </p:spPr>
        <p:txBody>
          <a:bodyPr wrap="square" rtlCol="0">
            <a:spAutoFit/>
          </a:bodyPr>
          <a:lstStyle/>
          <a:p>
            <a:r>
              <a:rPr lang="en-US" sz="1400" b="1" dirty="0" smtClean="0">
                <a:latin typeface="+mj-lt"/>
              </a:rPr>
              <a:t>Course Number: The four-digit number that follows the course rubric</a:t>
            </a:r>
            <a:r>
              <a:rPr lang="en-US" sz="1400" b="1" dirty="0" smtClean="0">
                <a:effectLst/>
                <a:latin typeface="+mj-lt"/>
              </a:rPr>
              <a:t>.  </a:t>
            </a:r>
            <a:r>
              <a:rPr lang="en-US" sz="1400" i="1" dirty="0" smtClean="0">
                <a:effectLst>
                  <a:glow rad="63500">
                    <a:srgbClr val="FFFF00">
                      <a:alpha val="40000"/>
                    </a:srgbClr>
                  </a:glow>
                </a:effectLst>
                <a:latin typeface="Gill Sans MT" panose="020B0502020104020203" pitchFamily="34" charset="0"/>
              </a:rPr>
              <a:t>Click on each number in the course below to learn more about course numbers.</a:t>
            </a:r>
            <a:endParaRPr lang="en-US" sz="1400" i="1" dirty="0">
              <a:effectLst>
                <a:glow rad="63500">
                  <a:srgbClr val="FFFF00">
                    <a:alpha val="40000"/>
                  </a:srgbClr>
                </a:glow>
              </a:effectLst>
              <a:latin typeface="Gill Sans MT" panose="020B0502020104020203" pitchFamily="34" charset="0"/>
            </a:endParaRPr>
          </a:p>
        </p:txBody>
      </p:sp>
      <p:sp>
        <p:nvSpPr>
          <p:cNvPr id="6" name="TextBox 5"/>
          <p:cNvSpPr txBox="1"/>
          <p:nvPr/>
        </p:nvSpPr>
        <p:spPr>
          <a:xfrm>
            <a:off x="1723414" y="1777438"/>
            <a:ext cx="2866516" cy="769441"/>
          </a:xfrm>
          <a:prstGeom prst="rect">
            <a:avLst/>
          </a:prstGeom>
          <a:noFill/>
        </p:spPr>
        <p:txBody>
          <a:bodyPr wrap="square" rtlCol="0">
            <a:spAutoFit/>
          </a:bodyPr>
          <a:lstStyle/>
          <a:p>
            <a:r>
              <a:rPr lang="en-US" sz="3600" dirty="0" smtClean="0">
                <a:effectLst>
                  <a:glow rad="63500">
                    <a:schemeClr val="accent1">
                      <a:satMod val="175000"/>
                      <a:alpha val="40000"/>
                    </a:schemeClr>
                  </a:glow>
                </a:effectLst>
                <a:latin typeface="Gill Sans MT" panose="020B0502020104020203" pitchFamily="34" charset="0"/>
              </a:rPr>
              <a:t>ITMC  </a:t>
            </a:r>
            <a:r>
              <a:rPr lang="en-US" sz="4400" spc="220" dirty="0" smtClean="0">
                <a:effectLst>
                  <a:glow rad="63500">
                    <a:schemeClr val="accent1">
                      <a:satMod val="175000"/>
                      <a:alpha val="40000"/>
                    </a:schemeClr>
                  </a:glow>
                </a:effectLst>
                <a:latin typeface="Gill Sans MT" panose="020B0502020104020203" pitchFamily="34" charset="0"/>
              </a:rPr>
              <a:t>2337</a:t>
            </a:r>
            <a:endParaRPr lang="en-US" sz="4400" spc="220" dirty="0">
              <a:effectLst>
                <a:glow rad="63500">
                  <a:schemeClr val="accent1">
                    <a:satMod val="175000"/>
                    <a:alpha val="40000"/>
                  </a:schemeClr>
                </a:glow>
              </a:effectLst>
              <a:latin typeface="Gill Sans MT" panose="020B0502020104020203" pitchFamily="34" charset="0"/>
            </a:endParaRPr>
          </a:p>
        </p:txBody>
      </p:sp>
      <p:sp>
        <p:nvSpPr>
          <p:cNvPr id="20" name="TextBox 19"/>
          <p:cNvSpPr txBox="1"/>
          <p:nvPr/>
        </p:nvSpPr>
        <p:spPr>
          <a:xfrm>
            <a:off x="4589930" y="1887304"/>
            <a:ext cx="2678419" cy="548640"/>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1400" b="1" dirty="0" smtClean="0">
                <a:latin typeface="Gill Sans MT" panose="020B0502020104020203" pitchFamily="34" charset="0"/>
              </a:rPr>
              <a:t>Programming a Microsoft </a:t>
            </a:r>
          </a:p>
          <a:p>
            <a:r>
              <a:rPr lang="en-US" sz="1400" b="1" dirty="0" smtClean="0">
                <a:latin typeface="Gill Sans MT" panose="020B0502020104020203" pitchFamily="34" charset="0"/>
              </a:rPr>
              <a:t>SQL Server Database</a:t>
            </a:r>
            <a:endParaRPr lang="en-US" sz="1400" b="1" spc="200" dirty="0">
              <a:latin typeface="Gill Sans MT" panose="020B0502020104020203" pitchFamily="34" charset="0"/>
            </a:endParaRPr>
          </a:p>
        </p:txBody>
      </p:sp>
      <p:sp>
        <p:nvSpPr>
          <p:cNvPr id="8" name="TextBox 7"/>
          <p:cNvSpPr txBox="1"/>
          <p:nvPr/>
        </p:nvSpPr>
        <p:spPr>
          <a:xfrm>
            <a:off x="1881382" y="3050649"/>
            <a:ext cx="3108960" cy="2103120"/>
          </a:xfrm>
          <a:prstGeom prst="rect">
            <a:avLst/>
          </a:prstGeom>
          <a:solidFill>
            <a:srgbClr val="FFCDCD"/>
          </a:solidFill>
          <a:ln>
            <a:noFill/>
          </a:ln>
          <a:effectLst/>
          <a:scene3d>
            <a:camera prst="orthographicFront"/>
            <a:lightRig rig="threePt" dir="t"/>
          </a:scene3d>
          <a:sp3d>
            <a:bevelT/>
          </a:sp3d>
        </p:spPr>
        <p:txBody>
          <a:bodyPr wrap="square" rtlCol="0">
            <a:spAutoFit/>
          </a:bodyPr>
          <a:lstStyle/>
          <a:p>
            <a:pPr>
              <a:spcAft>
                <a:spcPts val="600"/>
              </a:spcAft>
            </a:pPr>
            <a:r>
              <a:rPr lang="en-US" sz="1200" b="1" dirty="0" smtClean="0">
                <a:latin typeface="Gill Sans MT" panose="020B0502020104020203" pitchFamily="34" charset="0"/>
              </a:rPr>
              <a:t>The1</a:t>
            </a:r>
            <a:r>
              <a:rPr lang="en-US" sz="1200" b="1" baseline="30000" dirty="0" smtClean="0">
                <a:latin typeface="Gill Sans MT" panose="020B0502020104020203" pitchFamily="34" charset="0"/>
              </a:rPr>
              <a:t>st</a:t>
            </a:r>
            <a:r>
              <a:rPr lang="en-US" sz="1200" b="1" dirty="0" smtClean="0">
                <a:latin typeface="Gill Sans MT" panose="020B0502020104020203" pitchFamily="34" charset="0"/>
              </a:rPr>
              <a:t> </a:t>
            </a:r>
            <a:r>
              <a:rPr lang="en-US" sz="1200" b="1" dirty="0">
                <a:latin typeface="Gill Sans MT" panose="020B0502020104020203" pitchFamily="34" charset="0"/>
              </a:rPr>
              <a:t>digit</a:t>
            </a:r>
            <a:r>
              <a:rPr lang="en-US" sz="1200" dirty="0">
                <a:latin typeface="Gill Sans MT" panose="020B0502020104020203" pitchFamily="34" charset="0"/>
              </a:rPr>
              <a:t> (in combination with the third and fourth digits) indicates </a:t>
            </a:r>
            <a:r>
              <a:rPr lang="en-US" sz="1200" b="1" dirty="0">
                <a:latin typeface="Gill Sans MT" panose="020B0502020104020203" pitchFamily="34" charset="0"/>
              </a:rPr>
              <a:t>Course </a:t>
            </a:r>
            <a:r>
              <a:rPr lang="en-US" sz="1200" b="1" dirty="0" smtClean="0">
                <a:latin typeface="Gill Sans MT" panose="020B0502020104020203" pitchFamily="34" charset="0"/>
              </a:rPr>
              <a:t>Level</a:t>
            </a:r>
            <a:r>
              <a:rPr lang="en-US" sz="1200" dirty="0" smtClean="0">
                <a:latin typeface="Gill Sans MT" panose="020B0502020104020203" pitchFamily="34" charset="0"/>
              </a:rPr>
              <a:t>:</a:t>
            </a:r>
            <a:endParaRPr lang="en-US" sz="1200" dirty="0">
              <a:latin typeface="Gill Sans MT" panose="020B0502020104020203" pitchFamily="34" charset="0"/>
            </a:endParaRPr>
          </a:p>
          <a:p>
            <a:pPr marL="171450" indent="-171450">
              <a:spcAft>
                <a:spcPts val="600"/>
              </a:spcAft>
              <a:buFont typeface="Arial" panose="020B0604020202020204" pitchFamily="34" charset="0"/>
              <a:buChar char="•"/>
            </a:pPr>
            <a:r>
              <a:rPr lang="en-US" sz="1200" dirty="0">
                <a:latin typeface="Gill Sans MT" panose="020B0502020104020203" pitchFamily="34" charset="0"/>
              </a:rPr>
              <a:t>1x00 to 1x39—Introductory</a:t>
            </a:r>
          </a:p>
          <a:p>
            <a:pPr marL="171450" indent="-171450">
              <a:spcAft>
                <a:spcPts val="600"/>
              </a:spcAft>
              <a:buFont typeface="Arial" panose="020B0604020202020204" pitchFamily="34" charset="0"/>
              <a:buChar char="•"/>
            </a:pPr>
            <a:r>
              <a:rPr lang="en-US" sz="1200" dirty="0">
                <a:latin typeface="Gill Sans MT" panose="020B0502020104020203" pitchFamily="34" charset="0"/>
              </a:rPr>
              <a:t>1x40 to 1x59 and 2x00 to 2x29—Intermediate</a:t>
            </a:r>
          </a:p>
          <a:p>
            <a:pPr marL="171450" indent="-171450">
              <a:spcAft>
                <a:spcPts val="600"/>
              </a:spcAft>
              <a:buFont typeface="Arial" panose="020B0604020202020204" pitchFamily="34" charset="0"/>
              <a:buChar char="•"/>
            </a:pPr>
            <a:r>
              <a:rPr lang="en-US" sz="1200" dirty="0">
                <a:latin typeface="Gill Sans MT" panose="020B0502020104020203" pitchFamily="34" charset="0"/>
              </a:rPr>
              <a:t>2x30 to 2x59—Advanced</a:t>
            </a:r>
          </a:p>
          <a:p>
            <a:pPr>
              <a:spcAft>
                <a:spcPts val="600"/>
              </a:spcAft>
            </a:pPr>
            <a:r>
              <a:rPr lang="en-US" sz="1200" dirty="0">
                <a:latin typeface="Gill Sans MT" panose="020B0502020104020203" pitchFamily="34" charset="0"/>
              </a:rPr>
              <a:t>(The “x” indicates the SCH or CEU </a:t>
            </a:r>
            <a:r>
              <a:rPr lang="en-US" sz="1200" dirty="0" smtClean="0">
                <a:latin typeface="Gill Sans MT" panose="020B0502020104020203" pitchFamily="34" charset="0"/>
              </a:rPr>
              <a:t>value, which must </a:t>
            </a:r>
            <a:r>
              <a:rPr lang="en-US" sz="1200" dirty="0">
                <a:latin typeface="Gill Sans MT" panose="020B0502020104020203" pitchFamily="34" charset="0"/>
              </a:rPr>
              <a:t>comply with </a:t>
            </a:r>
            <a:r>
              <a:rPr lang="en-US" sz="1200" dirty="0" smtClean="0">
                <a:latin typeface="Gill Sans MT" panose="020B0502020104020203" pitchFamily="34" charset="0"/>
              </a:rPr>
              <a:t>the range </a:t>
            </a:r>
            <a:r>
              <a:rPr lang="en-US" sz="1200" dirty="0">
                <a:latin typeface="Gill Sans MT" panose="020B0502020104020203" pitchFamily="34" charset="0"/>
              </a:rPr>
              <a:t>allowed by the GIPWE)</a:t>
            </a:r>
          </a:p>
        </p:txBody>
      </p:sp>
      <p:sp>
        <p:nvSpPr>
          <p:cNvPr id="9" name="TextBox 8"/>
          <p:cNvSpPr txBox="1"/>
          <p:nvPr/>
        </p:nvSpPr>
        <p:spPr>
          <a:xfrm>
            <a:off x="5375531" y="2702509"/>
            <a:ext cx="1554480" cy="2908489"/>
          </a:xfrm>
          <a:prstGeom prst="rect">
            <a:avLst/>
          </a:prstGeom>
          <a:solidFill>
            <a:srgbClr val="FFCDCD"/>
          </a:solidFill>
          <a:ln>
            <a:noFill/>
          </a:ln>
          <a:scene3d>
            <a:camera prst="orthographicFront"/>
            <a:lightRig rig="threePt" dir="t"/>
          </a:scene3d>
          <a:sp3d>
            <a:bevelT/>
          </a:sp3d>
        </p:spPr>
        <p:txBody>
          <a:bodyPr wrap="square" rtlCol="0">
            <a:spAutoFit/>
          </a:bodyPr>
          <a:lstStyle/>
          <a:p>
            <a:pPr>
              <a:spcAft>
                <a:spcPts val="600"/>
              </a:spcAft>
            </a:pPr>
            <a:r>
              <a:rPr lang="en-US" sz="1200" b="1" dirty="0" smtClean="0">
                <a:latin typeface="Gill Sans MT" panose="020B0502020104020203" pitchFamily="34" charset="0"/>
              </a:rPr>
              <a:t>The 2</a:t>
            </a:r>
            <a:r>
              <a:rPr lang="en-US" sz="1200" b="1" baseline="30000" dirty="0" smtClean="0">
                <a:latin typeface="Gill Sans MT" panose="020B0502020104020203" pitchFamily="34" charset="0"/>
              </a:rPr>
              <a:t>nd</a:t>
            </a:r>
            <a:r>
              <a:rPr lang="en-US" sz="1200" b="1" dirty="0" smtClean="0">
                <a:latin typeface="Gill Sans MT" panose="020B0502020104020203" pitchFamily="34" charset="0"/>
              </a:rPr>
              <a:t> digit</a:t>
            </a:r>
            <a:r>
              <a:rPr lang="en-US" sz="1200" dirty="0" smtClean="0">
                <a:latin typeface="Gill Sans MT" panose="020B0502020104020203" pitchFamily="34" charset="0"/>
              </a:rPr>
              <a:t> defines </a:t>
            </a:r>
            <a:r>
              <a:rPr lang="en-US" sz="1200" dirty="0">
                <a:latin typeface="Gill Sans MT" panose="020B0502020104020203" pitchFamily="34" charset="0"/>
              </a:rPr>
              <a:t>the </a:t>
            </a:r>
            <a:r>
              <a:rPr lang="en-US" sz="1200" b="1" dirty="0" smtClean="0">
                <a:latin typeface="Gill Sans MT" panose="020B0502020104020203" pitchFamily="34" charset="0"/>
              </a:rPr>
              <a:t>SCH/CEU Value</a:t>
            </a:r>
            <a:r>
              <a:rPr lang="en-US" sz="1200" dirty="0">
                <a:latin typeface="Gill Sans MT" panose="020B0502020104020203" pitchFamily="34" charset="0"/>
              </a:rPr>
              <a:t>.  </a:t>
            </a:r>
            <a:endParaRPr lang="en-US" sz="1200" dirty="0" smtClean="0">
              <a:latin typeface="Gill Sans MT" panose="020B0502020104020203" pitchFamily="34" charset="0"/>
            </a:endParaRPr>
          </a:p>
          <a:p>
            <a:pPr>
              <a:spcAft>
                <a:spcPts val="600"/>
              </a:spcAft>
            </a:pPr>
            <a:r>
              <a:rPr lang="en-US" sz="1200" dirty="0" smtClean="0">
                <a:latin typeface="Gill Sans MT" panose="020B0502020104020203" pitchFamily="34" charset="0"/>
              </a:rPr>
              <a:t>A </a:t>
            </a:r>
            <a:r>
              <a:rPr lang="en-US" sz="1200" dirty="0">
                <a:latin typeface="Gill Sans MT" panose="020B0502020104020203" pitchFamily="34" charset="0"/>
              </a:rPr>
              <a:t>"3" indicates a 3 </a:t>
            </a:r>
            <a:r>
              <a:rPr lang="en-US" sz="1200" dirty="0" smtClean="0">
                <a:latin typeface="Gill Sans MT" panose="020B0502020104020203" pitchFamily="34" charset="0"/>
              </a:rPr>
              <a:t>Semester Credit Hour (SCH) course.</a:t>
            </a:r>
          </a:p>
          <a:p>
            <a:pPr>
              <a:spcAft>
                <a:spcPts val="600"/>
              </a:spcAft>
            </a:pPr>
            <a:r>
              <a:rPr lang="en-US" sz="1200" dirty="0" smtClean="0">
                <a:latin typeface="Gill Sans MT" panose="020B0502020104020203" pitchFamily="34" charset="0"/>
              </a:rPr>
              <a:t>A </a:t>
            </a:r>
            <a:r>
              <a:rPr lang="en-US" sz="1200" dirty="0">
                <a:latin typeface="Gill Sans MT" panose="020B0502020104020203" pitchFamily="34" charset="0"/>
              </a:rPr>
              <a:t>"4" indicates a 4 SCH course.  </a:t>
            </a:r>
            <a:endParaRPr lang="en-US" sz="1200" dirty="0" smtClean="0">
              <a:latin typeface="Gill Sans MT" panose="020B0502020104020203" pitchFamily="34" charset="0"/>
            </a:endParaRPr>
          </a:p>
          <a:p>
            <a:r>
              <a:rPr lang="en-US" sz="1200" dirty="0" smtClean="0">
                <a:latin typeface="Gill Sans MT" panose="020B0502020104020203" pitchFamily="34" charset="0"/>
              </a:rPr>
              <a:t>A </a:t>
            </a:r>
            <a:r>
              <a:rPr lang="en-US" sz="1200" dirty="0">
                <a:latin typeface="Gill Sans MT" panose="020B0502020104020203" pitchFamily="34" charset="0"/>
              </a:rPr>
              <a:t>"0" indicates a non-credit continuing education course that is offered for Continuing Education Units (CEU).</a:t>
            </a:r>
          </a:p>
        </p:txBody>
      </p:sp>
      <p:sp>
        <p:nvSpPr>
          <p:cNvPr id="24" name="TextBox 23"/>
          <p:cNvSpPr txBox="1"/>
          <p:nvPr/>
        </p:nvSpPr>
        <p:spPr>
          <a:xfrm>
            <a:off x="7315200" y="2044809"/>
            <a:ext cx="1554480" cy="4216539"/>
          </a:xfrm>
          <a:prstGeom prst="rect">
            <a:avLst/>
          </a:prstGeom>
          <a:solidFill>
            <a:srgbClr val="FFCDCD"/>
          </a:solidFill>
          <a:ln>
            <a:noFill/>
          </a:ln>
          <a:scene3d>
            <a:camera prst="orthographicFront"/>
            <a:lightRig rig="threePt" dir="t"/>
          </a:scene3d>
          <a:sp3d>
            <a:bevelT/>
          </a:sp3d>
        </p:spPr>
        <p:txBody>
          <a:bodyPr wrap="square" rtlCol="0">
            <a:spAutoFit/>
          </a:bodyPr>
          <a:lstStyle/>
          <a:p>
            <a:pPr>
              <a:spcAft>
                <a:spcPts val="600"/>
              </a:spcAft>
            </a:pPr>
            <a:r>
              <a:rPr lang="en-US" sz="1200" b="1" dirty="0" smtClean="0">
                <a:latin typeface="Gill Sans MT" panose="020B0502020104020203" pitchFamily="34" charset="0"/>
              </a:rPr>
              <a:t>The 3</a:t>
            </a:r>
            <a:r>
              <a:rPr lang="en-US" sz="1200" b="1" baseline="30000" dirty="0" smtClean="0">
                <a:latin typeface="Gill Sans MT" panose="020B0502020104020203" pitchFamily="34" charset="0"/>
              </a:rPr>
              <a:t>rd</a:t>
            </a:r>
            <a:r>
              <a:rPr lang="en-US" sz="1200" b="1" dirty="0" smtClean="0">
                <a:latin typeface="Gill Sans MT" panose="020B0502020104020203" pitchFamily="34" charset="0"/>
              </a:rPr>
              <a:t> </a:t>
            </a:r>
            <a:r>
              <a:rPr lang="en-US" sz="1200" b="1" dirty="0">
                <a:latin typeface="Gill Sans MT" panose="020B0502020104020203" pitchFamily="34" charset="0"/>
              </a:rPr>
              <a:t>and 4</a:t>
            </a:r>
            <a:r>
              <a:rPr lang="en-US" sz="1200" b="1" baseline="30000" dirty="0">
                <a:latin typeface="Gill Sans MT" panose="020B0502020104020203" pitchFamily="34" charset="0"/>
              </a:rPr>
              <a:t>th</a:t>
            </a:r>
            <a:r>
              <a:rPr lang="en-US" sz="1200" b="1" dirty="0">
                <a:latin typeface="Gill Sans MT" panose="020B0502020104020203" pitchFamily="34" charset="0"/>
              </a:rPr>
              <a:t> </a:t>
            </a:r>
            <a:r>
              <a:rPr lang="en-US" sz="1200" b="1" dirty="0" smtClean="0">
                <a:latin typeface="Gill Sans MT" panose="020B0502020104020203" pitchFamily="34" charset="0"/>
              </a:rPr>
              <a:t>digits</a:t>
            </a:r>
            <a:r>
              <a:rPr lang="en-US" sz="1200" dirty="0" smtClean="0">
                <a:latin typeface="Gill Sans MT" panose="020B0502020104020203" pitchFamily="34" charset="0"/>
              </a:rPr>
              <a:t> together </a:t>
            </a:r>
            <a:r>
              <a:rPr lang="en-US" sz="1200" dirty="0">
                <a:latin typeface="Gill Sans MT" panose="020B0502020104020203" pitchFamily="34" charset="0"/>
              </a:rPr>
              <a:t>indicate </a:t>
            </a:r>
            <a:r>
              <a:rPr lang="en-US" sz="1200" b="1" dirty="0">
                <a:latin typeface="Gill Sans MT" panose="020B0502020104020203" pitchFamily="34" charset="0"/>
              </a:rPr>
              <a:t>Course </a:t>
            </a:r>
            <a:r>
              <a:rPr lang="en-US" sz="1200" b="1" dirty="0" smtClean="0">
                <a:latin typeface="Gill Sans MT" panose="020B0502020104020203" pitchFamily="34" charset="0"/>
              </a:rPr>
              <a:t>Type:</a:t>
            </a:r>
            <a:endParaRPr lang="en-US" sz="1200" b="1" dirty="0">
              <a:latin typeface="Gill Sans MT" panose="020B0502020104020203" pitchFamily="34" charset="0"/>
            </a:endParaRPr>
          </a:p>
          <a:p>
            <a:pPr marL="171450" indent="-171450">
              <a:spcAft>
                <a:spcPts val="600"/>
              </a:spcAft>
              <a:buFont typeface="Arial" panose="020B0604020202020204" pitchFamily="34" charset="0"/>
              <a:buChar char="•"/>
            </a:pPr>
            <a:r>
              <a:rPr lang="en-US" sz="1200" dirty="0">
                <a:latin typeface="Gill Sans MT" panose="020B0502020104020203" pitchFamily="34" charset="0"/>
              </a:rPr>
              <a:t>00-59 Lecture-Lab</a:t>
            </a:r>
          </a:p>
          <a:p>
            <a:pPr marL="171450" indent="-171450">
              <a:spcAft>
                <a:spcPts val="600"/>
              </a:spcAft>
              <a:buFont typeface="Arial" panose="020B0604020202020204" pitchFamily="34" charset="0"/>
              <a:buChar char="•"/>
            </a:pPr>
            <a:r>
              <a:rPr lang="en-US" sz="1200" dirty="0">
                <a:latin typeface="Gill Sans MT" panose="020B0502020104020203" pitchFamily="34" charset="0"/>
              </a:rPr>
              <a:t>60-63 Clinical</a:t>
            </a:r>
          </a:p>
          <a:p>
            <a:pPr marL="171450" indent="-171450">
              <a:spcAft>
                <a:spcPts val="600"/>
              </a:spcAft>
              <a:buFont typeface="Arial" panose="020B0604020202020204" pitchFamily="34" charset="0"/>
              <a:buChar char="•"/>
            </a:pPr>
            <a:r>
              <a:rPr lang="en-US" sz="1200" dirty="0">
                <a:latin typeface="Gill Sans MT" panose="020B0502020104020203" pitchFamily="34" charset="0"/>
              </a:rPr>
              <a:t>64-69 Practicum</a:t>
            </a:r>
          </a:p>
          <a:p>
            <a:pPr marL="171450" indent="-171450">
              <a:spcAft>
                <a:spcPts val="600"/>
              </a:spcAft>
              <a:buFont typeface="Arial" panose="020B0604020202020204" pitchFamily="34" charset="0"/>
              <a:buChar char="•"/>
            </a:pPr>
            <a:r>
              <a:rPr lang="en-US" sz="1200" dirty="0">
                <a:latin typeface="Gill Sans MT" panose="020B0502020104020203" pitchFamily="34" charset="0"/>
              </a:rPr>
              <a:t>70-79 Local Need</a:t>
            </a:r>
          </a:p>
          <a:p>
            <a:pPr marL="171450" indent="-171450">
              <a:spcAft>
                <a:spcPts val="600"/>
              </a:spcAft>
              <a:buFont typeface="Arial" panose="020B0604020202020204" pitchFamily="34" charset="0"/>
              <a:buChar char="•"/>
            </a:pPr>
            <a:r>
              <a:rPr lang="en-US" sz="1200" dirty="0">
                <a:latin typeface="Gill Sans MT" panose="020B0502020104020203" pitchFamily="34" charset="0"/>
              </a:rPr>
              <a:t>80-85 Cooperative Education</a:t>
            </a:r>
          </a:p>
          <a:p>
            <a:pPr marL="171450" indent="-171450">
              <a:spcAft>
                <a:spcPts val="600"/>
              </a:spcAft>
              <a:buFont typeface="Arial" panose="020B0604020202020204" pitchFamily="34" charset="0"/>
              <a:buChar char="•"/>
            </a:pPr>
            <a:r>
              <a:rPr lang="en-US" sz="1200" dirty="0">
                <a:latin typeface="Gill Sans MT" panose="020B0502020104020203" pitchFamily="34" charset="0"/>
              </a:rPr>
              <a:t>86-89 Internship</a:t>
            </a:r>
          </a:p>
          <a:p>
            <a:pPr marL="171450" indent="-171450">
              <a:spcAft>
                <a:spcPts val="600"/>
              </a:spcAft>
              <a:buFont typeface="Arial" panose="020B0604020202020204" pitchFamily="34" charset="0"/>
              <a:buChar char="•"/>
            </a:pPr>
            <a:r>
              <a:rPr lang="en-US" sz="1200" dirty="0">
                <a:latin typeface="Gill Sans MT" panose="020B0502020104020203" pitchFamily="34" charset="0"/>
              </a:rPr>
              <a:t>90-99 Special Topics</a:t>
            </a:r>
          </a:p>
          <a:p>
            <a:pPr>
              <a:spcAft>
                <a:spcPts val="600"/>
              </a:spcAft>
            </a:pPr>
            <a:r>
              <a:rPr lang="en-US" sz="1200" dirty="0" smtClean="0">
                <a:latin typeface="Gill Sans MT" panose="020B0502020104020203" pitchFamily="34" charset="0"/>
              </a:rPr>
              <a:t>The 4</a:t>
            </a:r>
            <a:r>
              <a:rPr lang="en-US" sz="1200" baseline="30000" dirty="0" smtClean="0">
                <a:latin typeface="Gill Sans MT" panose="020B0502020104020203" pitchFamily="34" charset="0"/>
              </a:rPr>
              <a:t>th</a:t>
            </a:r>
            <a:r>
              <a:rPr lang="en-US" sz="1200" dirty="0" smtClean="0">
                <a:latin typeface="Gill Sans MT" panose="020B0502020104020203" pitchFamily="34" charset="0"/>
              </a:rPr>
              <a:t> </a:t>
            </a:r>
            <a:r>
              <a:rPr lang="en-US" sz="1200" dirty="0">
                <a:latin typeface="Gill Sans MT" panose="020B0502020104020203" pitchFamily="34" charset="0"/>
              </a:rPr>
              <a:t>digit is </a:t>
            </a:r>
            <a:r>
              <a:rPr lang="en-US" sz="1200" dirty="0" smtClean="0">
                <a:latin typeface="Gill Sans MT" panose="020B0502020104020203" pitchFamily="34" charset="0"/>
              </a:rPr>
              <a:t>also used </a:t>
            </a:r>
            <a:r>
              <a:rPr lang="en-US" sz="1200" dirty="0">
                <a:latin typeface="Gill Sans MT" panose="020B0502020104020203" pitchFamily="34" charset="0"/>
              </a:rPr>
              <a:t>to </a:t>
            </a:r>
            <a:r>
              <a:rPr lang="en-US" sz="1200" dirty="0" smtClean="0">
                <a:latin typeface="Gill Sans MT" panose="020B0502020104020203" pitchFamily="34" charset="0"/>
              </a:rPr>
              <a:t>indicate </a:t>
            </a:r>
            <a:r>
              <a:rPr lang="en-US" sz="1200" dirty="0">
                <a:latin typeface="Gill Sans MT" panose="020B0502020104020203" pitchFamily="34" charset="0"/>
              </a:rPr>
              <a:t>the </a:t>
            </a:r>
            <a:r>
              <a:rPr lang="en-US" sz="1200" b="1" dirty="0" smtClean="0">
                <a:latin typeface="Gill Sans MT" panose="020B0502020104020203" pitchFamily="34" charset="0"/>
              </a:rPr>
              <a:t>Course Sequence.</a:t>
            </a:r>
            <a:r>
              <a:rPr lang="en-US" sz="1200" dirty="0" smtClean="0">
                <a:latin typeface="Gill Sans MT" panose="020B0502020104020203" pitchFamily="34" charset="0"/>
              </a:rPr>
              <a:t>  (For example: ITMC 2331, ITMC 2332, ITMC 2333, etc.)</a:t>
            </a:r>
            <a:endParaRPr lang="en-US" sz="1200" b="1" dirty="0">
              <a:latin typeface="Gill Sans MT" panose="020B0502020104020203" pitchFamily="34" charset="0"/>
            </a:endParaRPr>
          </a:p>
        </p:txBody>
      </p:sp>
      <p:sp>
        <p:nvSpPr>
          <p:cNvPr id="26" name="Rectangle 25"/>
          <p:cNvSpPr/>
          <p:nvPr/>
        </p:nvSpPr>
        <p:spPr>
          <a:xfrm>
            <a:off x="3156672" y="1887304"/>
            <a:ext cx="228600" cy="548640"/>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3473774" y="1887304"/>
            <a:ext cx="228600" cy="548640"/>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3790876" y="1887304"/>
            <a:ext cx="548640" cy="548640"/>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0" y="1098361"/>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3" action="ppaction://hlinksldjump"/>
              </a:rPr>
              <a:t>Overview</a:t>
            </a:r>
            <a:endParaRPr lang="en-US" sz="1050" dirty="0">
              <a:latin typeface="+mj-lt"/>
            </a:endParaRPr>
          </a:p>
          <a:p>
            <a:pPr>
              <a:spcAft>
                <a:spcPts val="600"/>
              </a:spcAft>
            </a:pPr>
            <a:r>
              <a:rPr lang="en-US" sz="1050" dirty="0" smtClean="0">
                <a:latin typeface="+mn-lt"/>
                <a:hlinkClick r:id="rId4" action="ppaction://hlinksldjump"/>
              </a:rPr>
              <a:t>The Elements of a WECM Course</a:t>
            </a:r>
            <a:endParaRPr lang="en-US" sz="1050" dirty="0">
              <a:latin typeface="+mn-lt"/>
            </a:endParaRPr>
          </a:p>
          <a:p>
            <a:pPr marL="171450" indent="-171450">
              <a:spcAft>
                <a:spcPts val="600"/>
              </a:spcAft>
              <a:buFont typeface="Arial" panose="020B0604020202020204" pitchFamily="34" charset="0"/>
              <a:buChar char="•"/>
            </a:pPr>
            <a:r>
              <a:rPr lang="en-US" sz="1050" dirty="0" smtClean="0">
                <a:latin typeface="+mn-lt"/>
                <a:hlinkClick r:id="rId5"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6" action="ppaction://hlinksldjump"/>
              </a:rPr>
              <a:t>Course Titles</a:t>
            </a:r>
            <a:endParaRPr lang="en-US" sz="1000" dirty="0" smtClean="0">
              <a:latin typeface="+mn-lt"/>
            </a:endParaRPr>
          </a:p>
          <a:p>
            <a:pPr marL="182880">
              <a:spcAft>
                <a:spcPts val="300"/>
              </a:spcAft>
            </a:pPr>
            <a:r>
              <a:rPr lang="en-US" sz="1000" b="1" dirty="0" smtClean="0">
                <a:latin typeface="+mn-lt"/>
              </a:rPr>
              <a:t>Course Numbers</a:t>
            </a:r>
            <a:endParaRPr lang="en-US" sz="1000" b="1" dirty="0">
              <a:latin typeface="+mn-lt"/>
            </a:endParaRPr>
          </a:p>
          <a:p>
            <a:pPr marL="182880">
              <a:spcAft>
                <a:spcPts val="300"/>
              </a:spcAft>
            </a:pPr>
            <a:r>
              <a:rPr lang="en-US" sz="1000" dirty="0" smtClean="0">
                <a:latin typeface="+mn-lt"/>
                <a:hlinkClick r:id="rId7" action="ppaction://hlinksldjump"/>
              </a:rPr>
              <a:t>Contact Hour Ranges</a:t>
            </a:r>
            <a:endParaRPr lang="en-US" sz="1000" dirty="0">
              <a:latin typeface="+mn-lt"/>
            </a:endParaRPr>
          </a:p>
          <a:p>
            <a:pPr marL="182880">
              <a:spcAft>
                <a:spcPts val="300"/>
              </a:spcAft>
            </a:pPr>
            <a:r>
              <a:rPr lang="en-US" sz="1000" dirty="0" smtClean="0">
                <a:latin typeface="+mn-lt"/>
                <a:hlinkClick r:id="rId8" action="ppaction://hlinksldjump"/>
              </a:rPr>
              <a:t>Course Descriptions</a:t>
            </a:r>
            <a:endParaRPr lang="en-US" sz="1000" dirty="0">
              <a:latin typeface="+mn-lt"/>
            </a:endParaRPr>
          </a:p>
          <a:p>
            <a:pPr marL="182880">
              <a:spcAft>
                <a:spcPts val="1200"/>
              </a:spcAft>
            </a:pPr>
            <a:r>
              <a:rPr lang="en-US" sz="1000" dirty="0" smtClean="0">
                <a:latin typeface="+mn-lt"/>
                <a:hlinkClick r:id="rId9" action="ppaction://hlinksldjump"/>
              </a:rPr>
              <a:t>End-of-Course Outcomes</a:t>
            </a:r>
            <a:endParaRPr lang="en-US" sz="1000" dirty="0" smtClean="0">
              <a:latin typeface="+mn-lt"/>
            </a:endParaRPr>
          </a:p>
          <a:p>
            <a:pPr>
              <a:spcAft>
                <a:spcPts val="1200"/>
              </a:spcAft>
            </a:pPr>
            <a:r>
              <a:rPr lang="en-US" sz="1050" dirty="0" smtClean="0">
                <a:latin typeface="+mn-lt"/>
                <a:hlinkClick r:id="rId10" action="ppaction://hlinksldjump"/>
              </a:rPr>
              <a:t>Course Types</a:t>
            </a:r>
            <a:endParaRPr lang="en-US" sz="1050" dirty="0">
              <a:latin typeface="+mn-lt"/>
            </a:endParaRPr>
          </a:p>
          <a:p>
            <a:pPr>
              <a:spcAft>
                <a:spcPts val="2400"/>
              </a:spcAft>
            </a:pPr>
            <a:r>
              <a:rPr lang="en-US" sz="1050" dirty="0" smtClean="0">
                <a:latin typeface="+mn-lt"/>
                <a:hlinkClick r:id="rId11"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22" name="TextBox 21"/>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2"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3"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4"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5"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Make WECM Work for You</a:t>
            </a:r>
            <a:endParaRPr lang="en-US" sz="1000" b="1" dirty="0" smtClean="0">
              <a:solidFill>
                <a:schemeClr val="accent1">
                  <a:lumMod val="75000"/>
                </a:schemeClr>
              </a:solidFill>
              <a:latin typeface="+mn-lt"/>
            </a:endParaRPr>
          </a:p>
        </p:txBody>
      </p:sp>
      <p:pic>
        <p:nvPicPr>
          <p:cNvPr id="23" name="Picture 4"/>
          <p:cNvPicPr>
            <a:picLocks noChangeAspect="1" noChangeArrowheads="1"/>
          </p:cNvPicPr>
          <p:nvPr/>
        </p:nvPicPr>
        <p:blipFill>
          <a:blip r:embed="rId17"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83224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nextCondLst>
                <p:cond evt="onClick" delay="0">
                  <p:tgtEl>
                    <p:spTgt spid="26"/>
                  </p:tgtEl>
                </p:cond>
              </p:nextCondLst>
            </p:seq>
            <p:seq concurrent="1" nextAc="seek">
              <p:cTn id="7" restart="whenNotActive" fill="hold" evtFilter="cancelBubble" nodeType="interactiveSeq">
                <p:stCondLst>
                  <p:cond evt="onClick" delay="0">
                    <p:tgtEl>
                      <p:spTgt spid="28"/>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childTnLst>
              </p:cTn>
              <p:nextCondLst>
                <p:cond evt="onClick" delay="0">
                  <p:tgtEl>
                    <p:spTgt spid="28"/>
                  </p:tgtEl>
                </p:cond>
              </p:nextCondLst>
            </p:seq>
            <p:seq concurrent="1" nextAc="seek">
              <p:cTn id="12" restart="whenNotActive" fill="hold" evtFilter="cancelBubble" nodeType="interactiveSeq">
                <p:stCondLst>
                  <p:cond evt="onClick" delay="0">
                    <p:tgtEl>
                      <p:spTgt spid="29"/>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29"/>
                  </p:tgtEl>
                </p:cond>
              </p:nextCondLst>
            </p:seq>
          </p:childTnLst>
        </p:cTn>
      </p:par>
    </p:tnLst>
    <p:bldLst>
      <p:bldP spid="8" grpId="0" animBg="1"/>
      <p:bldP spid="9" grpId="0" animBg="1"/>
      <p:bldP spid="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676400" y="1188720"/>
            <a:ext cx="7193280" cy="738664"/>
          </a:xfrm>
          <a:prstGeom prst="rect">
            <a:avLst/>
          </a:prstGeom>
          <a:noFill/>
        </p:spPr>
        <p:txBody>
          <a:bodyPr wrap="square" rtlCol="0">
            <a:spAutoFit/>
          </a:bodyPr>
          <a:lstStyle/>
          <a:p>
            <a:r>
              <a:rPr lang="en-US" sz="1400" b="1" dirty="0" smtClean="0">
                <a:latin typeface="+mj-lt"/>
              </a:rPr>
              <a:t>Contact Hour Range: Allows time for mastery of end-of-course outcomes and accommodates a variety of instructional strategies.  </a:t>
            </a:r>
            <a:r>
              <a:rPr lang="en-US" sz="1400" dirty="0" smtClean="0">
                <a:latin typeface="+mj-lt"/>
              </a:rPr>
              <a:t>You should know the following information about contact hour ranges:</a:t>
            </a:r>
            <a:endParaRPr lang="en-US" sz="1400" dirty="0">
              <a:latin typeface="+mj-lt"/>
            </a:endParaRPr>
          </a:p>
        </p:txBody>
      </p:sp>
      <p:sp>
        <p:nvSpPr>
          <p:cNvPr id="3" name="TextBox 2"/>
          <p:cNvSpPr txBox="1"/>
          <p:nvPr/>
        </p:nvSpPr>
        <p:spPr>
          <a:xfrm>
            <a:off x="2491740" y="2010091"/>
            <a:ext cx="5562600" cy="2554545"/>
          </a:xfrm>
          <a:prstGeom prst="rect">
            <a:avLst/>
          </a:prstGeom>
          <a:noFill/>
        </p:spPr>
        <p:txBody>
          <a:bodyPr wrap="square" rtlCol="0">
            <a:spAutoFit/>
          </a:bodyPr>
          <a:lstStyle/>
          <a:p>
            <a:pPr marL="285750" lvl="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A program must keep the contact-hour and SCH ranges for each WECM course it offers within </a:t>
            </a:r>
            <a:r>
              <a:rPr lang="en-US" sz="1400" i="1" dirty="0">
                <a:latin typeface="Gill Sans MT" panose="020B0502020104020203" pitchFamily="34" charset="0"/>
              </a:rPr>
              <a:t>the parameters listed </a:t>
            </a:r>
            <a:r>
              <a:rPr lang="en-US" sz="1400" i="1" dirty="0" smtClean="0">
                <a:latin typeface="Gill Sans MT" panose="020B0502020104020203" pitchFamily="34" charset="0"/>
              </a:rPr>
              <a:t>in the WECM Course Inventory.</a:t>
            </a:r>
          </a:p>
          <a:p>
            <a:pPr marL="285750" lvl="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Contact hour ranges for WECM courses are determined by instructional specialists during WECM </a:t>
            </a:r>
            <a:r>
              <a:rPr lang="en-US" sz="1400" i="1" dirty="0" smtClean="0">
                <a:latin typeface="Gill Sans MT" panose="020B0502020104020203" pitchFamily="34" charset="0"/>
              </a:rPr>
              <a:t>course reviews </a:t>
            </a:r>
            <a:r>
              <a:rPr lang="en-US" sz="1400" i="1" dirty="0" smtClean="0">
                <a:latin typeface="Gill Sans MT" panose="020B0502020104020203" pitchFamily="34" charset="0"/>
              </a:rPr>
              <a:t>and provide for a variety of instructional scenarios.  You will learn more about</a:t>
            </a:r>
            <a:r>
              <a:rPr lang="en-US" sz="1400" i="1" dirty="0" smtClean="0">
                <a:effectLst/>
                <a:latin typeface="Gill Sans MT" panose="020B0502020104020203" pitchFamily="34" charset="0"/>
              </a:rPr>
              <a:t> </a:t>
            </a:r>
            <a:r>
              <a:rPr lang="en-US" sz="1400" i="1" u="sng" dirty="0" smtClean="0">
                <a:effectLst/>
                <a:latin typeface="Gill Sans MT" panose="020B0502020104020203" pitchFamily="34" charset="0"/>
              </a:rPr>
              <a:t>WECM </a:t>
            </a:r>
            <a:r>
              <a:rPr lang="en-US" sz="1400" i="1" u="sng" dirty="0" smtClean="0">
                <a:effectLst/>
                <a:latin typeface="Gill Sans MT" panose="020B0502020104020203" pitchFamily="34" charset="0"/>
              </a:rPr>
              <a:t>course reviews</a:t>
            </a:r>
            <a:r>
              <a:rPr lang="en-US" sz="1400" i="1" dirty="0" smtClean="0">
                <a:effectLst/>
                <a:latin typeface="Gill Sans MT" panose="020B0502020104020203" pitchFamily="34" charset="0"/>
              </a:rPr>
              <a:t> </a:t>
            </a:r>
            <a:r>
              <a:rPr lang="en-US" sz="1400" i="1" dirty="0" smtClean="0">
                <a:latin typeface="Gill Sans MT" panose="020B0502020104020203" pitchFamily="34" charset="0"/>
              </a:rPr>
              <a:t>in the next section of this tutorial.</a:t>
            </a:r>
            <a:endParaRPr lang="en-US" sz="1400" i="1" dirty="0">
              <a:latin typeface="Gill Sans MT" panose="020B0502020104020203" pitchFamily="34" charset="0"/>
            </a:endParaRPr>
          </a:p>
          <a:p>
            <a:pPr marL="285750" lvl="0" indent="-285750">
              <a:spcAft>
                <a:spcPts val="1800"/>
              </a:spcAft>
              <a:buClr>
                <a:srgbClr val="C00000"/>
              </a:buClr>
              <a:buFont typeface="Wingdings" panose="05000000000000000000" pitchFamily="2" charset="2"/>
              <a:buChar char="ü"/>
            </a:pPr>
            <a:r>
              <a:rPr lang="en-US" sz="1400" i="1" dirty="0" smtClean="0">
                <a:latin typeface="Gill Sans MT" panose="020B0502020104020203" pitchFamily="34" charset="0"/>
              </a:rPr>
              <a:t>Guidelines for determining the contact hours and semester credit hours for individual courses appear in the Guidelines for Instructional Programs in Workforce Education (GIPWE).  You will learn more </a:t>
            </a:r>
            <a:r>
              <a:rPr lang="en-US" sz="1400" i="1" dirty="0" smtClean="0">
                <a:effectLst/>
                <a:latin typeface="Gill Sans MT" panose="020B0502020104020203" pitchFamily="34" charset="0"/>
              </a:rPr>
              <a:t>about </a:t>
            </a:r>
            <a:r>
              <a:rPr lang="en-US" sz="1400" i="1" u="sng" dirty="0" smtClean="0">
                <a:effectLst/>
                <a:latin typeface="Gill Sans MT" panose="020B0502020104020203" pitchFamily="34" charset="0"/>
              </a:rPr>
              <a:t>GIPWE</a:t>
            </a:r>
            <a:r>
              <a:rPr lang="en-US" sz="1400" i="1" dirty="0" smtClean="0">
                <a:latin typeface="Gill Sans MT" panose="020B0502020104020203" pitchFamily="34" charset="0"/>
              </a:rPr>
              <a:t> later in this tutorial.</a:t>
            </a:r>
            <a:endParaRPr lang="en-US" sz="1400" i="1" dirty="0">
              <a:latin typeface="Gill Sans MT" panose="020B0502020104020203" pitchFamily="34" charset="0"/>
            </a:endParaRPr>
          </a:p>
        </p:txBody>
      </p:sp>
      <p:pic>
        <p:nvPicPr>
          <p:cNvPr id="13" name="Picture 12"/>
          <p:cNvPicPr/>
          <p:nvPr/>
        </p:nvPicPr>
        <p:blipFill rotWithShape="1">
          <a:blip r:embed="rId3">
            <a:extLst>
              <a:ext uri="{28A0092B-C50C-407E-A947-70E740481C1C}">
                <a14:useLocalDpi xmlns:a14="http://schemas.microsoft.com/office/drawing/2010/main" val="0"/>
              </a:ext>
            </a:extLst>
          </a:blip>
          <a:srcRect t="14630" b="47192"/>
          <a:stretch/>
        </p:blipFill>
        <p:spPr bwMode="auto">
          <a:xfrm>
            <a:off x="2194560" y="5212080"/>
            <a:ext cx="5941060" cy="1275715"/>
          </a:xfrm>
          <a:prstGeom prst="rect">
            <a:avLst/>
          </a:prstGeom>
          <a:ln>
            <a:noFill/>
          </a:ln>
          <a:scene3d>
            <a:camera prst="orthographicFront"/>
            <a:lightRig rig="threePt" dir="t"/>
          </a:scene3d>
          <a:sp3d prstMaterial="powder">
            <a:bevelT w="152400" h="50800" prst="softRound"/>
            <a:bevelB w="152400" h="50800" prst="softRound"/>
          </a:sp3d>
          <a:extLst>
            <a:ext uri="{53640926-AAD7-44D8-BBD7-CCE9431645EC}">
              <a14:shadowObscured xmlns:a14="http://schemas.microsoft.com/office/drawing/2010/main"/>
            </a:ext>
          </a:extLst>
        </p:spPr>
      </p:pic>
      <p:sp>
        <p:nvSpPr>
          <p:cNvPr id="16" name="TextBox 15"/>
          <p:cNvSpPr txBox="1"/>
          <p:nvPr/>
        </p:nvSpPr>
        <p:spPr>
          <a:xfrm>
            <a:off x="0" y="1098360"/>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4" action="ppaction://hlinksldjump"/>
              </a:rPr>
              <a:t>Overview</a:t>
            </a:r>
            <a:endParaRPr lang="en-US" sz="1050" dirty="0">
              <a:latin typeface="+mj-lt"/>
            </a:endParaRPr>
          </a:p>
          <a:p>
            <a:pPr>
              <a:spcAft>
                <a:spcPts val="600"/>
              </a:spcAft>
            </a:pPr>
            <a:r>
              <a:rPr lang="en-US" sz="1050" dirty="0" smtClean="0">
                <a:latin typeface="+mn-lt"/>
                <a:hlinkClick r:id="rId5" action="ppaction://hlinksldjump"/>
              </a:rPr>
              <a:t>The Elements of a WECM Course</a:t>
            </a:r>
            <a:endParaRPr lang="en-US" sz="1050" dirty="0">
              <a:latin typeface="+mn-lt"/>
            </a:endParaRPr>
          </a:p>
          <a:p>
            <a:pPr marL="171450" indent="-171450">
              <a:spcAft>
                <a:spcPts val="600"/>
              </a:spcAft>
              <a:buFont typeface="Arial" panose="020B0604020202020204" pitchFamily="34" charset="0"/>
              <a:buChar char="•"/>
            </a:pPr>
            <a:r>
              <a:rPr lang="en-US" sz="1050" dirty="0" smtClean="0">
                <a:latin typeface="+mn-lt"/>
                <a:hlinkClick r:id="rId6"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7" action="ppaction://hlinksldjump"/>
              </a:rPr>
              <a:t>Course Titles</a:t>
            </a:r>
            <a:endParaRPr lang="en-US" sz="1000" dirty="0" smtClean="0">
              <a:latin typeface="+mn-lt"/>
            </a:endParaRPr>
          </a:p>
          <a:p>
            <a:pPr marL="182880">
              <a:spcAft>
                <a:spcPts val="300"/>
              </a:spcAft>
            </a:pPr>
            <a:r>
              <a:rPr lang="en-US" sz="1000" dirty="0" smtClean="0">
                <a:latin typeface="+mn-lt"/>
                <a:hlinkClick r:id="rId8" action="ppaction://hlinksldjump"/>
              </a:rPr>
              <a:t>Course Numbers</a:t>
            </a:r>
            <a:endParaRPr lang="en-US" sz="1000" dirty="0">
              <a:latin typeface="+mn-lt"/>
            </a:endParaRPr>
          </a:p>
          <a:p>
            <a:pPr marL="182880">
              <a:spcAft>
                <a:spcPts val="300"/>
              </a:spcAft>
            </a:pPr>
            <a:r>
              <a:rPr lang="en-US" sz="1000" b="1" dirty="0" smtClean="0">
                <a:latin typeface="+mn-lt"/>
              </a:rPr>
              <a:t>Contact Hour Ranges</a:t>
            </a:r>
            <a:endParaRPr lang="en-US" sz="1000" b="1" dirty="0">
              <a:latin typeface="+mn-lt"/>
            </a:endParaRPr>
          </a:p>
          <a:p>
            <a:pPr marL="182880">
              <a:spcAft>
                <a:spcPts val="300"/>
              </a:spcAft>
            </a:pPr>
            <a:r>
              <a:rPr lang="en-US" sz="1000" dirty="0" smtClean="0">
                <a:latin typeface="+mn-lt"/>
                <a:hlinkClick r:id="rId9" action="ppaction://hlinksldjump"/>
              </a:rPr>
              <a:t>Course Descriptions</a:t>
            </a:r>
            <a:endParaRPr lang="en-US" sz="1000" dirty="0">
              <a:latin typeface="+mn-lt"/>
            </a:endParaRPr>
          </a:p>
          <a:p>
            <a:pPr marL="182880">
              <a:spcAft>
                <a:spcPts val="1200"/>
              </a:spcAft>
            </a:pPr>
            <a:r>
              <a:rPr lang="en-US" sz="1000" dirty="0" smtClean="0">
                <a:latin typeface="+mn-lt"/>
                <a:hlinkClick r:id="rId10" action="ppaction://hlinksldjump"/>
              </a:rPr>
              <a:t>End-of-Course Outcomes</a:t>
            </a:r>
            <a:endParaRPr lang="en-US" sz="1000" dirty="0" smtClean="0">
              <a:latin typeface="+mn-lt"/>
            </a:endParaRPr>
          </a:p>
          <a:p>
            <a:pPr>
              <a:spcAft>
                <a:spcPts val="1200"/>
              </a:spcAft>
            </a:pPr>
            <a:r>
              <a:rPr lang="en-US" sz="1050" dirty="0" smtClean="0">
                <a:latin typeface="+mn-lt"/>
                <a:hlinkClick r:id="rId11" action="ppaction://hlinksldjump"/>
              </a:rPr>
              <a:t>Course Types</a:t>
            </a:r>
            <a:endParaRPr lang="en-US" sz="1050" dirty="0">
              <a:latin typeface="+mn-lt"/>
            </a:endParaRPr>
          </a:p>
          <a:p>
            <a:pPr>
              <a:spcAft>
                <a:spcPts val="2400"/>
              </a:spcAft>
            </a:pPr>
            <a:r>
              <a:rPr lang="en-US" sz="1050" dirty="0" smtClean="0">
                <a:latin typeface="+mn-lt"/>
                <a:hlinkClick r:id="rId12"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19" name="TextBox 18"/>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7" action="ppaction://hlinksldjump"/>
              </a:rPr>
              <a:t>Make WECM Work for You</a:t>
            </a:r>
            <a:endParaRPr lang="en-US" sz="1000" b="1" dirty="0" smtClean="0">
              <a:solidFill>
                <a:schemeClr val="accent1">
                  <a:lumMod val="75000"/>
                </a:schemeClr>
              </a:solidFill>
              <a:latin typeface="+mn-lt"/>
            </a:endParaRPr>
          </a:p>
        </p:txBody>
      </p:sp>
      <p:pic>
        <p:nvPicPr>
          <p:cNvPr id="12"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88702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8363"/>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3" action="ppaction://hlinksldjump"/>
              </a:rPr>
              <a:t>Overview</a:t>
            </a:r>
            <a:endParaRPr lang="en-US" sz="1050" dirty="0">
              <a:latin typeface="+mj-lt"/>
            </a:endParaRPr>
          </a:p>
          <a:p>
            <a:pPr>
              <a:spcAft>
                <a:spcPts val="600"/>
              </a:spcAft>
            </a:pPr>
            <a:r>
              <a:rPr lang="en-US" sz="1050" dirty="0" smtClean="0">
                <a:latin typeface="+mn-lt"/>
                <a:hlinkClick r:id="rId4" action="ppaction://hlinksldjump"/>
              </a:rPr>
              <a:t>The Elements of a WECM Course</a:t>
            </a:r>
            <a:endParaRPr lang="en-US" sz="1050" dirty="0">
              <a:latin typeface="+mn-lt"/>
            </a:endParaRPr>
          </a:p>
          <a:p>
            <a:pPr marL="171450" indent="-171450">
              <a:spcAft>
                <a:spcPts val="600"/>
              </a:spcAft>
              <a:buFont typeface="Arial" panose="020B0604020202020204" pitchFamily="34" charset="0"/>
              <a:buChar char="•"/>
            </a:pPr>
            <a:r>
              <a:rPr lang="en-US" sz="1050" dirty="0" smtClean="0">
                <a:latin typeface="+mn-lt"/>
                <a:hlinkClick r:id="rId5"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6" action="ppaction://hlinksldjump"/>
              </a:rPr>
              <a:t>Course Titles</a:t>
            </a:r>
            <a:endParaRPr lang="en-US" sz="1000" dirty="0" smtClean="0">
              <a:latin typeface="+mn-lt"/>
              <a:hlinkClick r:id="rId7" action="ppaction://hlinksldjump"/>
            </a:endParaRPr>
          </a:p>
          <a:p>
            <a:pPr marL="182880">
              <a:spcAft>
                <a:spcPts val="300"/>
              </a:spcAft>
            </a:pPr>
            <a:r>
              <a:rPr lang="en-US" sz="1000" dirty="0" smtClean="0">
                <a:latin typeface="+mn-lt"/>
                <a:hlinkClick r:id="rId7" action="ppaction://hlinksldjump"/>
              </a:rPr>
              <a:t>Course Numbers</a:t>
            </a:r>
            <a:endParaRPr lang="en-US" sz="1000" dirty="0">
              <a:latin typeface="+mn-lt"/>
            </a:endParaRPr>
          </a:p>
          <a:p>
            <a:pPr marL="182880">
              <a:spcAft>
                <a:spcPts val="300"/>
              </a:spcAft>
            </a:pPr>
            <a:r>
              <a:rPr lang="en-US" sz="1000" dirty="0" smtClean="0">
                <a:latin typeface="+mn-lt"/>
                <a:hlinkClick r:id="rId8" action="ppaction://hlinksldjump"/>
              </a:rPr>
              <a:t>Contact Hour Ranges</a:t>
            </a:r>
            <a:endParaRPr lang="en-US" sz="1000" dirty="0">
              <a:latin typeface="+mn-lt"/>
            </a:endParaRPr>
          </a:p>
          <a:p>
            <a:pPr marL="182880">
              <a:spcAft>
                <a:spcPts val="300"/>
              </a:spcAft>
            </a:pPr>
            <a:r>
              <a:rPr lang="en-US" sz="1000" b="1" dirty="0">
                <a:latin typeface="+mn-lt"/>
              </a:rPr>
              <a:t>Course</a:t>
            </a:r>
            <a:r>
              <a:rPr lang="en-US" sz="1000" dirty="0">
                <a:latin typeface="+mn-lt"/>
              </a:rPr>
              <a:t> </a:t>
            </a:r>
            <a:r>
              <a:rPr lang="en-US" sz="1000" b="1" dirty="0" smtClean="0">
                <a:latin typeface="+mn-lt"/>
              </a:rPr>
              <a:t>Descriptions</a:t>
            </a:r>
            <a:endParaRPr lang="en-US" sz="1000" b="1" dirty="0">
              <a:latin typeface="+mn-lt"/>
            </a:endParaRPr>
          </a:p>
          <a:p>
            <a:pPr marL="182880">
              <a:spcAft>
                <a:spcPts val="1200"/>
              </a:spcAft>
            </a:pPr>
            <a:r>
              <a:rPr lang="en-US" sz="1000" dirty="0" smtClean="0">
                <a:latin typeface="+mn-lt"/>
                <a:hlinkClick r:id="rId9" action="ppaction://hlinksldjump"/>
              </a:rPr>
              <a:t>End-of-Course Outcomes</a:t>
            </a:r>
            <a:endParaRPr lang="en-US" sz="1000" dirty="0" smtClean="0">
              <a:latin typeface="+mn-lt"/>
            </a:endParaRPr>
          </a:p>
          <a:p>
            <a:pPr>
              <a:spcAft>
                <a:spcPts val="1200"/>
              </a:spcAft>
            </a:pPr>
            <a:r>
              <a:rPr lang="en-US" sz="1050" dirty="0" smtClean="0">
                <a:latin typeface="+mn-lt"/>
                <a:hlinkClick r:id="rId10" action="ppaction://hlinksldjump"/>
              </a:rPr>
              <a:t>Course Types</a:t>
            </a:r>
            <a:endParaRPr lang="en-US" sz="1050" dirty="0">
              <a:latin typeface="+mn-lt"/>
            </a:endParaRPr>
          </a:p>
          <a:p>
            <a:pPr>
              <a:spcAft>
                <a:spcPts val="2400"/>
              </a:spcAft>
            </a:pPr>
            <a:r>
              <a:rPr lang="en-US" sz="1050" dirty="0" smtClean="0">
                <a:latin typeface="+mn-lt"/>
                <a:hlinkClick r:id="rId11"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676400" y="1097519"/>
            <a:ext cx="7193280" cy="815608"/>
          </a:xfrm>
          <a:prstGeom prst="rect">
            <a:avLst/>
          </a:prstGeom>
          <a:noFill/>
        </p:spPr>
        <p:txBody>
          <a:bodyPr wrap="square" rtlCol="0">
            <a:spAutoFit/>
          </a:bodyPr>
          <a:lstStyle/>
          <a:p>
            <a:pPr>
              <a:spcAft>
                <a:spcPts val="600"/>
              </a:spcAft>
            </a:pPr>
            <a:r>
              <a:rPr lang="en-US" sz="1400" b="1" dirty="0" smtClean="0">
                <a:latin typeface="+mj-lt"/>
              </a:rPr>
              <a:t>Course Description: An overview of course content or subject matter.</a:t>
            </a:r>
            <a:r>
              <a:rPr lang="en-US" sz="1400" dirty="0" smtClean="0">
                <a:latin typeface="+mj-lt"/>
              </a:rPr>
              <a:t>  A good course description is informative to students and never confusing.  </a:t>
            </a:r>
          </a:p>
          <a:p>
            <a:r>
              <a:rPr lang="en-US" sz="1400" i="1" dirty="0" smtClean="0">
                <a:effectLst>
                  <a:glow rad="63500">
                    <a:srgbClr val="FFFF00">
                      <a:alpha val="40000"/>
                    </a:srgbClr>
                  </a:glow>
                </a:effectLst>
                <a:latin typeface="Gill Sans MT" panose="020B0502020104020203" pitchFamily="34" charset="0"/>
              </a:rPr>
              <a:t>To see some characteristics of a good course description,</a:t>
            </a:r>
            <a:r>
              <a:rPr lang="en-US" sz="1400" i="1" dirty="0" smtClean="0">
                <a:latin typeface="Gill Sans MT" panose="020B0502020104020203" pitchFamily="34" charset="0"/>
              </a:rPr>
              <a:t> </a:t>
            </a:r>
            <a:r>
              <a:rPr lang="en-US" sz="1400" i="1" u="sng" dirty="0" smtClean="0">
                <a:solidFill>
                  <a:srgbClr val="074572"/>
                </a:solidFill>
                <a:effectLst/>
                <a:latin typeface="Gill Sans MT" panose="020B0502020104020203" pitchFamily="34" charset="0"/>
              </a:rPr>
              <a:t>click here</a:t>
            </a:r>
            <a:r>
              <a:rPr lang="en-US" sz="1400" i="1" dirty="0" smtClean="0">
                <a:effectLst/>
                <a:latin typeface="Gill Sans MT" panose="020B0502020104020203" pitchFamily="34" charset="0"/>
              </a:rPr>
              <a:t>.</a:t>
            </a:r>
            <a:endParaRPr lang="en-US" sz="1400" i="1" dirty="0">
              <a:effectLst/>
              <a:latin typeface="Gill Sans MT" panose="020B0502020104020203" pitchFamily="34" charset="0"/>
            </a:endParaRPr>
          </a:p>
        </p:txBody>
      </p:sp>
      <p:pic>
        <p:nvPicPr>
          <p:cNvPr id="13" name="Picture 12"/>
          <p:cNvPicPr/>
          <p:nvPr/>
        </p:nvPicPr>
        <p:blipFill>
          <a:blip r:embed="rId12" cstate="print">
            <a:extLst>
              <a:ext uri="{28A0092B-C50C-407E-A947-70E740481C1C}">
                <a14:useLocalDpi xmlns:a14="http://schemas.microsoft.com/office/drawing/2010/main" val="0"/>
              </a:ext>
            </a:extLst>
          </a:blip>
          <a:stretch>
            <a:fillRect/>
          </a:stretch>
        </p:blipFill>
        <p:spPr>
          <a:xfrm>
            <a:off x="3505200" y="2400460"/>
            <a:ext cx="3121025" cy="2706370"/>
          </a:xfrm>
          <a:prstGeom prst="rect">
            <a:avLst/>
          </a:prstGeom>
          <a:effectLst>
            <a:softEdge rad="317500"/>
          </a:effectLst>
        </p:spPr>
      </p:pic>
      <p:sp>
        <p:nvSpPr>
          <p:cNvPr id="2" name="Oval 1"/>
          <p:cNvSpPr/>
          <p:nvPr/>
        </p:nvSpPr>
        <p:spPr>
          <a:xfrm>
            <a:off x="4231156" y="5107168"/>
            <a:ext cx="1828800" cy="1447800"/>
          </a:xfrm>
          <a:prstGeom prst="ellipse">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74572"/>
                </a:solidFill>
                <a:latin typeface="Gill Sans MT" panose="020B0502020104020203" pitchFamily="34" charset="0"/>
              </a:rPr>
              <a:t>Contains no product names (unless the course is vendor-specific)</a:t>
            </a:r>
            <a:endParaRPr lang="en-US" sz="1200" dirty="0">
              <a:solidFill>
                <a:srgbClr val="074572"/>
              </a:solidFill>
              <a:latin typeface="Gill Sans MT" panose="020B0502020104020203" pitchFamily="34" charset="0"/>
            </a:endParaRPr>
          </a:p>
        </p:txBody>
      </p:sp>
      <p:sp>
        <p:nvSpPr>
          <p:cNvPr id="16" name="Oval 15"/>
          <p:cNvSpPr/>
          <p:nvPr/>
        </p:nvSpPr>
        <p:spPr>
          <a:xfrm>
            <a:off x="1676400" y="3535407"/>
            <a:ext cx="1828800" cy="1447800"/>
          </a:xfrm>
          <a:prstGeom prst="ellipse">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74572"/>
                </a:solidFill>
                <a:latin typeface="Gill Sans MT" panose="020B0502020104020203" pitchFamily="34" charset="0"/>
              </a:rPr>
              <a:t>Echoes end-of-course outcomes without restating them</a:t>
            </a:r>
            <a:endParaRPr lang="en-US" sz="1200" dirty="0">
              <a:solidFill>
                <a:srgbClr val="074572"/>
              </a:solidFill>
              <a:latin typeface="Gill Sans MT" panose="020B0502020104020203" pitchFamily="34" charset="0"/>
            </a:endParaRPr>
          </a:p>
        </p:txBody>
      </p:sp>
      <p:sp>
        <p:nvSpPr>
          <p:cNvPr id="19" name="Oval 18"/>
          <p:cNvSpPr/>
          <p:nvPr/>
        </p:nvSpPr>
        <p:spPr>
          <a:xfrm>
            <a:off x="2458613" y="1487888"/>
            <a:ext cx="1828800" cy="1447800"/>
          </a:xfrm>
          <a:prstGeom prst="ellipse">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74572"/>
                </a:solidFill>
                <a:latin typeface="Gill Sans MT" panose="020B0502020104020203" pitchFamily="34" charset="0"/>
              </a:rPr>
              <a:t>Usually between 25-100 words in length</a:t>
            </a:r>
            <a:endParaRPr lang="en-US" sz="1200" dirty="0">
              <a:solidFill>
                <a:srgbClr val="074572"/>
              </a:solidFill>
              <a:latin typeface="Gill Sans MT" panose="020B0502020104020203" pitchFamily="34" charset="0"/>
            </a:endParaRPr>
          </a:p>
        </p:txBody>
      </p:sp>
      <p:sp>
        <p:nvSpPr>
          <p:cNvPr id="20" name="Oval 19"/>
          <p:cNvSpPr/>
          <p:nvPr/>
        </p:nvSpPr>
        <p:spPr>
          <a:xfrm>
            <a:off x="1909452" y="4742852"/>
            <a:ext cx="2418347" cy="1416612"/>
          </a:xfrm>
          <a:prstGeom prst="ellipse">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74572"/>
                </a:solidFill>
                <a:latin typeface="Gill Sans MT" panose="020B0502020104020203" pitchFamily="34" charset="0"/>
              </a:rPr>
              <a:t>Explains abbreviations before using them:</a:t>
            </a:r>
          </a:p>
          <a:p>
            <a:pPr algn="ctr"/>
            <a:r>
              <a:rPr lang="en-US" sz="1200" dirty="0" smtClean="0">
                <a:solidFill>
                  <a:srgbClr val="074572"/>
                </a:solidFill>
                <a:latin typeface="Gill Sans MT" panose="020B0502020104020203" pitchFamily="34" charset="0"/>
              </a:rPr>
              <a:t>“Board of Nursing Examiners (BNE)” </a:t>
            </a:r>
            <a:endParaRPr lang="en-US" sz="1200" dirty="0">
              <a:solidFill>
                <a:srgbClr val="074572"/>
              </a:solidFill>
              <a:latin typeface="Gill Sans MT" panose="020B0502020104020203" pitchFamily="34" charset="0"/>
            </a:endParaRPr>
          </a:p>
        </p:txBody>
      </p:sp>
      <p:sp>
        <p:nvSpPr>
          <p:cNvPr id="21" name="Oval 20"/>
          <p:cNvSpPr/>
          <p:nvPr/>
        </p:nvSpPr>
        <p:spPr>
          <a:xfrm>
            <a:off x="1885389" y="2458477"/>
            <a:ext cx="1828800" cy="1447800"/>
          </a:xfrm>
          <a:prstGeom prst="ellipse">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74572"/>
                </a:solidFill>
                <a:latin typeface="Gill Sans MT" panose="020B0502020104020203" pitchFamily="34" charset="0"/>
              </a:rPr>
              <a:t>Communicates course goals and major topics</a:t>
            </a:r>
            <a:endParaRPr lang="en-US" sz="1200" dirty="0">
              <a:solidFill>
                <a:srgbClr val="074572"/>
              </a:solidFill>
              <a:latin typeface="Gill Sans MT" panose="020B0502020104020203" pitchFamily="34" charset="0"/>
            </a:endParaRPr>
          </a:p>
        </p:txBody>
      </p:sp>
      <p:sp>
        <p:nvSpPr>
          <p:cNvPr id="5" name="Rounded Rectangle 4"/>
          <p:cNvSpPr/>
          <p:nvPr/>
        </p:nvSpPr>
        <p:spPr>
          <a:xfrm>
            <a:off x="5702094" y="1905231"/>
            <a:ext cx="2060575" cy="425910"/>
          </a:xfrm>
          <a:prstGeom prst="round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74572"/>
                </a:solidFill>
                <a:latin typeface="Gill Sans MT" panose="020B0502020104020203" pitchFamily="34" charset="0"/>
              </a:rPr>
              <a:t>Uses appropriate introductory phrases.</a:t>
            </a:r>
          </a:p>
        </p:txBody>
      </p:sp>
      <p:sp>
        <p:nvSpPr>
          <p:cNvPr id="6" name="Rounded Rectangle 5"/>
          <p:cNvSpPr/>
          <p:nvPr/>
        </p:nvSpPr>
        <p:spPr>
          <a:xfrm>
            <a:off x="6263640" y="2565547"/>
            <a:ext cx="2060575" cy="304800"/>
          </a:xfrm>
          <a:prstGeom prst="round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Clr>
                <a:srgbClr val="C00000"/>
              </a:buClr>
              <a:buFont typeface="Wingdings" panose="05000000000000000000" pitchFamily="2" charset="2"/>
              <a:buChar char="ü"/>
            </a:pPr>
            <a:r>
              <a:rPr lang="en-US" sz="1200" i="1" dirty="0" smtClean="0">
                <a:solidFill>
                  <a:srgbClr val="074572"/>
                </a:solidFill>
                <a:latin typeface="Gill Sans MT" panose="020B0502020104020203" pitchFamily="34" charset="0"/>
              </a:rPr>
              <a:t>A continuation of…</a:t>
            </a:r>
            <a:endParaRPr lang="en-US" sz="1200" i="1" dirty="0">
              <a:solidFill>
                <a:srgbClr val="074572"/>
              </a:solidFill>
              <a:latin typeface="Gill Sans MT" panose="020B0502020104020203" pitchFamily="34" charset="0"/>
            </a:endParaRPr>
          </a:p>
        </p:txBody>
      </p:sp>
      <p:sp>
        <p:nvSpPr>
          <p:cNvPr id="22" name="Rounded Rectangle 21"/>
          <p:cNvSpPr/>
          <p:nvPr/>
        </p:nvSpPr>
        <p:spPr>
          <a:xfrm>
            <a:off x="6444933" y="2834762"/>
            <a:ext cx="2060575" cy="304800"/>
          </a:xfrm>
          <a:prstGeom prst="round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Clr>
                <a:srgbClr val="C00000"/>
              </a:buClr>
              <a:buFont typeface="Wingdings" panose="05000000000000000000" pitchFamily="2" charset="2"/>
              <a:buChar char="ü"/>
            </a:pPr>
            <a:r>
              <a:rPr lang="en-US" sz="1200" i="1" dirty="0" smtClean="0">
                <a:solidFill>
                  <a:srgbClr val="074572"/>
                </a:solidFill>
                <a:latin typeface="Gill Sans MT" panose="020B0502020104020203" pitchFamily="34" charset="0"/>
              </a:rPr>
              <a:t>Exploration of…</a:t>
            </a:r>
            <a:endParaRPr lang="en-US" sz="1200" i="1" dirty="0">
              <a:solidFill>
                <a:srgbClr val="074572"/>
              </a:solidFill>
              <a:latin typeface="Gill Sans MT" panose="020B0502020104020203" pitchFamily="34" charset="0"/>
            </a:endParaRPr>
          </a:p>
        </p:txBody>
      </p:sp>
      <p:sp>
        <p:nvSpPr>
          <p:cNvPr id="23" name="Rounded Rectangle 22"/>
          <p:cNvSpPr/>
          <p:nvPr/>
        </p:nvSpPr>
        <p:spPr>
          <a:xfrm>
            <a:off x="6629400" y="3161960"/>
            <a:ext cx="2060575" cy="304800"/>
          </a:xfrm>
          <a:prstGeom prst="round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Clr>
                <a:srgbClr val="C00000"/>
              </a:buClr>
              <a:buFont typeface="Wingdings" panose="05000000000000000000" pitchFamily="2" charset="2"/>
              <a:buChar char="ü"/>
            </a:pPr>
            <a:r>
              <a:rPr lang="en-US" sz="1200" i="1" dirty="0" smtClean="0">
                <a:solidFill>
                  <a:srgbClr val="074572"/>
                </a:solidFill>
                <a:latin typeface="Gill Sans MT" panose="020B0502020104020203" pitchFamily="34" charset="0"/>
              </a:rPr>
              <a:t>Examination of…</a:t>
            </a:r>
            <a:endParaRPr lang="en-US" sz="1200" i="1" dirty="0">
              <a:solidFill>
                <a:srgbClr val="074572"/>
              </a:solidFill>
              <a:latin typeface="Gill Sans MT" panose="020B0502020104020203" pitchFamily="34" charset="0"/>
            </a:endParaRPr>
          </a:p>
        </p:txBody>
      </p:sp>
      <p:sp>
        <p:nvSpPr>
          <p:cNvPr id="24" name="Rounded Rectangle 23"/>
          <p:cNvSpPr/>
          <p:nvPr/>
        </p:nvSpPr>
        <p:spPr>
          <a:xfrm>
            <a:off x="6492240" y="3497651"/>
            <a:ext cx="2060575" cy="304800"/>
          </a:xfrm>
          <a:prstGeom prst="round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Clr>
                <a:srgbClr val="C00000"/>
              </a:buClr>
              <a:buFont typeface="Wingdings" panose="05000000000000000000" pitchFamily="2" charset="2"/>
              <a:buChar char="ü"/>
            </a:pPr>
            <a:r>
              <a:rPr lang="en-US" sz="1200" i="1" dirty="0" smtClean="0">
                <a:solidFill>
                  <a:srgbClr val="074572"/>
                </a:solidFill>
                <a:latin typeface="Gill Sans MT" panose="020B0502020104020203" pitchFamily="34" charset="0"/>
              </a:rPr>
              <a:t>Repair of…</a:t>
            </a:r>
            <a:endParaRPr lang="en-US" sz="1200" i="1" dirty="0">
              <a:solidFill>
                <a:srgbClr val="074572"/>
              </a:solidFill>
              <a:latin typeface="Gill Sans MT" panose="020B0502020104020203" pitchFamily="34" charset="0"/>
            </a:endParaRPr>
          </a:p>
        </p:txBody>
      </p:sp>
      <p:sp>
        <p:nvSpPr>
          <p:cNvPr id="25" name="Rounded Rectangle 24"/>
          <p:cNvSpPr/>
          <p:nvPr/>
        </p:nvSpPr>
        <p:spPr>
          <a:xfrm>
            <a:off x="6629400" y="3840480"/>
            <a:ext cx="2060575" cy="304800"/>
          </a:xfrm>
          <a:prstGeom prst="round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Clr>
                <a:srgbClr val="C00000"/>
              </a:buClr>
              <a:buFont typeface="Wingdings" panose="05000000000000000000" pitchFamily="2" charset="2"/>
              <a:buChar char="ü"/>
            </a:pPr>
            <a:r>
              <a:rPr lang="en-US" sz="1200" i="1" dirty="0" smtClean="0">
                <a:solidFill>
                  <a:srgbClr val="074572"/>
                </a:solidFill>
                <a:latin typeface="Gill Sans MT" panose="020B0502020104020203" pitchFamily="34" charset="0"/>
              </a:rPr>
              <a:t>Operation of…</a:t>
            </a:r>
            <a:endParaRPr lang="en-US" sz="1200" i="1" dirty="0">
              <a:solidFill>
                <a:srgbClr val="074572"/>
              </a:solidFill>
              <a:latin typeface="Gill Sans MT" panose="020B0502020104020203" pitchFamily="34" charset="0"/>
            </a:endParaRPr>
          </a:p>
        </p:txBody>
      </p:sp>
      <p:sp>
        <p:nvSpPr>
          <p:cNvPr id="26" name="Rounded Rectangle 25"/>
          <p:cNvSpPr/>
          <p:nvPr/>
        </p:nvSpPr>
        <p:spPr>
          <a:xfrm>
            <a:off x="6629400" y="4138142"/>
            <a:ext cx="2060575" cy="304800"/>
          </a:xfrm>
          <a:prstGeom prst="round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Clr>
                <a:srgbClr val="C00000"/>
              </a:buClr>
              <a:buFont typeface="Wingdings" panose="05000000000000000000" pitchFamily="2" charset="2"/>
              <a:buChar char="ü"/>
            </a:pPr>
            <a:r>
              <a:rPr lang="en-US" sz="1200" i="1" dirty="0" smtClean="0">
                <a:solidFill>
                  <a:srgbClr val="074572"/>
                </a:solidFill>
                <a:latin typeface="Gill Sans MT" panose="020B0502020104020203" pitchFamily="34" charset="0"/>
              </a:rPr>
              <a:t>Discussion of…</a:t>
            </a:r>
            <a:endParaRPr lang="en-US" sz="1200" i="1" dirty="0">
              <a:solidFill>
                <a:srgbClr val="074572"/>
              </a:solidFill>
              <a:latin typeface="Gill Sans MT" panose="020B0502020104020203" pitchFamily="34" charset="0"/>
            </a:endParaRPr>
          </a:p>
        </p:txBody>
      </p:sp>
      <p:sp>
        <p:nvSpPr>
          <p:cNvPr id="27" name="Rounded Rectangle 26"/>
          <p:cNvSpPr/>
          <p:nvPr/>
        </p:nvSpPr>
        <p:spPr>
          <a:xfrm>
            <a:off x="6821424" y="4460666"/>
            <a:ext cx="2060575" cy="304800"/>
          </a:xfrm>
          <a:prstGeom prst="round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Clr>
                <a:srgbClr val="C00000"/>
              </a:buClr>
              <a:buFont typeface="Wingdings" panose="05000000000000000000" pitchFamily="2" charset="2"/>
              <a:buChar char="ü"/>
            </a:pPr>
            <a:r>
              <a:rPr lang="en-US" sz="1200" i="1" dirty="0" smtClean="0">
                <a:solidFill>
                  <a:srgbClr val="074572"/>
                </a:solidFill>
                <a:latin typeface="Gill Sans MT" panose="020B0502020104020203" pitchFamily="34" charset="0"/>
              </a:rPr>
              <a:t>In-depth coverage of…</a:t>
            </a:r>
            <a:endParaRPr lang="en-US" sz="1200" i="1" dirty="0">
              <a:solidFill>
                <a:srgbClr val="074572"/>
              </a:solidFill>
              <a:latin typeface="Gill Sans MT" panose="020B0502020104020203" pitchFamily="34" charset="0"/>
            </a:endParaRPr>
          </a:p>
        </p:txBody>
      </p:sp>
      <p:sp>
        <p:nvSpPr>
          <p:cNvPr id="28" name="Rounded Rectangle 27"/>
          <p:cNvSpPr/>
          <p:nvPr/>
        </p:nvSpPr>
        <p:spPr>
          <a:xfrm>
            <a:off x="6355080" y="4814291"/>
            <a:ext cx="2060575" cy="304800"/>
          </a:xfrm>
          <a:prstGeom prst="round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Clr>
                <a:srgbClr val="C00000"/>
              </a:buClr>
              <a:buFont typeface="Wingdings" panose="05000000000000000000" pitchFamily="2" charset="2"/>
              <a:buChar char="ü"/>
            </a:pPr>
            <a:r>
              <a:rPr lang="en-US" sz="1200" i="1" dirty="0" smtClean="0">
                <a:solidFill>
                  <a:srgbClr val="074572"/>
                </a:solidFill>
                <a:latin typeface="Gill Sans MT" panose="020B0502020104020203" pitchFamily="34" charset="0"/>
              </a:rPr>
              <a:t>A study of…</a:t>
            </a:r>
            <a:endParaRPr lang="en-US" sz="1200" i="1" dirty="0">
              <a:solidFill>
                <a:srgbClr val="074572"/>
              </a:solidFill>
              <a:latin typeface="Gill Sans MT" panose="020B0502020104020203" pitchFamily="34" charset="0"/>
            </a:endParaRPr>
          </a:p>
        </p:txBody>
      </p:sp>
      <p:sp>
        <p:nvSpPr>
          <p:cNvPr id="29" name="Rounded Rectangle 28"/>
          <p:cNvSpPr/>
          <p:nvPr/>
        </p:nvSpPr>
        <p:spPr>
          <a:xfrm>
            <a:off x="6172200" y="5124554"/>
            <a:ext cx="2060575" cy="304800"/>
          </a:xfrm>
          <a:prstGeom prst="round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Clr>
                <a:srgbClr val="C00000"/>
              </a:buClr>
              <a:buFont typeface="Wingdings" panose="05000000000000000000" pitchFamily="2" charset="2"/>
              <a:buChar char="ü"/>
            </a:pPr>
            <a:r>
              <a:rPr lang="en-US" sz="1200" i="1" dirty="0" smtClean="0">
                <a:solidFill>
                  <a:srgbClr val="074572"/>
                </a:solidFill>
                <a:latin typeface="Gill Sans MT" panose="020B0502020104020203" pitchFamily="34" charset="0"/>
              </a:rPr>
              <a:t>Practice of…</a:t>
            </a:r>
            <a:endParaRPr lang="en-US" sz="1200" i="1" dirty="0">
              <a:solidFill>
                <a:srgbClr val="074572"/>
              </a:solidFill>
              <a:latin typeface="Gill Sans MT" panose="020B0502020104020203" pitchFamily="34" charset="0"/>
            </a:endParaRPr>
          </a:p>
        </p:txBody>
      </p:sp>
      <p:sp>
        <p:nvSpPr>
          <p:cNvPr id="30" name="Rounded Rectangle 29"/>
          <p:cNvSpPr/>
          <p:nvPr/>
        </p:nvSpPr>
        <p:spPr>
          <a:xfrm>
            <a:off x="6126480" y="5424557"/>
            <a:ext cx="2060575" cy="304800"/>
          </a:xfrm>
          <a:prstGeom prst="round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Clr>
                <a:srgbClr val="C00000"/>
              </a:buClr>
              <a:buFont typeface="Wingdings" panose="05000000000000000000" pitchFamily="2" charset="2"/>
              <a:buChar char="ü"/>
            </a:pPr>
            <a:r>
              <a:rPr lang="en-US" sz="1200" i="1" dirty="0" smtClean="0">
                <a:solidFill>
                  <a:srgbClr val="074572"/>
                </a:solidFill>
                <a:latin typeface="Gill Sans MT" panose="020B0502020104020203" pitchFamily="34" charset="0"/>
              </a:rPr>
              <a:t>Fundamentals of…</a:t>
            </a:r>
            <a:endParaRPr lang="en-US" sz="1200" i="1" dirty="0">
              <a:solidFill>
                <a:srgbClr val="074572"/>
              </a:solidFill>
              <a:latin typeface="Gill Sans MT" panose="020B0502020104020203" pitchFamily="34" charset="0"/>
            </a:endParaRPr>
          </a:p>
        </p:txBody>
      </p:sp>
      <p:sp>
        <p:nvSpPr>
          <p:cNvPr id="9" name="Rectangle 8"/>
          <p:cNvSpPr/>
          <p:nvPr/>
        </p:nvSpPr>
        <p:spPr>
          <a:xfrm>
            <a:off x="5386188" y="1582027"/>
            <a:ext cx="980924" cy="365760"/>
          </a:xfrm>
          <a:prstGeom prst="rect">
            <a:avLst/>
          </a:prstGeom>
          <a:solidFill>
            <a:schemeClr val="bg1">
              <a:lumMod val="95000"/>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ounded Rectangle 2"/>
          <p:cNvSpPr/>
          <p:nvPr/>
        </p:nvSpPr>
        <p:spPr>
          <a:xfrm>
            <a:off x="6400800" y="2331720"/>
            <a:ext cx="1188720" cy="20844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74572"/>
                </a:solidFill>
                <a:latin typeface="Gill Sans MT" panose="020B0502020104020203" pitchFamily="34" charset="0"/>
              </a:rPr>
              <a:t>For example:</a:t>
            </a:r>
          </a:p>
        </p:txBody>
      </p:sp>
      <p:sp>
        <p:nvSpPr>
          <p:cNvPr id="31" name="TextBox 30"/>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7" action="ppaction://hlinksldjump"/>
              </a:rPr>
              <a:t>Make WECM Work for You</a:t>
            </a:r>
            <a:endParaRPr lang="en-US" sz="1000" b="1" dirty="0" smtClean="0">
              <a:solidFill>
                <a:schemeClr val="accent1">
                  <a:lumMod val="75000"/>
                </a:schemeClr>
              </a:solidFill>
              <a:latin typeface="+mn-lt"/>
            </a:endParaRPr>
          </a:p>
        </p:txBody>
      </p:sp>
      <p:pic>
        <p:nvPicPr>
          <p:cNvPr id="32"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19103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21"/>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2000"/>
                                  </p:stCondLst>
                                  <p:childTnLst>
                                    <p:set>
                                      <p:cBhvr>
                                        <p:cTn id="12" dur="1" fill="hold">
                                          <p:stCondLst>
                                            <p:cond delay="0"/>
                                          </p:stCondLst>
                                        </p:cTn>
                                        <p:tgtEl>
                                          <p:spTgt spid="16"/>
                                        </p:tgtEl>
                                        <p:attrNameLst>
                                          <p:attrName>style.visibility</p:attrName>
                                        </p:attrNameLst>
                                      </p:cBhvr>
                                      <p:to>
                                        <p:strVal val="visible"/>
                                      </p:to>
                                    </p:set>
                                  </p:childTnLst>
                                </p:cTn>
                              </p:par>
                            </p:childTnLst>
                          </p:cTn>
                        </p:par>
                        <p:par>
                          <p:cTn id="13" fill="hold">
                            <p:stCondLst>
                              <p:cond delay="4000"/>
                            </p:stCondLst>
                            <p:childTnLst>
                              <p:par>
                                <p:cTn id="14" presetID="1" presetClass="entr" presetSubtype="0" fill="hold" grpId="0" nodeType="afterEffect">
                                  <p:stCondLst>
                                    <p:cond delay="2000"/>
                                  </p:stCondLst>
                                  <p:childTnLst>
                                    <p:set>
                                      <p:cBhvr>
                                        <p:cTn id="15" dur="1" fill="hold">
                                          <p:stCondLst>
                                            <p:cond delay="0"/>
                                          </p:stCondLst>
                                        </p:cTn>
                                        <p:tgtEl>
                                          <p:spTgt spid="20"/>
                                        </p:tgtEl>
                                        <p:attrNameLst>
                                          <p:attrName>style.visibility</p:attrName>
                                        </p:attrNameLst>
                                      </p:cBhvr>
                                      <p:to>
                                        <p:strVal val="visible"/>
                                      </p:to>
                                    </p:set>
                                  </p:childTnLst>
                                </p:cTn>
                              </p:par>
                            </p:childTnLst>
                          </p:cTn>
                        </p:par>
                        <p:par>
                          <p:cTn id="16" fill="hold">
                            <p:stCondLst>
                              <p:cond delay="6000"/>
                            </p:stCondLst>
                            <p:childTnLst>
                              <p:par>
                                <p:cTn id="17" presetID="1" presetClass="entr" presetSubtype="0" fill="hold" grpId="0" nodeType="afterEffect">
                                  <p:stCondLst>
                                    <p:cond delay="2000"/>
                                  </p:stCondLst>
                                  <p:childTnLst>
                                    <p:set>
                                      <p:cBhvr>
                                        <p:cTn id="18" dur="1" fill="hold">
                                          <p:stCondLst>
                                            <p:cond delay="0"/>
                                          </p:stCondLst>
                                        </p:cTn>
                                        <p:tgtEl>
                                          <p:spTgt spid="2"/>
                                        </p:tgtEl>
                                        <p:attrNameLst>
                                          <p:attrName>style.visibility</p:attrName>
                                        </p:attrNameLst>
                                      </p:cBhvr>
                                      <p:to>
                                        <p:strVal val="visible"/>
                                      </p:to>
                                    </p:set>
                                  </p:childTnLst>
                                </p:cTn>
                              </p:par>
                            </p:childTnLst>
                          </p:cTn>
                        </p:par>
                        <p:par>
                          <p:cTn id="19" fill="hold">
                            <p:stCondLst>
                              <p:cond delay="8000"/>
                            </p:stCondLst>
                            <p:childTnLst>
                              <p:par>
                                <p:cTn id="20" presetID="1" presetClass="entr" presetSubtype="0" fill="hold" grpId="0" nodeType="afterEffect">
                                  <p:stCondLst>
                                    <p:cond delay="2000"/>
                                  </p:stCondLst>
                                  <p:childTnLst>
                                    <p:set>
                                      <p:cBhvr>
                                        <p:cTn id="21" dur="1" fill="hold">
                                          <p:stCondLst>
                                            <p:cond delay="0"/>
                                          </p:stCondLst>
                                        </p:cTn>
                                        <p:tgtEl>
                                          <p:spTgt spid="5"/>
                                        </p:tgtEl>
                                        <p:attrNameLst>
                                          <p:attrName>style.visibility</p:attrName>
                                        </p:attrNameLst>
                                      </p:cBhvr>
                                      <p:to>
                                        <p:strVal val="visible"/>
                                      </p:to>
                                    </p:set>
                                  </p:childTnLst>
                                </p:cTn>
                              </p:par>
                            </p:childTnLst>
                          </p:cTn>
                        </p:par>
                        <p:par>
                          <p:cTn id="22" fill="hold">
                            <p:stCondLst>
                              <p:cond delay="10000"/>
                            </p:stCondLst>
                            <p:childTnLst>
                              <p:par>
                                <p:cTn id="23" presetID="1" presetClass="entr" presetSubtype="0" fill="hold" grpId="0" nodeType="afterEffect">
                                  <p:stCondLst>
                                    <p:cond delay="1000"/>
                                  </p:stCondLst>
                                  <p:childTnLst>
                                    <p:set>
                                      <p:cBhvr>
                                        <p:cTn id="24" dur="1" fill="hold">
                                          <p:stCondLst>
                                            <p:cond delay="0"/>
                                          </p:stCondLst>
                                        </p:cTn>
                                        <p:tgtEl>
                                          <p:spTgt spid="3"/>
                                        </p:tgtEl>
                                        <p:attrNameLst>
                                          <p:attrName>style.visibility</p:attrName>
                                        </p:attrNameLst>
                                      </p:cBhvr>
                                      <p:to>
                                        <p:strVal val="visible"/>
                                      </p:to>
                                    </p:set>
                                  </p:childTnLst>
                                </p:cTn>
                              </p:par>
                            </p:childTnLst>
                          </p:cTn>
                        </p:par>
                        <p:par>
                          <p:cTn id="25" fill="hold">
                            <p:stCondLst>
                              <p:cond delay="11000"/>
                            </p:stCondLst>
                            <p:childTnLst>
                              <p:par>
                                <p:cTn id="26" presetID="1" presetClass="entr" presetSubtype="0" fill="hold" grpId="0" nodeType="afterEffect">
                                  <p:stCondLst>
                                    <p:cond delay="1000"/>
                                  </p:stCondLst>
                                  <p:childTnLst>
                                    <p:set>
                                      <p:cBhvr>
                                        <p:cTn id="27" dur="1" fill="hold">
                                          <p:stCondLst>
                                            <p:cond delay="0"/>
                                          </p:stCondLst>
                                        </p:cTn>
                                        <p:tgtEl>
                                          <p:spTgt spid="6"/>
                                        </p:tgtEl>
                                        <p:attrNameLst>
                                          <p:attrName>style.visibility</p:attrName>
                                        </p:attrNameLst>
                                      </p:cBhvr>
                                      <p:to>
                                        <p:strVal val="visible"/>
                                      </p:to>
                                    </p:set>
                                  </p:childTnLst>
                                </p:cTn>
                              </p:par>
                            </p:childTnLst>
                          </p:cTn>
                        </p:par>
                        <p:par>
                          <p:cTn id="28" fill="hold">
                            <p:stCondLst>
                              <p:cond delay="12000"/>
                            </p:stCondLst>
                            <p:childTnLst>
                              <p:par>
                                <p:cTn id="29" presetID="1" presetClass="entr" presetSubtype="0" fill="hold" grpId="0" nodeType="afterEffect">
                                  <p:stCondLst>
                                    <p:cond delay="1000"/>
                                  </p:stCondLst>
                                  <p:childTnLst>
                                    <p:set>
                                      <p:cBhvr>
                                        <p:cTn id="30" dur="1" fill="hold">
                                          <p:stCondLst>
                                            <p:cond delay="0"/>
                                          </p:stCondLst>
                                        </p:cTn>
                                        <p:tgtEl>
                                          <p:spTgt spid="22"/>
                                        </p:tgtEl>
                                        <p:attrNameLst>
                                          <p:attrName>style.visibility</p:attrName>
                                        </p:attrNameLst>
                                      </p:cBhvr>
                                      <p:to>
                                        <p:strVal val="visible"/>
                                      </p:to>
                                    </p:set>
                                  </p:childTnLst>
                                </p:cTn>
                              </p:par>
                            </p:childTnLst>
                          </p:cTn>
                        </p:par>
                        <p:par>
                          <p:cTn id="31" fill="hold">
                            <p:stCondLst>
                              <p:cond delay="13000"/>
                            </p:stCondLst>
                            <p:childTnLst>
                              <p:par>
                                <p:cTn id="32" presetID="1" presetClass="entr" presetSubtype="0" fill="hold" grpId="0" nodeType="afterEffect">
                                  <p:stCondLst>
                                    <p:cond delay="1000"/>
                                  </p:stCondLst>
                                  <p:childTnLst>
                                    <p:set>
                                      <p:cBhvr>
                                        <p:cTn id="33" dur="1" fill="hold">
                                          <p:stCondLst>
                                            <p:cond delay="0"/>
                                          </p:stCondLst>
                                        </p:cTn>
                                        <p:tgtEl>
                                          <p:spTgt spid="23"/>
                                        </p:tgtEl>
                                        <p:attrNameLst>
                                          <p:attrName>style.visibility</p:attrName>
                                        </p:attrNameLst>
                                      </p:cBhvr>
                                      <p:to>
                                        <p:strVal val="visible"/>
                                      </p:to>
                                    </p:set>
                                  </p:childTnLst>
                                </p:cTn>
                              </p:par>
                            </p:childTnLst>
                          </p:cTn>
                        </p:par>
                        <p:par>
                          <p:cTn id="34" fill="hold">
                            <p:stCondLst>
                              <p:cond delay="14000"/>
                            </p:stCondLst>
                            <p:childTnLst>
                              <p:par>
                                <p:cTn id="35" presetID="1" presetClass="entr" presetSubtype="0" fill="hold" grpId="0" nodeType="afterEffect">
                                  <p:stCondLst>
                                    <p:cond delay="1000"/>
                                  </p:stCondLst>
                                  <p:childTnLst>
                                    <p:set>
                                      <p:cBhvr>
                                        <p:cTn id="36" dur="1" fill="hold">
                                          <p:stCondLst>
                                            <p:cond delay="0"/>
                                          </p:stCondLst>
                                        </p:cTn>
                                        <p:tgtEl>
                                          <p:spTgt spid="24"/>
                                        </p:tgtEl>
                                        <p:attrNameLst>
                                          <p:attrName>style.visibility</p:attrName>
                                        </p:attrNameLst>
                                      </p:cBhvr>
                                      <p:to>
                                        <p:strVal val="visible"/>
                                      </p:to>
                                    </p:set>
                                  </p:childTnLst>
                                </p:cTn>
                              </p:par>
                            </p:childTnLst>
                          </p:cTn>
                        </p:par>
                        <p:par>
                          <p:cTn id="37" fill="hold">
                            <p:stCondLst>
                              <p:cond delay="15000"/>
                            </p:stCondLst>
                            <p:childTnLst>
                              <p:par>
                                <p:cTn id="38" presetID="1" presetClass="entr" presetSubtype="0" fill="hold" grpId="0" nodeType="afterEffect">
                                  <p:stCondLst>
                                    <p:cond delay="1000"/>
                                  </p:stCondLst>
                                  <p:childTnLst>
                                    <p:set>
                                      <p:cBhvr>
                                        <p:cTn id="39" dur="1" fill="hold">
                                          <p:stCondLst>
                                            <p:cond delay="0"/>
                                          </p:stCondLst>
                                        </p:cTn>
                                        <p:tgtEl>
                                          <p:spTgt spid="25"/>
                                        </p:tgtEl>
                                        <p:attrNameLst>
                                          <p:attrName>style.visibility</p:attrName>
                                        </p:attrNameLst>
                                      </p:cBhvr>
                                      <p:to>
                                        <p:strVal val="visible"/>
                                      </p:to>
                                    </p:set>
                                  </p:childTnLst>
                                </p:cTn>
                              </p:par>
                            </p:childTnLst>
                          </p:cTn>
                        </p:par>
                        <p:par>
                          <p:cTn id="40" fill="hold">
                            <p:stCondLst>
                              <p:cond delay="16000"/>
                            </p:stCondLst>
                            <p:childTnLst>
                              <p:par>
                                <p:cTn id="41" presetID="1" presetClass="entr" presetSubtype="0" fill="hold" grpId="0" nodeType="afterEffect">
                                  <p:stCondLst>
                                    <p:cond delay="1000"/>
                                  </p:stCondLst>
                                  <p:childTnLst>
                                    <p:set>
                                      <p:cBhvr>
                                        <p:cTn id="42" dur="1" fill="hold">
                                          <p:stCondLst>
                                            <p:cond delay="0"/>
                                          </p:stCondLst>
                                        </p:cTn>
                                        <p:tgtEl>
                                          <p:spTgt spid="26"/>
                                        </p:tgtEl>
                                        <p:attrNameLst>
                                          <p:attrName>style.visibility</p:attrName>
                                        </p:attrNameLst>
                                      </p:cBhvr>
                                      <p:to>
                                        <p:strVal val="visible"/>
                                      </p:to>
                                    </p:set>
                                  </p:childTnLst>
                                </p:cTn>
                              </p:par>
                            </p:childTnLst>
                          </p:cTn>
                        </p:par>
                        <p:par>
                          <p:cTn id="43" fill="hold">
                            <p:stCondLst>
                              <p:cond delay="17000"/>
                            </p:stCondLst>
                            <p:childTnLst>
                              <p:par>
                                <p:cTn id="44" presetID="1" presetClass="entr" presetSubtype="0" fill="hold" grpId="0" nodeType="afterEffect">
                                  <p:stCondLst>
                                    <p:cond delay="1000"/>
                                  </p:stCondLst>
                                  <p:childTnLst>
                                    <p:set>
                                      <p:cBhvr>
                                        <p:cTn id="45" dur="1" fill="hold">
                                          <p:stCondLst>
                                            <p:cond delay="0"/>
                                          </p:stCondLst>
                                        </p:cTn>
                                        <p:tgtEl>
                                          <p:spTgt spid="27"/>
                                        </p:tgtEl>
                                        <p:attrNameLst>
                                          <p:attrName>style.visibility</p:attrName>
                                        </p:attrNameLst>
                                      </p:cBhvr>
                                      <p:to>
                                        <p:strVal val="visible"/>
                                      </p:to>
                                    </p:set>
                                  </p:childTnLst>
                                </p:cTn>
                              </p:par>
                            </p:childTnLst>
                          </p:cTn>
                        </p:par>
                        <p:par>
                          <p:cTn id="46" fill="hold">
                            <p:stCondLst>
                              <p:cond delay="18000"/>
                            </p:stCondLst>
                            <p:childTnLst>
                              <p:par>
                                <p:cTn id="47" presetID="1" presetClass="entr" presetSubtype="0" fill="hold" grpId="0" nodeType="afterEffect">
                                  <p:stCondLst>
                                    <p:cond delay="1000"/>
                                  </p:stCondLst>
                                  <p:childTnLst>
                                    <p:set>
                                      <p:cBhvr>
                                        <p:cTn id="48" dur="1" fill="hold">
                                          <p:stCondLst>
                                            <p:cond delay="0"/>
                                          </p:stCondLst>
                                        </p:cTn>
                                        <p:tgtEl>
                                          <p:spTgt spid="28"/>
                                        </p:tgtEl>
                                        <p:attrNameLst>
                                          <p:attrName>style.visibility</p:attrName>
                                        </p:attrNameLst>
                                      </p:cBhvr>
                                      <p:to>
                                        <p:strVal val="visible"/>
                                      </p:to>
                                    </p:set>
                                  </p:childTnLst>
                                </p:cTn>
                              </p:par>
                            </p:childTnLst>
                          </p:cTn>
                        </p:par>
                        <p:par>
                          <p:cTn id="49" fill="hold">
                            <p:stCondLst>
                              <p:cond delay="19000"/>
                            </p:stCondLst>
                            <p:childTnLst>
                              <p:par>
                                <p:cTn id="50" presetID="1" presetClass="entr" presetSubtype="0" fill="hold" grpId="0" nodeType="afterEffect">
                                  <p:stCondLst>
                                    <p:cond delay="1000"/>
                                  </p:stCondLst>
                                  <p:childTnLst>
                                    <p:set>
                                      <p:cBhvr>
                                        <p:cTn id="51" dur="1" fill="hold">
                                          <p:stCondLst>
                                            <p:cond delay="0"/>
                                          </p:stCondLst>
                                        </p:cTn>
                                        <p:tgtEl>
                                          <p:spTgt spid="29"/>
                                        </p:tgtEl>
                                        <p:attrNameLst>
                                          <p:attrName>style.visibility</p:attrName>
                                        </p:attrNameLst>
                                      </p:cBhvr>
                                      <p:to>
                                        <p:strVal val="visible"/>
                                      </p:to>
                                    </p:set>
                                  </p:childTnLst>
                                </p:cTn>
                              </p:par>
                            </p:childTnLst>
                          </p:cTn>
                        </p:par>
                        <p:par>
                          <p:cTn id="52" fill="hold">
                            <p:stCondLst>
                              <p:cond delay="20000"/>
                            </p:stCondLst>
                            <p:childTnLst>
                              <p:par>
                                <p:cTn id="53" presetID="1" presetClass="entr" presetSubtype="0" fill="hold" grpId="0" nodeType="afterEffect">
                                  <p:stCondLst>
                                    <p:cond delay="1000"/>
                                  </p:stCondLst>
                                  <p:childTnLst>
                                    <p:set>
                                      <p:cBhvr>
                                        <p:cTn id="54" dur="1" fill="hold">
                                          <p:stCondLst>
                                            <p:cond delay="0"/>
                                          </p:stCondLst>
                                        </p:cTn>
                                        <p:tgtEl>
                                          <p:spTgt spid="30"/>
                                        </p:tgtEl>
                                        <p:attrNameLst>
                                          <p:attrName>style.visibility</p:attrName>
                                        </p:attrNameLst>
                                      </p:cBhvr>
                                      <p:to>
                                        <p:strVal val="visible"/>
                                      </p:to>
                                    </p:set>
                                  </p:childTnLst>
                                </p:cTn>
                              </p:par>
                            </p:childTnLst>
                          </p:cTn>
                        </p:par>
                      </p:childTnLst>
                    </p:cTn>
                  </p:par>
                </p:childTnLst>
              </p:cTn>
              <p:nextCondLst>
                <p:cond evt="onClick" delay="0">
                  <p:tgtEl>
                    <p:spTgt spid="9"/>
                  </p:tgtEl>
                </p:cond>
              </p:nextCondLst>
            </p:seq>
          </p:childTnLst>
        </p:cTn>
      </p:par>
    </p:tnLst>
    <p:bldLst>
      <p:bldP spid="2" grpId="0" animBg="1"/>
      <p:bldP spid="16" grpId="0" animBg="1"/>
      <p:bldP spid="19" grpId="0" animBg="1"/>
      <p:bldP spid="20" grpId="0" animBg="1"/>
      <p:bldP spid="21" grpId="0" animBg="1"/>
      <p:bldP spid="5" grpId="0" animBg="1"/>
      <p:bldP spid="6" grpId="0" animBg="1"/>
      <p:bldP spid="22" grpId="0" animBg="1"/>
      <p:bldP spid="23" grpId="0" animBg="1"/>
      <p:bldP spid="24" grpId="0" animBg="1"/>
      <p:bldP spid="25" grpId="0" animBg="1"/>
      <p:bldP spid="26" grpId="0" animBg="1"/>
      <p:bldP spid="27" grpId="0" animBg="1"/>
      <p:bldP spid="28" grpId="0" animBg="1"/>
      <p:bldP spid="29" grpId="0" animBg="1"/>
      <p:bldP spid="30" grpId="0" animBg="1"/>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8362"/>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3" action="ppaction://hlinksldjump"/>
              </a:rPr>
              <a:t>Overview</a:t>
            </a:r>
            <a:endParaRPr lang="en-US" sz="1050" dirty="0">
              <a:latin typeface="+mj-lt"/>
            </a:endParaRPr>
          </a:p>
          <a:p>
            <a:pPr>
              <a:spcAft>
                <a:spcPts val="600"/>
              </a:spcAft>
            </a:pPr>
            <a:r>
              <a:rPr lang="en-US" sz="1050" dirty="0" smtClean="0">
                <a:latin typeface="+mn-lt"/>
                <a:hlinkClick r:id="rId4" action="ppaction://hlinksldjump"/>
              </a:rPr>
              <a:t>The Elements of a WECM Course</a:t>
            </a:r>
            <a:r>
              <a:rPr lang="en-US" sz="1050" dirty="0" smtClean="0">
                <a:latin typeface="+mn-lt"/>
              </a:rPr>
              <a:t> </a:t>
            </a:r>
          </a:p>
          <a:p>
            <a:pPr marL="173736" indent="-171450">
              <a:spcAft>
                <a:spcPts val="600"/>
              </a:spcAft>
              <a:buFont typeface="Arial" panose="020B0604020202020204" pitchFamily="34" charset="0"/>
              <a:buChar char="•"/>
            </a:pPr>
            <a:r>
              <a:rPr lang="en-US" sz="1050" dirty="0" smtClean="0">
                <a:latin typeface="+mn-lt"/>
                <a:hlinkClick r:id="rId5"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6" action="ppaction://hlinksldjump"/>
              </a:rPr>
              <a:t>Course Titles</a:t>
            </a:r>
            <a:endParaRPr lang="en-US" sz="1000" dirty="0" smtClean="0">
              <a:latin typeface="+mn-lt"/>
              <a:hlinkClick r:id="rId7" action="ppaction://hlinksldjump"/>
            </a:endParaRPr>
          </a:p>
          <a:p>
            <a:pPr marL="182880">
              <a:spcAft>
                <a:spcPts val="300"/>
              </a:spcAft>
            </a:pPr>
            <a:r>
              <a:rPr lang="en-US" sz="1000" dirty="0" smtClean="0">
                <a:latin typeface="+mn-lt"/>
                <a:hlinkClick r:id="rId7" action="ppaction://hlinksldjump"/>
              </a:rPr>
              <a:t>Course Numbers</a:t>
            </a:r>
            <a:endParaRPr lang="en-US" sz="1000" dirty="0">
              <a:latin typeface="+mn-lt"/>
            </a:endParaRPr>
          </a:p>
          <a:p>
            <a:pPr marL="182880">
              <a:spcAft>
                <a:spcPts val="300"/>
              </a:spcAft>
            </a:pPr>
            <a:r>
              <a:rPr lang="en-US" sz="1000" dirty="0" smtClean="0">
                <a:latin typeface="+mn-lt"/>
                <a:hlinkClick r:id="rId8" action="ppaction://hlinksldjump"/>
              </a:rPr>
              <a:t>Contact Hour Ranges</a:t>
            </a:r>
            <a:endParaRPr lang="en-US" sz="1000" dirty="0">
              <a:latin typeface="+mn-lt"/>
            </a:endParaRPr>
          </a:p>
          <a:p>
            <a:pPr marL="182880">
              <a:spcAft>
                <a:spcPts val="300"/>
              </a:spcAft>
            </a:pPr>
            <a:r>
              <a:rPr lang="en-US" sz="1000" dirty="0" smtClean="0">
                <a:latin typeface="+mn-lt"/>
                <a:hlinkClick r:id="rId9" action="ppaction://hlinksldjump"/>
              </a:rPr>
              <a:t>Course Descriptions</a:t>
            </a:r>
            <a:endParaRPr lang="en-US" sz="1000" dirty="0">
              <a:latin typeface="+mn-lt"/>
            </a:endParaRPr>
          </a:p>
          <a:p>
            <a:pPr marL="182880">
              <a:spcAft>
                <a:spcPts val="1200"/>
              </a:spcAft>
            </a:pPr>
            <a:r>
              <a:rPr lang="en-US" sz="1000" b="1" dirty="0">
                <a:latin typeface="+mn-lt"/>
              </a:rPr>
              <a:t>End-of-Course </a:t>
            </a:r>
            <a:r>
              <a:rPr lang="en-US" sz="1000" b="1" dirty="0" smtClean="0">
                <a:latin typeface="+mn-lt"/>
              </a:rPr>
              <a:t>Outcomes</a:t>
            </a:r>
          </a:p>
          <a:p>
            <a:pPr>
              <a:spcAft>
                <a:spcPts val="1200"/>
              </a:spcAft>
            </a:pPr>
            <a:r>
              <a:rPr lang="en-US" sz="1050" dirty="0" smtClean="0">
                <a:latin typeface="+mn-lt"/>
                <a:hlinkClick r:id="rId10" action="ppaction://hlinksldjump"/>
              </a:rPr>
              <a:t>Course Types</a:t>
            </a:r>
            <a:endParaRPr lang="en-US" sz="1050" dirty="0">
              <a:latin typeface="+mn-lt"/>
            </a:endParaRPr>
          </a:p>
          <a:p>
            <a:pPr>
              <a:spcAft>
                <a:spcPts val="2400"/>
              </a:spcAft>
            </a:pPr>
            <a:r>
              <a:rPr lang="en-US" sz="1050" dirty="0" smtClean="0">
                <a:latin typeface="+mn-lt"/>
                <a:hlinkClick r:id="rId11"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676400" y="1188720"/>
            <a:ext cx="7193280" cy="738664"/>
          </a:xfrm>
          <a:prstGeom prst="rect">
            <a:avLst/>
          </a:prstGeom>
          <a:noFill/>
        </p:spPr>
        <p:txBody>
          <a:bodyPr wrap="square" rtlCol="0">
            <a:spAutoFit/>
          </a:bodyPr>
          <a:lstStyle/>
          <a:p>
            <a:r>
              <a:rPr lang="en-US" sz="1400" b="1" dirty="0" smtClean="0">
                <a:latin typeface="+mj-lt"/>
              </a:rPr>
              <a:t>End-of-Course Outcomes</a:t>
            </a:r>
            <a:r>
              <a:rPr lang="en-US" sz="1400" b="1" dirty="0">
                <a:latin typeface="+mj-lt"/>
              </a:rPr>
              <a:t>: Minimum outcomes intended for student </a:t>
            </a:r>
            <a:r>
              <a:rPr lang="en-US" sz="1400" b="1" dirty="0" smtClean="0">
                <a:latin typeface="+mj-lt"/>
              </a:rPr>
              <a:t>attainment.</a:t>
            </a:r>
            <a:r>
              <a:rPr lang="en-US" sz="1400" dirty="0" smtClean="0">
                <a:latin typeface="+mj-lt"/>
              </a:rPr>
              <a:t>  End-of-course outcomes are the “heart” of a WECM course.  Here are the first things you need to know about end-of-course outcomes:</a:t>
            </a:r>
            <a:endParaRPr lang="en-US" sz="1400" dirty="0">
              <a:latin typeface="+mj-lt"/>
            </a:endParaRPr>
          </a:p>
        </p:txBody>
      </p:sp>
      <p:sp>
        <p:nvSpPr>
          <p:cNvPr id="3" name="TextBox 2"/>
          <p:cNvSpPr txBox="1"/>
          <p:nvPr/>
        </p:nvSpPr>
        <p:spPr>
          <a:xfrm>
            <a:off x="2491740" y="2013949"/>
            <a:ext cx="5562600" cy="2769989"/>
          </a:xfrm>
          <a:prstGeom prst="rect">
            <a:avLst/>
          </a:prstGeom>
          <a:noFill/>
        </p:spPr>
        <p:txBody>
          <a:bodyPr wrap="square" rtlCol="0">
            <a:spAutoFit/>
          </a:bodyPr>
          <a:lstStyle/>
          <a:p>
            <a:pPr marL="171450" indent="-171450">
              <a:spcAft>
                <a:spcPts val="1200"/>
              </a:spcAft>
              <a:buClr>
                <a:srgbClr val="C00000"/>
              </a:buClr>
              <a:buFont typeface="Wingdings" panose="05000000000000000000" pitchFamily="2" charset="2"/>
              <a:buChar char="ü"/>
            </a:pPr>
            <a:r>
              <a:rPr lang="en-US" sz="1400" i="1" u="sng" dirty="0">
                <a:latin typeface="Gill Sans MT" panose="020B0502020104020203" pitchFamily="34" charset="0"/>
              </a:rPr>
              <a:t>Every WECM course has stated end-of-course outcomes</a:t>
            </a:r>
            <a:r>
              <a:rPr lang="en-US" sz="1400" i="1" dirty="0">
                <a:latin typeface="Gill Sans MT" panose="020B0502020104020203" pitchFamily="34" charset="0"/>
              </a:rPr>
              <a:t>.  They describe the minimum competencies that students should attain when a college teaches the course.</a:t>
            </a:r>
          </a:p>
          <a:p>
            <a:pPr marL="171450" indent="-171450">
              <a:spcAft>
                <a:spcPts val="1200"/>
              </a:spcAft>
              <a:buClr>
                <a:srgbClr val="C00000"/>
              </a:buClr>
              <a:buFont typeface="Wingdings" panose="05000000000000000000" pitchFamily="2" charset="2"/>
              <a:buChar char="ü"/>
            </a:pPr>
            <a:r>
              <a:rPr lang="en-US" sz="1400" i="1" u="sng" dirty="0" smtClean="0">
                <a:latin typeface="Gill Sans MT" panose="020B0502020104020203" pitchFamily="34" charset="0"/>
              </a:rPr>
              <a:t>End-of-course outcomes </a:t>
            </a:r>
            <a:r>
              <a:rPr lang="en-US" sz="1400" i="1" u="sng" dirty="0">
                <a:latin typeface="Gill Sans MT" panose="020B0502020104020203" pitchFamily="34" charset="0"/>
              </a:rPr>
              <a:t>define the purpose of </a:t>
            </a:r>
            <a:r>
              <a:rPr lang="en-US" sz="1400" i="1" u="sng" dirty="0" smtClean="0">
                <a:latin typeface="Gill Sans MT" panose="020B0502020104020203" pitchFamily="34" charset="0"/>
              </a:rPr>
              <a:t>a </a:t>
            </a:r>
            <a:r>
              <a:rPr lang="en-US" sz="1400" i="1" u="sng" dirty="0">
                <a:latin typeface="Gill Sans MT" panose="020B0502020104020203" pitchFamily="34" charset="0"/>
              </a:rPr>
              <a:t>course and distinguish it from other courses</a:t>
            </a:r>
            <a:r>
              <a:rPr lang="en-US" sz="1400" i="1" dirty="0">
                <a:latin typeface="Gill Sans MT" panose="020B0502020104020203" pitchFamily="34" charset="0"/>
              </a:rPr>
              <a:t>.  They focus on student learning, support portability, and </a:t>
            </a:r>
            <a:r>
              <a:rPr lang="en-US" sz="1400" i="1" dirty="0" smtClean="0">
                <a:latin typeface="Gill Sans MT" panose="020B0502020104020203" pitchFamily="34" charset="0"/>
              </a:rPr>
              <a:t>communicate the course’s value to employers and other stakeholders.</a:t>
            </a:r>
            <a:endParaRPr lang="en-US" sz="1400" i="1" dirty="0">
              <a:latin typeface="Gill Sans MT" panose="020B0502020104020203" pitchFamily="34" charset="0"/>
            </a:endParaRPr>
          </a:p>
          <a:p>
            <a:pPr marL="171450" indent="-171450">
              <a:spcAft>
                <a:spcPts val="1800"/>
              </a:spcAft>
              <a:buClr>
                <a:srgbClr val="C00000"/>
              </a:buClr>
              <a:buFont typeface="Wingdings" panose="05000000000000000000" pitchFamily="2" charset="2"/>
              <a:buChar char="ü"/>
            </a:pPr>
            <a:r>
              <a:rPr lang="en-US" sz="1400" i="1" u="sng" dirty="0" smtClean="0">
                <a:latin typeface="Gill Sans MT" panose="020B0502020104020203" pitchFamily="34" charset="0"/>
              </a:rPr>
              <a:t>The </a:t>
            </a:r>
            <a:r>
              <a:rPr lang="en-US" sz="1400" i="1" u="sng" dirty="0">
                <a:latin typeface="Gill Sans MT" panose="020B0502020104020203" pitchFamily="34" charset="0"/>
              </a:rPr>
              <a:t>stated end-of-course outcomes must be taught every time the course is taught</a:t>
            </a:r>
            <a:r>
              <a:rPr lang="en-US" sz="1400" i="1" dirty="0">
                <a:latin typeface="Gill Sans MT" panose="020B0502020104020203" pitchFamily="34" charset="0"/>
              </a:rPr>
              <a:t>.  They may be enhanced at the local level according to employers’ needs and/or industry </a:t>
            </a:r>
            <a:r>
              <a:rPr lang="en-US" sz="1400" i="1" dirty="0" smtClean="0">
                <a:latin typeface="Gill Sans MT" panose="020B0502020104020203" pitchFamily="34" charset="0"/>
              </a:rPr>
              <a:t>standards, and local outcomes </a:t>
            </a:r>
            <a:r>
              <a:rPr lang="en-US" sz="1400" i="1" dirty="0">
                <a:latin typeface="Gill Sans MT" panose="020B0502020104020203" pitchFamily="34" charset="0"/>
              </a:rPr>
              <a:t>may be added to the stated ones.  However, enhancements or added outcomes should not be so extensive that they result in a substantially different course.</a:t>
            </a:r>
          </a:p>
        </p:txBody>
      </p:sp>
      <p:pic>
        <p:nvPicPr>
          <p:cNvPr id="13" name="Picture 12"/>
          <p:cNvPicPr/>
          <p:nvPr/>
        </p:nvPicPr>
        <p:blipFill rotWithShape="1">
          <a:blip r:embed="rId12">
            <a:extLst>
              <a:ext uri="{28A0092B-C50C-407E-A947-70E740481C1C}">
                <a14:useLocalDpi xmlns:a14="http://schemas.microsoft.com/office/drawing/2010/main" val="0"/>
              </a:ext>
            </a:extLst>
          </a:blip>
          <a:srcRect t="23216" b="37660"/>
          <a:stretch/>
        </p:blipFill>
        <p:spPr bwMode="auto">
          <a:xfrm>
            <a:off x="2194560" y="5212080"/>
            <a:ext cx="5942330" cy="1307465"/>
          </a:xfrm>
          <a:prstGeom prst="rect">
            <a:avLst/>
          </a:prstGeom>
          <a:ln>
            <a:noFill/>
          </a:ln>
          <a:scene3d>
            <a:camera prst="orthographicFront"/>
            <a:lightRig rig="threePt" dir="t"/>
          </a:scene3d>
          <a:sp3d prstMaterial="powder">
            <a:bevelT w="152400" h="50800" prst="softRound"/>
            <a:bevelB w="152400" h="50800" prst="softRound"/>
          </a:sp3d>
          <a:extLst>
            <a:ext uri="{53640926-AAD7-44D8-BBD7-CCE9431645EC}">
              <a14:shadowObscured xmlns:a14="http://schemas.microsoft.com/office/drawing/2010/main"/>
            </a:ext>
          </a:extLst>
        </p:spPr>
      </p:pic>
      <p:sp>
        <p:nvSpPr>
          <p:cNvPr id="16" name="TextBox 15"/>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7" action="ppaction://hlinksldjump"/>
              </a:rPr>
              <a:t>Make WECM Work for You</a:t>
            </a:r>
            <a:endParaRPr lang="en-US" sz="1000" b="1" dirty="0" smtClean="0">
              <a:solidFill>
                <a:schemeClr val="accent1">
                  <a:lumMod val="75000"/>
                </a:schemeClr>
              </a:solidFill>
              <a:latin typeface="+mn-lt"/>
            </a:endParaRPr>
          </a:p>
        </p:txBody>
      </p:sp>
      <p:pic>
        <p:nvPicPr>
          <p:cNvPr id="18"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7365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676400" y="1188720"/>
            <a:ext cx="7193280" cy="1477328"/>
          </a:xfrm>
          <a:prstGeom prst="rect">
            <a:avLst/>
          </a:prstGeom>
          <a:noFill/>
        </p:spPr>
        <p:txBody>
          <a:bodyPr wrap="square" rtlCol="0">
            <a:spAutoFit/>
          </a:bodyPr>
          <a:lstStyle/>
          <a:p>
            <a:pPr>
              <a:spcAft>
                <a:spcPts val="1200"/>
              </a:spcAft>
            </a:pPr>
            <a:r>
              <a:rPr lang="en-US" sz="1400" dirty="0">
                <a:latin typeface="+mn-lt"/>
              </a:rPr>
              <a:t>Well written end-of-course outcomes provide </a:t>
            </a:r>
            <a:r>
              <a:rPr lang="en-US" sz="1400" b="1" dirty="0">
                <a:latin typeface="+mn-lt"/>
              </a:rPr>
              <a:t>clear, simple statements about </a:t>
            </a:r>
            <a:r>
              <a:rPr lang="en-US" sz="1400" b="1" dirty="0" smtClean="0">
                <a:latin typeface="+mn-lt"/>
              </a:rPr>
              <a:t>observable</a:t>
            </a:r>
            <a:r>
              <a:rPr lang="en-US" sz="1400" b="1" dirty="0">
                <a:latin typeface="+mn-lt"/>
              </a:rPr>
              <a:t>, measurable competencies</a:t>
            </a:r>
            <a:r>
              <a:rPr lang="en-US" sz="1400" dirty="0">
                <a:latin typeface="+mn-lt"/>
              </a:rPr>
              <a:t> that students will </a:t>
            </a:r>
            <a:r>
              <a:rPr lang="en-US" sz="1400" dirty="0" smtClean="0">
                <a:latin typeface="+mn-lt"/>
              </a:rPr>
              <a:t>gain from the course.</a:t>
            </a:r>
            <a:endParaRPr lang="en-US" sz="1400" dirty="0">
              <a:latin typeface="+mn-lt"/>
            </a:endParaRPr>
          </a:p>
          <a:p>
            <a:pPr>
              <a:spcAft>
                <a:spcPts val="1200"/>
              </a:spcAft>
            </a:pPr>
            <a:r>
              <a:rPr lang="en-US" sz="1400" dirty="0" smtClean="0">
                <a:latin typeface="+mn-lt"/>
              </a:rPr>
              <a:t>If you add or adapt competencies for a WECM course, avoid </a:t>
            </a:r>
            <a:r>
              <a:rPr lang="en-US" sz="1400" dirty="0">
                <a:latin typeface="+mn-lt"/>
              </a:rPr>
              <a:t>verbs that don’t call for a student to “do” anything</a:t>
            </a:r>
            <a:r>
              <a:rPr lang="en-US" sz="1400" dirty="0" smtClean="0">
                <a:latin typeface="+mn-lt"/>
              </a:rPr>
              <a:t>: (know… understand…)</a:t>
            </a:r>
            <a:endParaRPr lang="en-US" sz="1400" dirty="0">
              <a:latin typeface="+mn-lt"/>
            </a:endParaRPr>
          </a:p>
          <a:p>
            <a:r>
              <a:rPr lang="en-US" sz="1400" dirty="0" smtClean="0">
                <a:latin typeface="+mn-lt"/>
              </a:rPr>
              <a:t>Instead, </a:t>
            </a:r>
            <a:r>
              <a:rPr lang="en-US" sz="1400" dirty="0" smtClean="0">
                <a:effectLst/>
                <a:latin typeface="+mn-lt"/>
              </a:rPr>
              <a:t>use </a:t>
            </a:r>
            <a:r>
              <a:rPr lang="en-US" sz="1400" dirty="0" smtClean="0">
                <a:effectLst>
                  <a:glow rad="63500">
                    <a:schemeClr val="accent1">
                      <a:satMod val="175000"/>
                      <a:alpha val="40000"/>
                    </a:schemeClr>
                  </a:glow>
                </a:effectLst>
                <a:latin typeface="+mn-lt"/>
              </a:rPr>
              <a:t>present-tense, action verbs</a:t>
            </a:r>
            <a:r>
              <a:rPr lang="en-US" sz="1400" dirty="0" smtClean="0">
                <a:effectLst>
                  <a:glow rad="127000">
                    <a:srgbClr val="FFFF00"/>
                  </a:glow>
                </a:effectLst>
                <a:latin typeface="+mn-lt"/>
              </a:rPr>
              <a:t> </a:t>
            </a:r>
            <a:r>
              <a:rPr lang="en-US" sz="1400" dirty="0" smtClean="0">
                <a:latin typeface="+mn-lt"/>
              </a:rPr>
              <a:t>like these:</a:t>
            </a:r>
            <a:endParaRPr lang="en-US" sz="1400" dirty="0">
              <a:latin typeface="+mn-lt"/>
            </a:endParaRPr>
          </a:p>
        </p:txBody>
      </p:sp>
      <p:sp>
        <p:nvSpPr>
          <p:cNvPr id="3" name="TextBox 2"/>
          <p:cNvSpPr txBox="1"/>
          <p:nvPr/>
        </p:nvSpPr>
        <p:spPr>
          <a:xfrm>
            <a:off x="2468880" y="2743200"/>
            <a:ext cx="1524000" cy="2354491"/>
          </a:xfrm>
          <a:prstGeom prst="rect">
            <a:avLst/>
          </a:prstGeom>
          <a:noFill/>
        </p:spPr>
        <p:txBody>
          <a:bodyPr wrap="square" rtlCol="0">
            <a:spAutoFit/>
          </a:bodyPr>
          <a:lstStyle/>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Administer…</a:t>
            </a: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Solve…</a:t>
            </a:r>
            <a:endParaRPr lang="en-US" sz="1400" i="1" dirty="0">
              <a:solidFill>
                <a:srgbClr val="074572"/>
              </a:solidFill>
              <a:latin typeface="Gill Sans MT" panose="020B0502020104020203" pitchFamily="34" charset="0"/>
            </a:endParaRP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Sketch…</a:t>
            </a:r>
            <a:endParaRPr lang="en-US" sz="1400" i="1" dirty="0">
              <a:solidFill>
                <a:srgbClr val="074572"/>
              </a:solidFill>
              <a:latin typeface="Gill Sans MT" panose="020B0502020104020203" pitchFamily="34" charset="0"/>
            </a:endParaRP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Create…</a:t>
            </a: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Apply…</a:t>
            </a: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Control…</a:t>
            </a: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Execute…</a:t>
            </a: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Devise…</a:t>
            </a:r>
          </a:p>
        </p:txBody>
      </p:sp>
      <p:sp>
        <p:nvSpPr>
          <p:cNvPr id="16" name="TextBox 15"/>
          <p:cNvSpPr txBox="1"/>
          <p:nvPr/>
        </p:nvSpPr>
        <p:spPr>
          <a:xfrm>
            <a:off x="4329814" y="2743200"/>
            <a:ext cx="1597784" cy="2354491"/>
          </a:xfrm>
          <a:prstGeom prst="rect">
            <a:avLst/>
          </a:prstGeom>
          <a:noFill/>
        </p:spPr>
        <p:txBody>
          <a:bodyPr wrap="square" rtlCol="0">
            <a:spAutoFit/>
          </a:bodyPr>
          <a:lstStyle/>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Perform…</a:t>
            </a: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Locate…</a:t>
            </a:r>
            <a:endParaRPr lang="en-US" sz="1400" i="1" dirty="0">
              <a:solidFill>
                <a:srgbClr val="074572"/>
              </a:solidFill>
              <a:latin typeface="Gill Sans MT" panose="020B0502020104020203" pitchFamily="34" charset="0"/>
            </a:endParaRP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Assist…</a:t>
            </a:r>
            <a:endParaRPr lang="en-US" sz="1400" i="1" dirty="0">
              <a:solidFill>
                <a:srgbClr val="074572"/>
              </a:solidFill>
              <a:latin typeface="Gill Sans MT" panose="020B0502020104020203" pitchFamily="34" charset="0"/>
            </a:endParaRP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Change…</a:t>
            </a: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Complete…</a:t>
            </a: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Employ…</a:t>
            </a: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Collate…</a:t>
            </a:r>
          </a:p>
          <a:p>
            <a:pPr marL="171450" indent="-171450">
              <a:spcAft>
                <a:spcPts val="600"/>
              </a:spcAft>
              <a:buClr>
                <a:srgbClr val="C00000"/>
              </a:buClr>
              <a:buFont typeface="Wingdings" panose="05000000000000000000" pitchFamily="2" charset="2"/>
              <a:buChar char="ü"/>
            </a:pPr>
            <a:r>
              <a:rPr lang="en-US" sz="1400" i="1" dirty="0" smtClean="0">
                <a:solidFill>
                  <a:srgbClr val="074572"/>
                </a:solidFill>
                <a:latin typeface="Gill Sans MT" panose="020B0502020104020203" pitchFamily="34" charset="0"/>
              </a:rPr>
              <a:t>Access…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6480" y="2304288"/>
            <a:ext cx="2506980" cy="4572000"/>
          </a:xfrm>
          <a:prstGeom prst="rect">
            <a:avLst/>
          </a:prstGeom>
          <a:scene3d>
            <a:camera prst="orthographicFront"/>
            <a:lightRig rig="threePt" dir="t"/>
          </a:scene3d>
          <a:sp3d prstMaterial="powder"/>
        </p:spPr>
      </p:pic>
      <p:sp>
        <p:nvSpPr>
          <p:cNvPr id="13" name="TextBox 12"/>
          <p:cNvSpPr txBox="1"/>
          <p:nvPr/>
        </p:nvSpPr>
        <p:spPr>
          <a:xfrm>
            <a:off x="0" y="1098362"/>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4" action="ppaction://hlinksldjump"/>
              </a:rPr>
              <a:t>Overview</a:t>
            </a:r>
            <a:endParaRPr lang="en-US" sz="1050" dirty="0">
              <a:latin typeface="+mj-lt"/>
            </a:endParaRPr>
          </a:p>
          <a:p>
            <a:pPr>
              <a:spcAft>
                <a:spcPts val="600"/>
              </a:spcAft>
            </a:pPr>
            <a:r>
              <a:rPr lang="en-US" sz="1050" dirty="0" smtClean="0">
                <a:latin typeface="+mn-lt"/>
                <a:hlinkClick r:id="rId5" action="ppaction://hlinksldjump"/>
              </a:rPr>
              <a:t>The Elements of a WECM Course</a:t>
            </a:r>
            <a:r>
              <a:rPr lang="en-US" sz="1050" dirty="0" smtClean="0">
                <a:latin typeface="+mn-lt"/>
              </a:rPr>
              <a:t> </a:t>
            </a:r>
          </a:p>
          <a:p>
            <a:pPr marL="173736" indent="-171450">
              <a:spcAft>
                <a:spcPts val="600"/>
              </a:spcAft>
              <a:buFont typeface="Arial" panose="020B0604020202020204" pitchFamily="34" charset="0"/>
              <a:buChar char="•"/>
            </a:pPr>
            <a:r>
              <a:rPr lang="en-US" sz="1050" dirty="0" smtClean="0">
                <a:latin typeface="+mn-lt"/>
                <a:hlinkClick r:id="rId6"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7" action="ppaction://hlinksldjump"/>
              </a:rPr>
              <a:t>Course Titles</a:t>
            </a:r>
            <a:endParaRPr lang="en-US" sz="1000" dirty="0" smtClean="0">
              <a:latin typeface="+mn-lt"/>
              <a:hlinkClick r:id="rId8" action="ppaction://hlinksldjump"/>
            </a:endParaRPr>
          </a:p>
          <a:p>
            <a:pPr marL="182880">
              <a:spcAft>
                <a:spcPts val="300"/>
              </a:spcAft>
            </a:pPr>
            <a:r>
              <a:rPr lang="en-US" sz="1000" dirty="0" smtClean="0">
                <a:latin typeface="+mn-lt"/>
                <a:hlinkClick r:id="rId8" action="ppaction://hlinksldjump"/>
              </a:rPr>
              <a:t>Course Numbers</a:t>
            </a:r>
            <a:endParaRPr lang="en-US" sz="1000" dirty="0">
              <a:latin typeface="+mn-lt"/>
            </a:endParaRPr>
          </a:p>
          <a:p>
            <a:pPr marL="182880">
              <a:spcAft>
                <a:spcPts val="300"/>
              </a:spcAft>
            </a:pPr>
            <a:r>
              <a:rPr lang="en-US" sz="1000" dirty="0" smtClean="0">
                <a:latin typeface="+mn-lt"/>
                <a:hlinkClick r:id="rId9" action="ppaction://hlinksldjump"/>
              </a:rPr>
              <a:t>Contact Hour Ranges</a:t>
            </a:r>
            <a:endParaRPr lang="en-US" sz="1000" dirty="0">
              <a:latin typeface="+mn-lt"/>
            </a:endParaRPr>
          </a:p>
          <a:p>
            <a:pPr marL="182880">
              <a:spcAft>
                <a:spcPts val="300"/>
              </a:spcAft>
            </a:pPr>
            <a:r>
              <a:rPr lang="en-US" sz="1000" dirty="0" smtClean="0">
                <a:latin typeface="+mn-lt"/>
                <a:hlinkClick r:id="rId10" action="ppaction://hlinksldjump"/>
              </a:rPr>
              <a:t>Course Descriptions</a:t>
            </a:r>
            <a:endParaRPr lang="en-US" sz="1000" dirty="0">
              <a:latin typeface="+mn-lt"/>
            </a:endParaRPr>
          </a:p>
          <a:p>
            <a:pPr marL="182880">
              <a:spcAft>
                <a:spcPts val="1200"/>
              </a:spcAft>
            </a:pPr>
            <a:r>
              <a:rPr lang="en-US" sz="1000" b="1" dirty="0">
                <a:latin typeface="+mn-lt"/>
              </a:rPr>
              <a:t>End-of-Course </a:t>
            </a:r>
            <a:r>
              <a:rPr lang="en-US" sz="1000" b="1" dirty="0" smtClean="0">
                <a:latin typeface="+mn-lt"/>
              </a:rPr>
              <a:t>Outcomes</a:t>
            </a:r>
          </a:p>
          <a:p>
            <a:pPr>
              <a:spcAft>
                <a:spcPts val="1200"/>
              </a:spcAft>
            </a:pPr>
            <a:r>
              <a:rPr lang="en-US" sz="1050" dirty="0" smtClean="0">
                <a:latin typeface="+mn-lt"/>
                <a:hlinkClick r:id="rId11" action="ppaction://hlinksldjump"/>
              </a:rPr>
              <a:t>Course Types</a:t>
            </a:r>
            <a:endParaRPr lang="en-US" sz="1050" dirty="0">
              <a:latin typeface="+mn-lt"/>
            </a:endParaRPr>
          </a:p>
          <a:p>
            <a:pPr>
              <a:spcAft>
                <a:spcPts val="2400"/>
              </a:spcAft>
            </a:pPr>
            <a:r>
              <a:rPr lang="en-US" sz="1050" dirty="0" smtClean="0">
                <a:latin typeface="+mn-lt"/>
                <a:hlinkClick r:id="rId12"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19" name="TextBox 18"/>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7" action="ppaction://hlinksldjump"/>
              </a:rPr>
              <a:t>Make WECM Work for You</a:t>
            </a:r>
            <a:endParaRPr lang="en-US" sz="1000" b="1" dirty="0" smtClean="0">
              <a:solidFill>
                <a:schemeClr val="accent1">
                  <a:lumMod val="75000"/>
                </a:schemeClr>
              </a:solidFill>
              <a:latin typeface="+mn-lt"/>
            </a:endParaRPr>
          </a:p>
        </p:txBody>
      </p:sp>
      <p:pic>
        <p:nvPicPr>
          <p:cNvPr id="12"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05515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673352" y="1631497"/>
            <a:ext cx="7193280" cy="4431983"/>
          </a:xfrm>
          <a:prstGeom prst="rect">
            <a:avLst/>
          </a:prstGeom>
          <a:noFill/>
          <a:effectLst/>
        </p:spPr>
        <p:txBody>
          <a:bodyPr wrap="square" rtlCol="0">
            <a:spAutoFit/>
          </a:bodyPr>
          <a:lstStyle/>
          <a:p>
            <a:pPr>
              <a:spcAft>
                <a:spcPts val="1200"/>
              </a:spcAft>
            </a:pPr>
            <a:r>
              <a:rPr lang="en-US" sz="1400" dirty="0" smtClean="0">
                <a:latin typeface="+mn-lt"/>
              </a:rPr>
              <a:t>End-of-course outcomes usually contain an </a:t>
            </a:r>
            <a:r>
              <a:rPr lang="en-US" sz="1400" dirty="0" smtClean="0">
                <a:effectLst>
                  <a:glow rad="63500">
                    <a:schemeClr val="accent1">
                      <a:satMod val="175000"/>
                      <a:alpha val="40000"/>
                    </a:schemeClr>
                  </a:glow>
                </a:effectLst>
                <a:latin typeface="+mn-lt"/>
              </a:rPr>
              <a:t>object of the action</a:t>
            </a:r>
            <a:r>
              <a:rPr lang="en-US" sz="1400" dirty="0" smtClean="0">
                <a:latin typeface="+mn-lt"/>
              </a:rPr>
              <a:t>:</a:t>
            </a:r>
            <a:endParaRPr lang="en-US" sz="1400" dirty="0">
              <a:latin typeface="+mn-lt"/>
            </a:endParaRPr>
          </a:p>
          <a:p>
            <a:pPr lvl="1"/>
            <a:r>
              <a:rPr lang="en-US" sz="1400" dirty="0" smtClean="0">
                <a:latin typeface="Gill Sans MT" panose="020B0502020104020203" pitchFamily="34" charset="0"/>
              </a:rPr>
              <a:t>Solve a </a:t>
            </a:r>
            <a:r>
              <a:rPr lang="en-US" sz="1400" i="1" u="sng" dirty="0" smtClean="0">
                <a:latin typeface="Gill Sans MT" panose="020B0502020104020203" pitchFamily="34" charset="0"/>
              </a:rPr>
              <a:t>quadratic equation</a:t>
            </a:r>
            <a:r>
              <a:rPr lang="en-US" sz="1400" i="1" dirty="0" smtClean="0">
                <a:latin typeface="Gill Sans MT" panose="020B0502020104020203" pitchFamily="34" charset="0"/>
              </a:rPr>
              <a:t>…</a:t>
            </a:r>
          </a:p>
          <a:p>
            <a:pPr lvl="1"/>
            <a:r>
              <a:rPr lang="en-US" sz="1400" dirty="0" smtClean="0">
                <a:latin typeface="Gill Sans MT" panose="020B0502020104020203" pitchFamily="34" charset="0"/>
              </a:rPr>
              <a:t>Sketch a </a:t>
            </a:r>
            <a:r>
              <a:rPr lang="en-US" sz="1400" i="1" u="sng" dirty="0" smtClean="0">
                <a:latin typeface="Gill Sans MT" panose="020B0502020104020203" pitchFamily="34" charset="0"/>
              </a:rPr>
              <a:t>story line</a:t>
            </a:r>
            <a:r>
              <a:rPr lang="en-US" sz="1400" dirty="0" smtClean="0">
                <a:latin typeface="Gill Sans MT" panose="020B0502020104020203" pitchFamily="34" charset="0"/>
              </a:rPr>
              <a:t>…</a:t>
            </a:r>
          </a:p>
          <a:p>
            <a:pPr lvl="1"/>
            <a:r>
              <a:rPr lang="en-US" sz="1400" dirty="0" smtClean="0">
                <a:latin typeface="Gill Sans MT" panose="020B0502020104020203" pitchFamily="34" charset="0"/>
              </a:rPr>
              <a:t>Create a </a:t>
            </a:r>
            <a:r>
              <a:rPr lang="en-US" sz="1400" i="1" u="sng" dirty="0" smtClean="0">
                <a:latin typeface="Gill Sans MT" panose="020B0502020104020203" pitchFamily="34" charset="0"/>
              </a:rPr>
              <a:t>complex telecommunications network</a:t>
            </a:r>
            <a:r>
              <a:rPr lang="en-US" sz="1400" i="1" dirty="0" smtClean="0">
                <a:latin typeface="Gill Sans MT" panose="020B0502020104020203" pitchFamily="34" charset="0"/>
              </a:rPr>
              <a:t>…</a:t>
            </a:r>
          </a:p>
          <a:p>
            <a:endParaRPr lang="en-US" sz="1400" dirty="0">
              <a:latin typeface="+mn-lt"/>
            </a:endParaRPr>
          </a:p>
          <a:p>
            <a:pPr>
              <a:spcAft>
                <a:spcPts val="1200"/>
              </a:spcAft>
            </a:pPr>
            <a:r>
              <a:rPr lang="en-US" sz="1400" dirty="0" smtClean="0">
                <a:latin typeface="+mn-lt"/>
              </a:rPr>
              <a:t>They may contain </a:t>
            </a:r>
            <a:r>
              <a:rPr lang="en-US" sz="1400" dirty="0" smtClean="0">
                <a:effectLst>
                  <a:glow rad="63500">
                    <a:schemeClr val="accent1">
                      <a:satMod val="175000"/>
                      <a:alpha val="40000"/>
                    </a:schemeClr>
                  </a:glow>
                </a:effectLst>
                <a:latin typeface="+mn-lt"/>
              </a:rPr>
              <a:t>conditions</a:t>
            </a:r>
            <a:r>
              <a:rPr lang="en-US" sz="1400" dirty="0" smtClean="0">
                <a:effectLst/>
                <a:latin typeface="+mn-lt"/>
              </a:rPr>
              <a:t>:</a:t>
            </a:r>
            <a:endParaRPr lang="en-US" sz="1400" dirty="0">
              <a:latin typeface="+mn-lt"/>
            </a:endParaRPr>
          </a:p>
          <a:p>
            <a:pPr lvl="1"/>
            <a:r>
              <a:rPr lang="en-US" sz="1400" i="1" dirty="0" smtClean="0">
                <a:latin typeface="Gill Sans MT" panose="020B0502020104020203" pitchFamily="34" charset="0"/>
              </a:rPr>
              <a:t>…using [specific equipment</a:t>
            </a:r>
            <a:r>
              <a:rPr lang="en-US" sz="1400" i="1" dirty="0">
                <a:latin typeface="Gill Sans MT" panose="020B0502020104020203" pitchFamily="34" charset="0"/>
              </a:rPr>
              <a:t>, software, etc</a:t>
            </a:r>
            <a:r>
              <a:rPr lang="en-US" sz="1400" i="1" dirty="0" smtClean="0">
                <a:latin typeface="Gill Sans MT" panose="020B0502020104020203" pitchFamily="34" charset="0"/>
              </a:rPr>
              <a:t>.]</a:t>
            </a:r>
            <a:endParaRPr lang="en-US" sz="1400" i="1" dirty="0">
              <a:latin typeface="Gill Sans MT" panose="020B0502020104020203" pitchFamily="34" charset="0"/>
            </a:endParaRPr>
          </a:p>
          <a:p>
            <a:pPr lvl="1"/>
            <a:r>
              <a:rPr lang="en-US" sz="1400" i="1" dirty="0" smtClean="0">
                <a:latin typeface="Gill Sans MT" panose="020B0502020104020203" pitchFamily="34" charset="0"/>
              </a:rPr>
              <a:t>…without using a calculator.</a:t>
            </a:r>
            <a:endParaRPr lang="en-US" sz="1400" i="1" dirty="0">
              <a:latin typeface="Gill Sans MT" panose="020B0502020104020203" pitchFamily="34" charset="0"/>
            </a:endParaRPr>
          </a:p>
          <a:p>
            <a:pPr lvl="1"/>
            <a:r>
              <a:rPr lang="en-US" sz="1400" i="1" dirty="0" smtClean="0">
                <a:latin typeface="Gill Sans MT" panose="020B0502020104020203" pitchFamily="34" charset="0"/>
              </a:rPr>
              <a:t>…in under an hour.</a:t>
            </a:r>
            <a:endParaRPr lang="en-US" sz="1400" i="1" dirty="0">
              <a:latin typeface="Gill Sans MT" panose="020B0502020104020203" pitchFamily="34" charset="0"/>
            </a:endParaRPr>
          </a:p>
          <a:p>
            <a:pPr lvl="1"/>
            <a:r>
              <a:rPr lang="en-US" sz="1400" i="1" dirty="0" smtClean="0">
                <a:latin typeface="Gill Sans MT" panose="020B0502020104020203" pitchFamily="34" charset="0"/>
              </a:rPr>
              <a:t>…referring to the appropriate protocol.</a:t>
            </a:r>
            <a:endParaRPr lang="en-US" sz="1400" i="1" dirty="0">
              <a:latin typeface="Gill Sans MT" panose="020B0502020104020203" pitchFamily="34" charset="0"/>
            </a:endParaRPr>
          </a:p>
          <a:p>
            <a:pPr lvl="1"/>
            <a:r>
              <a:rPr lang="en-US" sz="1400" i="1" dirty="0" smtClean="0">
                <a:latin typeface="Gill Sans MT" panose="020B0502020104020203" pitchFamily="34" charset="0"/>
              </a:rPr>
              <a:t>…as part of a team.</a:t>
            </a:r>
          </a:p>
          <a:p>
            <a:endParaRPr lang="en-US" sz="1400" dirty="0">
              <a:latin typeface="+mn-lt"/>
            </a:endParaRPr>
          </a:p>
          <a:p>
            <a:pPr>
              <a:spcAft>
                <a:spcPts val="1200"/>
              </a:spcAft>
            </a:pPr>
            <a:r>
              <a:rPr lang="en-US" sz="1400" dirty="0" smtClean="0">
                <a:latin typeface="+mn-lt"/>
              </a:rPr>
              <a:t>They may contain </a:t>
            </a:r>
            <a:r>
              <a:rPr lang="en-US" sz="1400" dirty="0" smtClean="0">
                <a:effectLst>
                  <a:glow rad="63500">
                    <a:schemeClr val="accent1">
                      <a:satMod val="175000"/>
                      <a:alpha val="40000"/>
                    </a:schemeClr>
                  </a:glow>
                </a:effectLst>
                <a:latin typeface="+mn-lt"/>
              </a:rPr>
              <a:t>standards</a:t>
            </a:r>
            <a:r>
              <a:rPr lang="en-US" sz="1400" dirty="0" smtClean="0">
                <a:effectLst/>
                <a:latin typeface="+mn-lt"/>
              </a:rPr>
              <a:t>:</a:t>
            </a:r>
            <a:endParaRPr lang="en-US" sz="1400" dirty="0">
              <a:latin typeface="+mn-lt"/>
            </a:endParaRPr>
          </a:p>
          <a:p>
            <a:pPr lvl="1"/>
            <a:r>
              <a:rPr lang="en-US" sz="1400" i="1" dirty="0" smtClean="0">
                <a:latin typeface="Gill Sans MT" panose="020B0502020104020203" pitchFamily="34" charset="0"/>
              </a:rPr>
              <a:t>…at least 90% accuracy.</a:t>
            </a:r>
          </a:p>
          <a:p>
            <a:pPr lvl="1"/>
            <a:r>
              <a:rPr lang="en-US" sz="1400" i="1" dirty="0" smtClean="0">
                <a:latin typeface="Gill Sans MT" panose="020B0502020104020203" pitchFamily="34" charset="0"/>
              </a:rPr>
              <a:t>…accurate within 3 decimal places.</a:t>
            </a:r>
          </a:p>
          <a:p>
            <a:pPr lvl="1"/>
            <a:r>
              <a:rPr lang="en-US" sz="1400" i="1" dirty="0" smtClean="0">
                <a:latin typeface="Gill Sans MT" panose="020B0502020104020203" pitchFamily="34" charset="0"/>
              </a:rPr>
              <a:t>…with no more than 2 spelling errors.</a:t>
            </a:r>
          </a:p>
          <a:p>
            <a:pPr lvl="1"/>
            <a:r>
              <a:rPr lang="en-US" sz="1400" i="1" dirty="0" smtClean="0">
                <a:latin typeface="Gill Sans MT" panose="020B0502020104020203" pitchFamily="34" charset="0"/>
              </a:rPr>
              <a:t>…to the satisfaction of an expert panel.</a:t>
            </a:r>
          </a:p>
          <a:p>
            <a:pPr lvl="1"/>
            <a:r>
              <a:rPr lang="en-US" sz="1400" i="1" dirty="0">
                <a:latin typeface="Gill Sans MT" panose="020B0502020104020203" pitchFamily="34" charset="0"/>
              </a:rPr>
              <a:t>…performed in accordance with [manual or text</a:t>
            </a:r>
            <a:r>
              <a:rPr lang="en-US" sz="1400" i="1" dirty="0" smtClean="0">
                <a:latin typeface="Gill Sans MT" panose="020B0502020104020203" pitchFamily="34" charset="0"/>
              </a:rPr>
              <a:t>].</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6480" y="2286000"/>
            <a:ext cx="2727960" cy="4572000"/>
          </a:xfrm>
          <a:prstGeom prst="rect">
            <a:avLst/>
          </a:prstGeom>
          <a:scene3d>
            <a:camera prst="orthographicFront"/>
            <a:lightRig rig="threePt" dir="t"/>
          </a:scene3d>
          <a:sp3d prstMaterial="powder"/>
        </p:spPr>
      </p:pic>
      <p:sp>
        <p:nvSpPr>
          <p:cNvPr id="13" name="TextBox 12"/>
          <p:cNvSpPr txBox="1"/>
          <p:nvPr/>
        </p:nvSpPr>
        <p:spPr>
          <a:xfrm>
            <a:off x="0" y="1098362"/>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4" action="ppaction://hlinksldjump"/>
              </a:rPr>
              <a:t>Overview</a:t>
            </a:r>
            <a:endParaRPr lang="en-US" sz="1050" dirty="0">
              <a:latin typeface="+mj-lt"/>
            </a:endParaRPr>
          </a:p>
          <a:p>
            <a:pPr>
              <a:spcAft>
                <a:spcPts val="600"/>
              </a:spcAft>
            </a:pPr>
            <a:r>
              <a:rPr lang="en-US" sz="1050" dirty="0" smtClean="0">
                <a:latin typeface="+mn-lt"/>
                <a:hlinkClick r:id="rId5" action="ppaction://hlinksldjump"/>
              </a:rPr>
              <a:t>The Elements of a WECM Course</a:t>
            </a:r>
            <a:r>
              <a:rPr lang="en-US" sz="1050" dirty="0" smtClean="0">
                <a:latin typeface="+mn-lt"/>
              </a:rPr>
              <a:t> </a:t>
            </a:r>
          </a:p>
          <a:p>
            <a:pPr marL="173736" indent="-171450">
              <a:spcAft>
                <a:spcPts val="600"/>
              </a:spcAft>
              <a:buFont typeface="Arial" panose="020B0604020202020204" pitchFamily="34" charset="0"/>
              <a:buChar char="•"/>
            </a:pPr>
            <a:r>
              <a:rPr lang="en-US" sz="1050" dirty="0" smtClean="0">
                <a:latin typeface="+mn-lt"/>
                <a:hlinkClick r:id="rId6"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7" action="ppaction://hlinksldjump"/>
              </a:rPr>
              <a:t>Course Titles</a:t>
            </a:r>
            <a:endParaRPr lang="en-US" sz="1000" dirty="0" smtClean="0">
              <a:latin typeface="+mn-lt"/>
              <a:hlinkClick r:id="rId8" action="ppaction://hlinksldjump"/>
            </a:endParaRPr>
          </a:p>
          <a:p>
            <a:pPr marL="182880">
              <a:spcAft>
                <a:spcPts val="300"/>
              </a:spcAft>
            </a:pPr>
            <a:r>
              <a:rPr lang="en-US" sz="1000" dirty="0" smtClean="0">
                <a:latin typeface="+mn-lt"/>
                <a:hlinkClick r:id="rId8" action="ppaction://hlinksldjump"/>
              </a:rPr>
              <a:t>Course Numbers</a:t>
            </a:r>
            <a:endParaRPr lang="en-US" sz="1000" dirty="0">
              <a:latin typeface="+mn-lt"/>
            </a:endParaRPr>
          </a:p>
          <a:p>
            <a:pPr marL="182880">
              <a:spcAft>
                <a:spcPts val="300"/>
              </a:spcAft>
            </a:pPr>
            <a:r>
              <a:rPr lang="en-US" sz="1000" dirty="0" smtClean="0">
                <a:latin typeface="+mn-lt"/>
                <a:hlinkClick r:id="rId9" action="ppaction://hlinksldjump"/>
              </a:rPr>
              <a:t>Contact Hour Ranges</a:t>
            </a:r>
            <a:endParaRPr lang="en-US" sz="1000" dirty="0">
              <a:latin typeface="+mn-lt"/>
            </a:endParaRPr>
          </a:p>
          <a:p>
            <a:pPr marL="182880">
              <a:spcAft>
                <a:spcPts val="300"/>
              </a:spcAft>
            </a:pPr>
            <a:r>
              <a:rPr lang="en-US" sz="1000" dirty="0" smtClean="0">
                <a:latin typeface="+mn-lt"/>
                <a:hlinkClick r:id="rId10" action="ppaction://hlinksldjump"/>
              </a:rPr>
              <a:t>Course Descriptions</a:t>
            </a:r>
            <a:endParaRPr lang="en-US" sz="1000" dirty="0">
              <a:latin typeface="+mn-lt"/>
            </a:endParaRPr>
          </a:p>
          <a:p>
            <a:pPr marL="182880">
              <a:spcAft>
                <a:spcPts val="1200"/>
              </a:spcAft>
            </a:pPr>
            <a:r>
              <a:rPr lang="en-US" sz="1000" b="1" dirty="0">
                <a:latin typeface="+mn-lt"/>
              </a:rPr>
              <a:t>End-of-Course </a:t>
            </a:r>
            <a:r>
              <a:rPr lang="en-US" sz="1000" b="1" dirty="0" smtClean="0">
                <a:latin typeface="+mn-lt"/>
              </a:rPr>
              <a:t>Outcomes</a:t>
            </a:r>
          </a:p>
          <a:p>
            <a:pPr>
              <a:spcAft>
                <a:spcPts val="1200"/>
              </a:spcAft>
            </a:pPr>
            <a:r>
              <a:rPr lang="en-US" sz="1050" dirty="0" smtClean="0">
                <a:latin typeface="+mn-lt"/>
                <a:hlinkClick r:id="rId11" action="ppaction://hlinksldjump"/>
              </a:rPr>
              <a:t>Course Types</a:t>
            </a:r>
            <a:endParaRPr lang="en-US" sz="1050" dirty="0">
              <a:latin typeface="+mn-lt"/>
            </a:endParaRPr>
          </a:p>
          <a:p>
            <a:pPr>
              <a:spcAft>
                <a:spcPts val="2400"/>
              </a:spcAft>
            </a:pPr>
            <a:r>
              <a:rPr lang="en-US" sz="1050" dirty="0" smtClean="0">
                <a:latin typeface="+mn-lt"/>
                <a:hlinkClick r:id="rId12"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18" name="TextBox 17"/>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7" action="ppaction://hlinksldjump"/>
              </a:rPr>
              <a:t>Make WECM Work for You</a:t>
            </a:r>
            <a:endParaRPr lang="en-US" sz="1000" b="1" dirty="0" smtClean="0">
              <a:solidFill>
                <a:schemeClr val="accent1">
                  <a:lumMod val="75000"/>
                </a:schemeClr>
              </a:solidFill>
              <a:latin typeface="+mn-lt"/>
            </a:endParaRPr>
          </a:p>
        </p:txBody>
      </p:sp>
      <p:pic>
        <p:nvPicPr>
          <p:cNvPr id="12"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77665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36776"/>
            <a:ext cx="8218310" cy="4222460"/>
          </a:xfrm>
          <a:noFill/>
          <a:scene3d>
            <a:camera prst="orthographicFront"/>
            <a:lightRig rig="threePt" dir="t"/>
          </a:scene3d>
          <a:sp3d>
            <a:bevelT/>
          </a:sp3d>
        </p:spPr>
        <p:txBody>
          <a:bodyPr/>
          <a:lstStyle/>
          <a:p>
            <a:pPr marL="0" indent="0">
              <a:spcAft>
                <a:spcPts val="600"/>
              </a:spcAft>
              <a:buNone/>
            </a:pPr>
            <a:r>
              <a:rPr lang="en-US" sz="1800" b="1" i="1" dirty="0" smtClean="0">
                <a:solidFill>
                  <a:srgbClr val="C00000"/>
                </a:solidFill>
                <a:effectLst/>
                <a:latin typeface="Georgia" panose="02040502050405020303" pitchFamily="18" charset="0"/>
              </a:rPr>
              <a:t>What You Will Find in This Introduction to</a:t>
            </a:r>
            <a:r>
              <a:rPr lang="en-US" sz="1800" b="1" i="1" dirty="0" smtClean="0">
                <a:solidFill>
                  <a:srgbClr val="C00000"/>
                </a:solidFill>
                <a:effectLst>
                  <a:reflection blurRad="6350" stA="55000" endA="300" endPos="45500" dir="5400000" sy="-100000" algn="bl" rotWithShape="0"/>
                </a:effectLst>
                <a:latin typeface="Georgia" panose="02040502050405020303" pitchFamily="18" charset="0"/>
              </a:rPr>
              <a:t> WECM</a:t>
            </a:r>
            <a:endParaRPr lang="en-US" sz="1800" b="1" i="1" dirty="0">
              <a:solidFill>
                <a:srgbClr val="C00000"/>
              </a:solidFill>
              <a:effectLst>
                <a:reflection blurRad="6350" stA="55000" endA="300" endPos="45500" dir="5400000" sy="-100000" algn="bl" rotWithShape="0"/>
              </a:effectLst>
              <a:latin typeface="Georgia" panose="02040502050405020303" pitchFamily="18" charset="0"/>
            </a:endParaRPr>
          </a:p>
          <a:p>
            <a:pPr marL="0" indent="0">
              <a:spcAft>
                <a:spcPts val="0"/>
              </a:spcAft>
              <a:buNone/>
            </a:pPr>
            <a:r>
              <a:rPr lang="en-US" sz="1400" dirty="0" smtClean="0"/>
              <a:t>This tutorial is designed to answer basic questions about the Workforce Education Course Manual (WECM).  Each of its five sections will address aspects of WECM that you will find useful if you are new to postsecondary workforce education.</a:t>
            </a:r>
          </a:p>
          <a:p>
            <a:pPr marL="0" indent="0">
              <a:spcAft>
                <a:spcPts val="0"/>
              </a:spcAft>
              <a:buNone/>
            </a:pPr>
            <a:endParaRPr lang="en-US" sz="1400" dirty="0"/>
          </a:p>
          <a:p>
            <a:pPr marL="457200" indent="0">
              <a:spcBef>
                <a:spcPts val="0"/>
              </a:spcBef>
              <a:spcAft>
                <a:spcPts val="0"/>
              </a:spcAft>
              <a:buNone/>
            </a:pPr>
            <a:r>
              <a:rPr lang="en-US" sz="1400" dirty="0" smtClean="0">
                <a:hlinkClick r:id="rId2" action="ppaction://hlinksldjump"/>
              </a:rPr>
              <a:t>Section I: What Is WECM?</a:t>
            </a:r>
            <a:r>
              <a:rPr lang="en-US" sz="1400" dirty="0" smtClean="0"/>
              <a:t> </a:t>
            </a:r>
          </a:p>
          <a:p>
            <a:pPr marL="457200" indent="0">
              <a:spcBef>
                <a:spcPts val="0"/>
              </a:spcBef>
              <a:spcAft>
                <a:spcPts val="1200"/>
              </a:spcAft>
              <a:buNone/>
            </a:pPr>
            <a:r>
              <a:rPr lang="en-US" sz="1400" i="1" dirty="0" smtClean="0">
                <a:latin typeface="Gill Sans MT" panose="020B0502020104020203" pitchFamily="34" charset="0"/>
              </a:rPr>
              <a:t>WECM’s </a:t>
            </a:r>
            <a:r>
              <a:rPr lang="en-US" sz="1400" i="1" dirty="0">
                <a:latin typeface="Gill Sans MT" panose="020B0502020104020203" pitchFamily="34" charset="0"/>
              </a:rPr>
              <a:t>purposes, how it </a:t>
            </a:r>
            <a:r>
              <a:rPr lang="en-US" sz="1400" i="1" dirty="0" smtClean="0">
                <a:latin typeface="Gill Sans MT" panose="020B0502020104020203" pitchFamily="34" charset="0"/>
              </a:rPr>
              <a:t>aligns with </a:t>
            </a:r>
            <a:r>
              <a:rPr lang="en-US" sz="1400" i="1" dirty="0">
                <a:latin typeface="Gill Sans MT" panose="020B0502020104020203" pitchFamily="34" charset="0"/>
              </a:rPr>
              <a:t>the statewide workforce education </a:t>
            </a:r>
            <a:r>
              <a:rPr lang="en-US" sz="1400" i="1" dirty="0" smtClean="0">
                <a:latin typeface="Gill Sans MT" panose="020B0502020104020203" pitchFamily="34" charset="0"/>
              </a:rPr>
              <a:t>plan, </a:t>
            </a:r>
            <a:r>
              <a:rPr lang="en-US" sz="1400" i="1" dirty="0">
                <a:latin typeface="Gill Sans MT" panose="020B0502020104020203" pitchFamily="34" charset="0"/>
              </a:rPr>
              <a:t>and its history</a:t>
            </a:r>
            <a:r>
              <a:rPr lang="en-US" sz="1400" i="1" dirty="0" smtClean="0">
                <a:latin typeface="Gill Sans MT" panose="020B0502020104020203" pitchFamily="34" charset="0"/>
              </a:rPr>
              <a:t>.</a:t>
            </a:r>
            <a:endParaRPr lang="en-US" sz="1400" i="1" dirty="0">
              <a:latin typeface="Gill Sans MT" panose="020B0502020104020203" pitchFamily="34" charset="0"/>
            </a:endParaRPr>
          </a:p>
          <a:p>
            <a:pPr marL="457200" indent="0">
              <a:spcBef>
                <a:spcPts val="0"/>
              </a:spcBef>
              <a:spcAft>
                <a:spcPts val="0"/>
              </a:spcAft>
              <a:buNone/>
            </a:pPr>
            <a:r>
              <a:rPr lang="en-US" sz="1400" dirty="0" smtClean="0">
                <a:hlinkClick r:id="rId3" action="ppaction://hlinksldjump"/>
              </a:rPr>
              <a:t>Section II: How WECM Is Organized</a:t>
            </a:r>
            <a:r>
              <a:rPr lang="en-US" sz="1400" dirty="0" smtClean="0"/>
              <a:t>  </a:t>
            </a:r>
          </a:p>
          <a:p>
            <a:pPr marL="457200" indent="0">
              <a:spcBef>
                <a:spcPts val="0"/>
              </a:spcBef>
              <a:spcAft>
                <a:spcPts val="1200"/>
              </a:spcAft>
              <a:buNone/>
            </a:pPr>
            <a:r>
              <a:rPr lang="en-US" sz="1400" i="1" dirty="0" smtClean="0">
                <a:latin typeface="Gill Sans MT" panose="020B0502020104020203" pitchFamily="34" charset="0"/>
              </a:rPr>
              <a:t>The elements of a WECM course, the types of WECM courses, and WECM course categories.</a:t>
            </a:r>
            <a:endParaRPr lang="en-US" sz="1400" i="1" dirty="0">
              <a:latin typeface="Gill Sans MT" panose="020B0502020104020203" pitchFamily="34" charset="0"/>
            </a:endParaRPr>
          </a:p>
          <a:p>
            <a:pPr marL="457200" indent="0">
              <a:spcBef>
                <a:spcPts val="0"/>
              </a:spcBef>
              <a:spcAft>
                <a:spcPts val="0"/>
              </a:spcAft>
              <a:buNone/>
            </a:pPr>
            <a:r>
              <a:rPr lang="en-US" sz="1400" dirty="0" smtClean="0">
                <a:hlinkClick r:id="rId4" action="ppaction://hlinksldjump"/>
              </a:rPr>
              <a:t>Section III: The Ongoing WECM Project</a:t>
            </a:r>
            <a:endParaRPr lang="en-US" sz="1400" dirty="0" smtClean="0"/>
          </a:p>
          <a:p>
            <a:pPr marL="457200" indent="0">
              <a:spcBef>
                <a:spcPts val="0"/>
              </a:spcBef>
              <a:spcAft>
                <a:spcPts val="1200"/>
              </a:spcAft>
              <a:buNone/>
            </a:pPr>
            <a:r>
              <a:rPr lang="en-US" sz="1400" i="1" dirty="0" smtClean="0">
                <a:latin typeface="Gill Sans MT" panose="020B0502020104020203" pitchFamily="34" charset="0"/>
              </a:rPr>
              <a:t>Who’s involved, the WECM Protocol Manual, and the WECM course review workshop.</a:t>
            </a:r>
            <a:endParaRPr lang="en-US" sz="1400" i="1" dirty="0">
              <a:latin typeface="Gill Sans MT" panose="020B0502020104020203" pitchFamily="34" charset="0"/>
            </a:endParaRPr>
          </a:p>
          <a:p>
            <a:pPr marL="457200" indent="0">
              <a:spcBef>
                <a:spcPts val="0"/>
              </a:spcBef>
              <a:spcAft>
                <a:spcPts val="0"/>
              </a:spcAft>
              <a:buNone/>
            </a:pPr>
            <a:r>
              <a:rPr lang="en-US" sz="1400" dirty="0" smtClean="0">
                <a:hlinkClick r:id="rId5" action="ppaction://hlinksldjump"/>
              </a:rPr>
              <a:t>Section IV: WECM and GIPWE</a:t>
            </a:r>
            <a:endParaRPr lang="en-US" sz="1400" dirty="0" smtClean="0"/>
          </a:p>
          <a:p>
            <a:pPr marL="457200" indent="0">
              <a:spcBef>
                <a:spcPts val="0"/>
              </a:spcBef>
              <a:spcAft>
                <a:spcPts val="1200"/>
              </a:spcAft>
              <a:buNone/>
            </a:pPr>
            <a:r>
              <a:rPr lang="en-US" sz="1400" i="1" dirty="0" smtClean="0">
                <a:latin typeface="Gill Sans MT" panose="020B0502020104020203" pitchFamily="34" charset="0"/>
              </a:rPr>
              <a:t>An overview of GIPWE and how WECM and GIPWE work together.</a:t>
            </a:r>
            <a:endParaRPr lang="en-US" sz="1400" i="1" dirty="0">
              <a:latin typeface="Gill Sans MT" panose="020B0502020104020203" pitchFamily="34" charset="0"/>
            </a:endParaRPr>
          </a:p>
          <a:p>
            <a:pPr marL="457200" indent="0">
              <a:spcBef>
                <a:spcPts val="0"/>
              </a:spcBef>
              <a:spcAft>
                <a:spcPts val="0"/>
              </a:spcAft>
              <a:buNone/>
            </a:pPr>
            <a:r>
              <a:rPr lang="en-US" sz="1400" dirty="0" smtClean="0">
                <a:hlinkClick r:id="rId6" action="ppaction://hlinksldjump"/>
              </a:rPr>
              <a:t>Section V: Make WECM Work for You</a:t>
            </a:r>
            <a:endParaRPr lang="en-US" sz="1400" dirty="0" smtClean="0"/>
          </a:p>
          <a:p>
            <a:pPr marL="457200" indent="0">
              <a:spcBef>
                <a:spcPts val="0"/>
              </a:spcBef>
              <a:spcAft>
                <a:spcPts val="1200"/>
              </a:spcAft>
              <a:buNone/>
            </a:pPr>
            <a:r>
              <a:rPr lang="en-US" sz="1400" i="1" dirty="0" smtClean="0">
                <a:latin typeface="Gill Sans MT" panose="020B0502020104020203" pitchFamily="34" charset="0"/>
              </a:rPr>
              <a:t>Learn how to navigate the WECM website.</a:t>
            </a:r>
          </a:p>
        </p:txBody>
      </p:sp>
      <p:sp>
        <p:nvSpPr>
          <p:cNvPr id="5" name="TextBox 4"/>
          <p:cNvSpPr txBox="1"/>
          <p:nvPr/>
        </p:nvSpPr>
        <p:spPr>
          <a:xfrm>
            <a:off x="-1" y="-30496"/>
            <a:ext cx="9143999" cy="707886"/>
          </a:xfrm>
          <a:prstGeom prst="rect">
            <a:avLst/>
          </a:prstGeom>
          <a:solidFill>
            <a:schemeClr val="accent1">
              <a:lumMod val="75000"/>
            </a:schemeClr>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8" name="Action Button: Forward or Next 7">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 name="Action Button: Back or Previous 1">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7"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2" action="ppaction://hlinksldjump"/>
              </a:rPr>
              <a:t>What </a:t>
            </a:r>
            <a:r>
              <a:rPr lang="en-US" sz="1000" b="1" dirty="0">
                <a:solidFill>
                  <a:schemeClr val="accent1">
                    <a:lumMod val="75000"/>
                  </a:schemeClr>
                </a:solidFill>
                <a:latin typeface="+mn-lt"/>
                <a:hlinkClick r:id="rId2" action="ppaction://hlinksldjump"/>
              </a:rPr>
              <a:t>I</a:t>
            </a:r>
            <a:r>
              <a:rPr lang="en-US" sz="1000" b="1" dirty="0" smtClean="0">
                <a:solidFill>
                  <a:schemeClr val="accent1">
                    <a:lumMod val="75000"/>
                  </a:schemeClr>
                </a:solidFill>
                <a:latin typeface="+mn-lt"/>
                <a:hlinkClick r:id="rId2" action="ppaction://hlinksldjump"/>
              </a:rPr>
              <a:t>s WECM?</a:t>
            </a:r>
            <a:r>
              <a:rPr lang="en-US" sz="1000" b="1" dirty="0" smtClean="0">
                <a:solidFill>
                  <a:schemeClr val="accent1">
                    <a:lumMod val="75000"/>
                  </a:schemeClr>
                </a:solidFill>
                <a:latin typeface="+mn-lt"/>
              </a:rPr>
              <a:t> </a:t>
            </a:r>
            <a:r>
              <a:rPr lang="en-US" sz="1000" b="1" dirty="0" smtClean="0">
                <a:solidFill>
                  <a:srgbClr val="0000FF"/>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j-lt"/>
                <a:hlinkClick r:id="rId3" action="ppaction://hlinksldjump"/>
              </a:rPr>
              <a:t>How WECM </a:t>
            </a:r>
            <a:r>
              <a:rPr lang="en-US" sz="1000" b="1" dirty="0" smtClean="0">
                <a:solidFill>
                  <a:schemeClr val="accent1">
                    <a:lumMod val="75000"/>
                  </a:schemeClr>
                </a:solidFill>
                <a:latin typeface="+mj-lt"/>
                <a:hlinkClick r:id="rId3" action="ppaction://hlinksldjump"/>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4"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5"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6" action="ppaction://hlinksldjump"/>
              </a:rPr>
              <a:t>Make WECM Work for You</a:t>
            </a:r>
            <a:endParaRPr lang="en-US" sz="1000" b="1" dirty="0" smtClean="0">
              <a:solidFill>
                <a:schemeClr val="accent1">
                  <a:lumMod val="75000"/>
                </a:schemeClr>
              </a:solidFill>
              <a:latin typeface="+mn-lt"/>
            </a:endParaRPr>
          </a:p>
        </p:txBody>
      </p:sp>
      <p:pic>
        <p:nvPicPr>
          <p:cNvPr id="13" name="Picture 4"/>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7186167" y="5838612"/>
            <a:ext cx="1529543" cy="73152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62183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a:extLst>
              <a:ext uri="{28A0092B-C50C-407E-A947-70E740481C1C}">
                <a14:useLocalDpi xmlns:a14="http://schemas.microsoft.com/office/drawing/2010/main" val="0"/>
              </a:ext>
            </a:extLst>
          </a:blip>
          <a:srcRect r="27528" b="50872"/>
          <a:stretch/>
        </p:blipFill>
        <p:spPr bwMode="auto">
          <a:xfrm>
            <a:off x="7040880" y="3749040"/>
            <a:ext cx="2101830" cy="3108960"/>
          </a:xfrm>
          <a:prstGeom prst="rect">
            <a:avLst/>
          </a:prstGeom>
          <a:ln>
            <a:noFill/>
          </a:ln>
          <a:effectLst>
            <a:softEdge rad="12700"/>
          </a:effectLst>
          <a:scene3d>
            <a:camera prst="orthographicFront"/>
            <a:lightRig rig="flat" dir="t"/>
          </a:scene3d>
          <a:sp3d prstMaterial="matte">
            <a:bevelT w="152400" h="50800" prst="softRound"/>
            <a:bevelB w="152400" h="50800" prst="softRound"/>
          </a:sp3d>
          <a:extLst>
            <a:ext uri="{53640926-AAD7-44D8-BBD7-CCE9431645EC}">
              <a14:shadowObscured xmlns:a14="http://schemas.microsoft.com/office/drawing/2010/main"/>
            </a:ext>
          </a:extLst>
        </p:spPr>
      </p:pic>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202178" y="1600200"/>
            <a:ext cx="6332222" cy="2369880"/>
          </a:xfrm>
          <a:prstGeom prst="rect">
            <a:avLst/>
          </a:prstGeom>
          <a:noFill/>
        </p:spPr>
        <p:txBody>
          <a:bodyPr wrap="square" rtlCol="0">
            <a:spAutoFit/>
          </a:bodyPr>
          <a:lstStyle/>
          <a:p>
            <a:pPr marL="285750" indent="-285750">
              <a:spcAft>
                <a:spcPts val="1200"/>
              </a:spcAft>
              <a:buClr>
                <a:srgbClr val="C00000"/>
              </a:buClr>
              <a:buFont typeface="Wingdings" panose="05000000000000000000" pitchFamily="2" charset="2"/>
              <a:buChar char="ü"/>
            </a:pPr>
            <a:r>
              <a:rPr lang="en-US" sz="1400" dirty="0" smtClean="0">
                <a:solidFill>
                  <a:srgbClr val="074572"/>
                </a:solidFill>
                <a:latin typeface="Gill Sans MT" panose="020B0502020104020203" pitchFamily="34" charset="0"/>
              </a:rPr>
              <a:t>Render </a:t>
            </a:r>
            <a:r>
              <a:rPr lang="en-US" sz="1400" dirty="0">
                <a:solidFill>
                  <a:srgbClr val="074572"/>
                </a:solidFill>
                <a:latin typeface="Gill Sans MT" panose="020B0502020104020203" pitchFamily="34" charset="0"/>
              </a:rPr>
              <a:t>architectural building components meeting standards cited in the manual.</a:t>
            </a:r>
          </a:p>
          <a:p>
            <a:pPr marL="285750" indent="-285750">
              <a:spcAft>
                <a:spcPts val="1200"/>
              </a:spcAft>
              <a:buClr>
                <a:srgbClr val="C00000"/>
              </a:buClr>
              <a:buFont typeface="Wingdings" panose="05000000000000000000" pitchFamily="2" charset="2"/>
              <a:buChar char="ü"/>
            </a:pPr>
            <a:r>
              <a:rPr lang="en-US" sz="1400" dirty="0" smtClean="0">
                <a:solidFill>
                  <a:srgbClr val="074572"/>
                </a:solidFill>
                <a:latin typeface="Gill Sans MT" panose="020B0502020104020203" pitchFamily="34" charset="0"/>
              </a:rPr>
              <a:t>Integrate </a:t>
            </a:r>
            <a:r>
              <a:rPr lang="en-US" sz="1400" dirty="0">
                <a:solidFill>
                  <a:srgbClr val="074572"/>
                </a:solidFill>
                <a:latin typeface="Gill Sans MT" panose="020B0502020104020203" pitchFamily="34" charset="0"/>
              </a:rPr>
              <a:t>3D animation in video </a:t>
            </a:r>
            <a:r>
              <a:rPr lang="en-US" sz="1400" dirty="0" smtClean="0">
                <a:solidFill>
                  <a:srgbClr val="074572"/>
                </a:solidFill>
                <a:latin typeface="Gill Sans MT" panose="020B0502020104020203" pitchFamily="34" charset="0"/>
              </a:rPr>
              <a:t>productions.</a:t>
            </a:r>
            <a:endParaRPr lang="en-US" sz="1400" dirty="0">
              <a:solidFill>
                <a:srgbClr val="074572"/>
              </a:solidFill>
              <a:latin typeface="Gill Sans MT" panose="020B0502020104020203" pitchFamily="34" charset="0"/>
            </a:endParaRPr>
          </a:p>
          <a:p>
            <a:pPr marL="285750" indent="-285750">
              <a:spcAft>
                <a:spcPts val="1200"/>
              </a:spcAft>
              <a:buClr>
                <a:srgbClr val="C00000"/>
              </a:buClr>
              <a:buFont typeface="Wingdings" panose="05000000000000000000" pitchFamily="2" charset="2"/>
              <a:buChar char="ü"/>
            </a:pPr>
            <a:r>
              <a:rPr lang="en-US" sz="1400" dirty="0">
                <a:solidFill>
                  <a:srgbClr val="074572"/>
                </a:solidFill>
                <a:latin typeface="Gill Sans MT" panose="020B0502020104020203" pitchFamily="34" charset="0"/>
              </a:rPr>
              <a:t>Apply video streaming technologies for Internet </a:t>
            </a:r>
            <a:r>
              <a:rPr lang="en-US" sz="1400" dirty="0" smtClean="0">
                <a:solidFill>
                  <a:srgbClr val="074572"/>
                </a:solidFill>
                <a:latin typeface="Gill Sans MT" panose="020B0502020104020203" pitchFamily="34" charset="0"/>
              </a:rPr>
              <a:t>video.</a:t>
            </a:r>
            <a:endParaRPr lang="en-US" sz="1400" dirty="0">
              <a:solidFill>
                <a:srgbClr val="074572"/>
              </a:solidFill>
              <a:latin typeface="Gill Sans MT" panose="020B0502020104020203" pitchFamily="34" charset="0"/>
            </a:endParaRPr>
          </a:p>
          <a:p>
            <a:pPr marL="285750" indent="-285750">
              <a:spcAft>
                <a:spcPts val="1200"/>
              </a:spcAft>
              <a:buClr>
                <a:srgbClr val="C00000"/>
              </a:buClr>
              <a:buFont typeface="Wingdings" panose="05000000000000000000" pitchFamily="2" charset="2"/>
              <a:buChar char="ü"/>
            </a:pPr>
            <a:r>
              <a:rPr lang="en-US" sz="1400" dirty="0">
                <a:solidFill>
                  <a:srgbClr val="074572"/>
                </a:solidFill>
                <a:latin typeface="Gill Sans MT" panose="020B0502020104020203" pitchFamily="34" charset="0"/>
              </a:rPr>
              <a:t>Perform urinalysis, cytological, and basic microbiological </a:t>
            </a:r>
            <a:r>
              <a:rPr lang="en-US" sz="1400" dirty="0" smtClean="0">
                <a:solidFill>
                  <a:srgbClr val="074572"/>
                </a:solidFill>
                <a:latin typeface="Gill Sans MT" panose="020B0502020104020203" pitchFamily="34" charset="0"/>
              </a:rPr>
              <a:t>techniques.</a:t>
            </a:r>
          </a:p>
          <a:p>
            <a:pPr marL="285750" indent="-285750">
              <a:spcAft>
                <a:spcPts val="1200"/>
              </a:spcAft>
              <a:buClr>
                <a:srgbClr val="C00000"/>
              </a:buClr>
              <a:buFont typeface="Wingdings" panose="05000000000000000000" pitchFamily="2" charset="2"/>
              <a:buChar char="ü"/>
            </a:pPr>
            <a:r>
              <a:rPr lang="en-US" sz="1400" dirty="0" smtClean="0">
                <a:solidFill>
                  <a:srgbClr val="074572"/>
                </a:solidFill>
                <a:latin typeface="Gill Sans MT" panose="020B0502020104020203" pitchFamily="34" charset="0"/>
              </a:rPr>
              <a:t>Explore game and simulation platforms and discuss their strengths and limitations.</a:t>
            </a:r>
          </a:p>
          <a:p>
            <a:pPr marL="285750" indent="-285750">
              <a:spcAft>
                <a:spcPts val="1200"/>
              </a:spcAft>
              <a:buClr>
                <a:srgbClr val="C00000"/>
              </a:buClr>
              <a:buFont typeface="Wingdings" panose="05000000000000000000" pitchFamily="2" charset="2"/>
              <a:buChar char="ü"/>
            </a:pPr>
            <a:r>
              <a:rPr lang="en-US" sz="1400" dirty="0" smtClean="0">
                <a:solidFill>
                  <a:srgbClr val="074572"/>
                </a:solidFill>
                <a:latin typeface="Gill Sans MT" panose="020B0502020104020203" pitchFamily="34" charset="0"/>
              </a:rPr>
              <a:t>Utilize </a:t>
            </a:r>
            <a:r>
              <a:rPr lang="en-US" sz="1400" dirty="0">
                <a:solidFill>
                  <a:srgbClr val="074572"/>
                </a:solidFill>
                <a:latin typeface="Gill Sans MT" panose="020B0502020104020203" pitchFamily="34" charset="0"/>
              </a:rPr>
              <a:t>diagnostic equipment to detect circuit problems</a:t>
            </a:r>
            <a:r>
              <a:rPr lang="en-US" sz="1400" dirty="0" smtClean="0">
                <a:solidFill>
                  <a:srgbClr val="074572"/>
                </a:solidFill>
                <a:latin typeface="Gill Sans MT" panose="020B0502020104020203" pitchFamily="34" charset="0"/>
              </a:rPr>
              <a:t>.</a:t>
            </a:r>
          </a:p>
        </p:txBody>
      </p:sp>
      <p:sp>
        <p:nvSpPr>
          <p:cNvPr id="13" name="TextBox 12"/>
          <p:cNvSpPr txBox="1"/>
          <p:nvPr/>
        </p:nvSpPr>
        <p:spPr>
          <a:xfrm>
            <a:off x="1676400" y="1188720"/>
            <a:ext cx="7193280" cy="307777"/>
          </a:xfrm>
          <a:prstGeom prst="rect">
            <a:avLst/>
          </a:prstGeom>
          <a:noFill/>
        </p:spPr>
        <p:txBody>
          <a:bodyPr wrap="square" rtlCol="0">
            <a:spAutoFit/>
          </a:bodyPr>
          <a:lstStyle/>
          <a:p>
            <a:r>
              <a:rPr lang="en-US" sz="1400" b="1" dirty="0" smtClean="0">
                <a:latin typeface="+mn-lt"/>
              </a:rPr>
              <a:t>Here are several examples of strong end-of-course outcome statements:</a:t>
            </a:r>
            <a:endParaRPr lang="en-US" sz="1400" b="1" dirty="0">
              <a:latin typeface="+mn-lt"/>
            </a:endParaRPr>
          </a:p>
        </p:txBody>
      </p:sp>
      <p:sp>
        <p:nvSpPr>
          <p:cNvPr id="5" name="TextBox 4"/>
          <p:cNvSpPr txBox="1"/>
          <p:nvPr/>
        </p:nvSpPr>
        <p:spPr>
          <a:xfrm>
            <a:off x="2204357" y="4069080"/>
            <a:ext cx="4617172" cy="2062103"/>
          </a:xfrm>
          <a:prstGeom prst="rect">
            <a:avLst/>
          </a:prstGeom>
          <a:noFill/>
        </p:spPr>
        <p:txBody>
          <a:bodyPr wrap="square" rtlCol="0">
            <a:spAutoFit/>
          </a:bodyPr>
          <a:lstStyle/>
          <a:p>
            <a:pPr marL="285750" indent="-285750">
              <a:spcAft>
                <a:spcPts val="1200"/>
              </a:spcAft>
              <a:buClr>
                <a:srgbClr val="C00000"/>
              </a:buClr>
              <a:buFont typeface="Wingdings" panose="05000000000000000000" pitchFamily="2" charset="2"/>
              <a:buChar char="ü"/>
            </a:pPr>
            <a:r>
              <a:rPr lang="en-US" sz="1400" dirty="0">
                <a:solidFill>
                  <a:srgbClr val="074572"/>
                </a:solidFill>
                <a:latin typeface="Gill Sans MT" panose="020B0502020104020203" pitchFamily="34" charset="0"/>
              </a:rPr>
              <a:t>Demonstrate system and room modeling techniques with industry-standard prediction software</a:t>
            </a:r>
            <a:r>
              <a:rPr lang="en-US" sz="1400" dirty="0" smtClean="0">
                <a:solidFill>
                  <a:srgbClr val="074572"/>
                </a:solidFill>
                <a:latin typeface="Gill Sans MT" panose="020B0502020104020203" pitchFamily="34" charset="0"/>
              </a:rPr>
              <a:t>.</a:t>
            </a:r>
          </a:p>
          <a:p>
            <a:pPr marL="285750" indent="-285750">
              <a:spcAft>
                <a:spcPts val="1200"/>
              </a:spcAft>
              <a:buClr>
                <a:srgbClr val="C00000"/>
              </a:buClr>
              <a:buFont typeface="Wingdings" panose="05000000000000000000" pitchFamily="2" charset="2"/>
              <a:buChar char="ü"/>
            </a:pPr>
            <a:r>
              <a:rPr lang="en-US" sz="1400" dirty="0" smtClean="0">
                <a:solidFill>
                  <a:srgbClr val="074572"/>
                </a:solidFill>
                <a:latin typeface="Gill Sans MT" panose="020B0502020104020203" pitchFamily="34" charset="0"/>
              </a:rPr>
              <a:t>Identify </a:t>
            </a:r>
            <a:r>
              <a:rPr lang="en-US" sz="1400" dirty="0">
                <a:solidFill>
                  <a:srgbClr val="074572"/>
                </a:solidFill>
                <a:latin typeface="Gill Sans MT" panose="020B0502020104020203" pitchFamily="34" charset="0"/>
              </a:rPr>
              <a:t>the basic principles involved in the application of </a:t>
            </a:r>
            <a:r>
              <a:rPr lang="en-US" sz="1400" dirty="0" smtClean="0">
                <a:solidFill>
                  <a:srgbClr val="074572"/>
                </a:solidFill>
                <a:latin typeface="Gill Sans MT" panose="020B0502020104020203" pitchFamily="34" charset="0"/>
              </a:rPr>
              <a:t>electromyography.</a:t>
            </a:r>
          </a:p>
          <a:p>
            <a:pPr marL="285750" indent="-285750">
              <a:spcAft>
                <a:spcPts val="1200"/>
              </a:spcAft>
              <a:buClr>
                <a:srgbClr val="C00000"/>
              </a:buClr>
              <a:buFont typeface="Wingdings" panose="05000000000000000000" pitchFamily="2" charset="2"/>
              <a:buChar char="ü"/>
            </a:pPr>
            <a:r>
              <a:rPr lang="en-US" sz="1400" dirty="0">
                <a:solidFill>
                  <a:srgbClr val="074572"/>
                </a:solidFill>
                <a:latin typeface="Gill Sans MT" panose="020B0502020104020203" pitchFamily="34" charset="0"/>
              </a:rPr>
              <a:t>Lay out reference points and establish building lines in accordance with </a:t>
            </a:r>
            <a:r>
              <a:rPr lang="en-US" sz="1400" dirty="0" smtClean="0">
                <a:solidFill>
                  <a:srgbClr val="074572"/>
                </a:solidFill>
                <a:latin typeface="Gill Sans MT" panose="020B0502020104020203" pitchFamily="34" charset="0"/>
              </a:rPr>
              <a:t>plans.</a:t>
            </a:r>
          </a:p>
          <a:p>
            <a:pPr marL="285750" indent="-285750">
              <a:spcAft>
                <a:spcPts val="1200"/>
              </a:spcAft>
              <a:buClr>
                <a:srgbClr val="C00000"/>
              </a:buClr>
              <a:buFont typeface="Wingdings" panose="05000000000000000000" pitchFamily="2" charset="2"/>
              <a:buChar char="ü"/>
            </a:pPr>
            <a:r>
              <a:rPr lang="en-US" sz="1400" dirty="0" smtClean="0">
                <a:solidFill>
                  <a:srgbClr val="074572"/>
                </a:solidFill>
                <a:latin typeface="Gill Sans MT" panose="020B0502020104020203" pitchFamily="34" charset="0"/>
              </a:rPr>
              <a:t>Divide </a:t>
            </a:r>
            <a:r>
              <a:rPr lang="en-US" sz="1400" dirty="0">
                <a:solidFill>
                  <a:srgbClr val="074572"/>
                </a:solidFill>
                <a:latin typeface="Gill Sans MT" panose="020B0502020104020203" pitchFamily="34" charset="0"/>
              </a:rPr>
              <a:t>a major incident into divisions or </a:t>
            </a:r>
            <a:r>
              <a:rPr lang="en-US" sz="1400" dirty="0" smtClean="0">
                <a:solidFill>
                  <a:srgbClr val="074572"/>
                </a:solidFill>
                <a:latin typeface="Gill Sans MT" panose="020B0502020104020203" pitchFamily="34" charset="0"/>
              </a:rPr>
              <a:t>groups.</a:t>
            </a:r>
            <a:endParaRPr lang="en-US" sz="1400" dirty="0">
              <a:solidFill>
                <a:srgbClr val="074572"/>
              </a:solidFill>
              <a:latin typeface="Gill Sans MT" panose="020B0502020104020203" pitchFamily="34" charset="0"/>
            </a:endParaRPr>
          </a:p>
        </p:txBody>
      </p:sp>
      <p:sp>
        <p:nvSpPr>
          <p:cNvPr id="16" name="TextBox 15"/>
          <p:cNvSpPr txBox="1"/>
          <p:nvPr/>
        </p:nvSpPr>
        <p:spPr>
          <a:xfrm>
            <a:off x="0" y="1098362"/>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4" action="ppaction://hlinksldjump"/>
              </a:rPr>
              <a:t>Overview</a:t>
            </a:r>
            <a:endParaRPr lang="en-US" sz="1050" dirty="0">
              <a:latin typeface="+mj-lt"/>
            </a:endParaRPr>
          </a:p>
          <a:p>
            <a:pPr>
              <a:spcAft>
                <a:spcPts val="600"/>
              </a:spcAft>
            </a:pPr>
            <a:r>
              <a:rPr lang="en-US" sz="1050" dirty="0" smtClean="0">
                <a:latin typeface="+mn-lt"/>
                <a:hlinkClick r:id="rId5" action="ppaction://hlinksldjump"/>
              </a:rPr>
              <a:t>The Elements of a WECM Course</a:t>
            </a:r>
            <a:r>
              <a:rPr lang="en-US" sz="1050" dirty="0" smtClean="0">
                <a:latin typeface="+mn-lt"/>
              </a:rPr>
              <a:t> </a:t>
            </a:r>
          </a:p>
          <a:p>
            <a:pPr marL="173736" indent="-171450">
              <a:spcAft>
                <a:spcPts val="600"/>
              </a:spcAft>
              <a:buFont typeface="Arial" panose="020B0604020202020204" pitchFamily="34" charset="0"/>
              <a:buChar char="•"/>
            </a:pPr>
            <a:r>
              <a:rPr lang="en-US" sz="1050" dirty="0" smtClean="0">
                <a:latin typeface="+mn-lt"/>
                <a:hlinkClick r:id="rId6"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7" action="ppaction://hlinksldjump"/>
              </a:rPr>
              <a:t>Course Titles</a:t>
            </a:r>
            <a:endParaRPr lang="en-US" sz="1000" dirty="0" smtClean="0">
              <a:latin typeface="+mn-lt"/>
              <a:hlinkClick r:id="rId8" action="ppaction://hlinksldjump"/>
            </a:endParaRPr>
          </a:p>
          <a:p>
            <a:pPr marL="182880">
              <a:spcAft>
                <a:spcPts val="300"/>
              </a:spcAft>
            </a:pPr>
            <a:r>
              <a:rPr lang="en-US" sz="1000" dirty="0" smtClean="0">
                <a:latin typeface="+mn-lt"/>
                <a:hlinkClick r:id="rId8" action="ppaction://hlinksldjump"/>
              </a:rPr>
              <a:t>Course Numbers</a:t>
            </a:r>
            <a:endParaRPr lang="en-US" sz="1000" dirty="0">
              <a:latin typeface="+mn-lt"/>
            </a:endParaRPr>
          </a:p>
          <a:p>
            <a:pPr marL="182880">
              <a:spcAft>
                <a:spcPts val="300"/>
              </a:spcAft>
            </a:pPr>
            <a:r>
              <a:rPr lang="en-US" sz="1000" dirty="0" smtClean="0">
                <a:latin typeface="+mn-lt"/>
                <a:hlinkClick r:id="rId9" action="ppaction://hlinksldjump"/>
              </a:rPr>
              <a:t>Contact Hour Ranges</a:t>
            </a:r>
            <a:endParaRPr lang="en-US" sz="1000" dirty="0">
              <a:latin typeface="+mn-lt"/>
            </a:endParaRPr>
          </a:p>
          <a:p>
            <a:pPr marL="182880">
              <a:spcAft>
                <a:spcPts val="300"/>
              </a:spcAft>
            </a:pPr>
            <a:r>
              <a:rPr lang="en-US" sz="1000" dirty="0" smtClean="0">
                <a:latin typeface="+mn-lt"/>
                <a:hlinkClick r:id="rId10" action="ppaction://hlinksldjump"/>
              </a:rPr>
              <a:t>Course Descriptions</a:t>
            </a:r>
            <a:endParaRPr lang="en-US" sz="1000" dirty="0">
              <a:latin typeface="+mn-lt"/>
            </a:endParaRPr>
          </a:p>
          <a:p>
            <a:pPr marL="182880">
              <a:spcAft>
                <a:spcPts val="1200"/>
              </a:spcAft>
            </a:pPr>
            <a:r>
              <a:rPr lang="en-US" sz="1000" b="1" dirty="0">
                <a:latin typeface="+mn-lt"/>
              </a:rPr>
              <a:t>End-of-Course </a:t>
            </a:r>
            <a:r>
              <a:rPr lang="en-US" sz="1000" b="1" dirty="0" smtClean="0">
                <a:latin typeface="+mn-lt"/>
              </a:rPr>
              <a:t>Outcomes</a:t>
            </a:r>
          </a:p>
          <a:p>
            <a:pPr>
              <a:spcAft>
                <a:spcPts val="1200"/>
              </a:spcAft>
            </a:pPr>
            <a:r>
              <a:rPr lang="en-US" sz="1050" dirty="0" smtClean="0">
                <a:latin typeface="+mn-lt"/>
                <a:hlinkClick r:id="rId11" action="ppaction://hlinksldjump"/>
              </a:rPr>
              <a:t>Course Types</a:t>
            </a:r>
            <a:endParaRPr lang="en-US" sz="1050" dirty="0">
              <a:latin typeface="+mn-lt"/>
            </a:endParaRPr>
          </a:p>
          <a:p>
            <a:pPr>
              <a:spcAft>
                <a:spcPts val="2400"/>
              </a:spcAft>
            </a:pPr>
            <a:r>
              <a:rPr lang="en-US" sz="1050" dirty="0" smtClean="0">
                <a:latin typeface="+mn-lt"/>
                <a:hlinkClick r:id="rId12"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20" name="TextBox 19"/>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7" action="ppaction://hlinksldjump"/>
              </a:rPr>
              <a:t>Make WECM Work for You</a:t>
            </a:r>
            <a:endParaRPr lang="en-US" sz="1000" b="1" dirty="0" smtClean="0">
              <a:solidFill>
                <a:schemeClr val="accent1">
                  <a:lumMod val="75000"/>
                </a:schemeClr>
              </a:solidFill>
              <a:latin typeface="+mn-lt"/>
            </a:endParaRPr>
          </a:p>
        </p:txBody>
      </p:sp>
      <p:pic>
        <p:nvPicPr>
          <p:cNvPr id="12"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63360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8361"/>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3" action="ppaction://hlinksldjump"/>
              </a:rPr>
              <a:t>Overview</a:t>
            </a:r>
            <a:endParaRPr lang="en-US" sz="1050" dirty="0">
              <a:latin typeface="+mj-lt"/>
            </a:endParaRPr>
          </a:p>
          <a:p>
            <a:pPr>
              <a:spcAft>
                <a:spcPts val="600"/>
              </a:spcAft>
            </a:pPr>
            <a:r>
              <a:rPr lang="en-US" sz="1050" dirty="0" smtClean="0">
                <a:latin typeface="+mn-lt"/>
                <a:hlinkClick r:id="rId4" action="ppaction://hlinksldjump"/>
              </a:rPr>
              <a:t>The Elements of a WECM Course</a:t>
            </a:r>
            <a:r>
              <a:rPr lang="en-US" sz="1050" dirty="0" smtClean="0">
                <a:latin typeface="+mn-lt"/>
              </a:rPr>
              <a:t> </a:t>
            </a:r>
          </a:p>
          <a:p>
            <a:pPr marL="171450" indent="-171450">
              <a:spcAft>
                <a:spcPts val="600"/>
              </a:spcAft>
              <a:buFont typeface="Arial" panose="020B0604020202020204" pitchFamily="34" charset="0"/>
              <a:buChar char="•"/>
            </a:pPr>
            <a:r>
              <a:rPr lang="en-US" sz="1050" dirty="0" smtClean="0">
                <a:latin typeface="+mn-lt"/>
                <a:hlinkClick r:id="rId5"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6" action="ppaction://hlinksldjump"/>
              </a:rPr>
              <a:t>Course Titles</a:t>
            </a:r>
            <a:endParaRPr lang="en-US" sz="1000" dirty="0" smtClean="0">
              <a:latin typeface="+mn-lt"/>
              <a:hlinkClick r:id="rId7" action="ppaction://hlinksldjump"/>
            </a:endParaRPr>
          </a:p>
          <a:p>
            <a:pPr marL="182880">
              <a:spcAft>
                <a:spcPts val="300"/>
              </a:spcAft>
            </a:pPr>
            <a:r>
              <a:rPr lang="en-US" sz="1000" dirty="0" smtClean="0">
                <a:latin typeface="+mn-lt"/>
                <a:hlinkClick r:id="rId7" action="ppaction://hlinksldjump"/>
              </a:rPr>
              <a:t>Course Numbers</a:t>
            </a:r>
            <a:endParaRPr lang="en-US" sz="1000" dirty="0">
              <a:latin typeface="+mn-lt"/>
            </a:endParaRPr>
          </a:p>
          <a:p>
            <a:pPr marL="182880">
              <a:spcAft>
                <a:spcPts val="300"/>
              </a:spcAft>
            </a:pPr>
            <a:r>
              <a:rPr lang="en-US" sz="1000" dirty="0" smtClean="0">
                <a:latin typeface="+mn-lt"/>
                <a:hlinkClick r:id="rId8" action="ppaction://hlinksldjump"/>
              </a:rPr>
              <a:t>Contact Hour Ranges</a:t>
            </a:r>
            <a:endParaRPr lang="en-US" sz="1000" dirty="0">
              <a:latin typeface="+mn-lt"/>
            </a:endParaRPr>
          </a:p>
          <a:p>
            <a:pPr marL="182880">
              <a:spcAft>
                <a:spcPts val="300"/>
              </a:spcAft>
            </a:pPr>
            <a:r>
              <a:rPr lang="en-US" sz="1000" dirty="0" smtClean="0">
                <a:latin typeface="+mn-lt"/>
                <a:hlinkClick r:id="rId9" action="ppaction://hlinksldjump"/>
              </a:rPr>
              <a:t>Course Descriptions</a:t>
            </a:r>
            <a:endParaRPr lang="en-US" sz="1000" dirty="0">
              <a:latin typeface="+mn-lt"/>
            </a:endParaRPr>
          </a:p>
          <a:p>
            <a:pPr marL="182880">
              <a:spcAft>
                <a:spcPts val="1200"/>
              </a:spcAft>
            </a:pPr>
            <a:r>
              <a:rPr lang="en-US" sz="1000" dirty="0" smtClean="0">
                <a:latin typeface="+mn-lt"/>
                <a:hlinkClick r:id="rId10" action="ppaction://hlinksldjump"/>
              </a:rPr>
              <a:t>End-of-Course Outcomes</a:t>
            </a:r>
            <a:endParaRPr lang="en-US" sz="1000" dirty="0" smtClean="0">
              <a:latin typeface="+mn-lt"/>
            </a:endParaRPr>
          </a:p>
          <a:p>
            <a:pPr>
              <a:spcAft>
                <a:spcPts val="1200"/>
              </a:spcAft>
            </a:pPr>
            <a:r>
              <a:rPr lang="en-US" sz="1050" b="1" dirty="0">
                <a:latin typeface="+mn-lt"/>
              </a:rPr>
              <a:t>Course </a:t>
            </a:r>
            <a:r>
              <a:rPr lang="en-US" sz="1050" b="1" dirty="0" smtClean="0">
                <a:latin typeface="+mn-lt"/>
              </a:rPr>
              <a:t>Types</a:t>
            </a:r>
            <a:endParaRPr lang="en-US" sz="1050" b="1" dirty="0">
              <a:latin typeface="+mn-lt"/>
            </a:endParaRPr>
          </a:p>
          <a:p>
            <a:pPr>
              <a:spcAft>
                <a:spcPts val="2400"/>
              </a:spcAft>
            </a:pPr>
            <a:r>
              <a:rPr lang="en-US" sz="1050" dirty="0" smtClean="0">
                <a:latin typeface="+mn-lt"/>
                <a:hlinkClick r:id="rId11"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3" name="TextBox 12"/>
          <p:cNvSpPr txBox="1"/>
          <p:nvPr/>
        </p:nvSpPr>
        <p:spPr>
          <a:xfrm>
            <a:off x="2247900" y="1207008"/>
            <a:ext cx="6050280" cy="615553"/>
          </a:xfrm>
          <a:prstGeom prst="rect">
            <a:avLst/>
          </a:prstGeom>
          <a:noFill/>
        </p:spPr>
        <p:txBody>
          <a:bodyPr wrap="square" rtlCol="0">
            <a:spAutoFit/>
          </a:bodyPr>
          <a:lstStyle/>
          <a:p>
            <a:pPr>
              <a:spcAft>
                <a:spcPts val="0"/>
              </a:spcAft>
            </a:pPr>
            <a:r>
              <a:rPr lang="en-US" sz="1400" dirty="0" smtClean="0">
                <a:latin typeface="+mn-lt"/>
              </a:rPr>
              <a:t>The WECM </a:t>
            </a:r>
            <a:r>
              <a:rPr lang="en-US" sz="1400" u="sng" dirty="0" smtClean="0">
                <a:latin typeface="+mn-lt"/>
              </a:rPr>
              <a:t>course elements</a:t>
            </a:r>
            <a:r>
              <a:rPr lang="en-US" sz="1400" dirty="0" smtClean="0">
                <a:latin typeface="+mn-lt"/>
              </a:rPr>
              <a:t> introduced in this section apply to all WECM </a:t>
            </a:r>
            <a:endParaRPr lang="en-US" sz="1400" dirty="0">
              <a:latin typeface="+mn-lt"/>
            </a:endParaRPr>
          </a:p>
          <a:p>
            <a:pPr>
              <a:spcAft>
                <a:spcPts val="0"/>
              </a:spcAft>
            </a:pPr>
            <a:r>
              <a:rPr lang="en-US" sz="2000" dirty="0" smtClean="0">
                <a:effectLst>
                  <a:glow rad="63500">
                    <a:schemeClr val="accent1">
                      <a:satMod val="175000"/>
                      <a:alpha val="40000"/>
                    </a:schemeClr>
                  </a:glow>
                </a:effectLst>
                <a:latin typeface="+mn-lt"/>
              </a:rPr>
              <a:t>course types</a:t>
            </a:r>
            <a:r>
              <a:rPr lang="en-US" sz="2000" dirty="0" smtClean="0">
                <a:effectLst/>
                <a:latin typeface="+mn-lt"/>
              </a:rPr>
              <a:t>.</a:t>
            </a:r>
            <a:r>
              <a:rPr lang="en-US" sz="1400" b="1" dirty="0" smtClean="0">
                <a:effectLst/>
                <a:latin typeface="+mn-lt"/>
              </a:rPr>
              <a:t>  </a:t>
            </a:r>
            <a:r>
              <a:rPr lang="en-US" sz="1400" dirty="0" smtClean="0">
                <a:latin typeface="+mn-lt"/>
              </a:rPr>
              <a:t>Every </a:t>
            </a:r>
            <a:r>
              <a:rPr lang="en-US" sz="1400" dirty="0">
                <a:latin typeface="+mn-lt"/>
              </a:rPr>
              <a:t>WECM course falls into one of 10 course </a:t>
            </a:r>
            <a:r>
              <a:rPr lang="en-US" sz="1400" dirty="0" smtClean="0">
                <a:latin typeface="+mn-lt"/>
              </a:rPr>
              <a:t>types</a:t>
            </a:r>
            <a:r>
              <a:rPr lang="en-US" sz="1400" dirty="0">
                <a:latin typeface="+mn-lt"/>
              </a:rPr>
              <a:t>:</a:t>
            </a:r>
          </a:p>
        </p:txBody>
      </p:sp>
      <p:sp>
        <p:nvSpPr>
          <p:cNvPr id="5" name="TextBox 4"/>
          <p:cNvSpPr txBox="1"/>
          <p:nvPr/>
        </p:nvSpPr>
        <p:spPr>
          <a:xfrm>
            <a:off x="1676400" y="2040868"/>
            <a:ext cx="7193280" cy="492443"/>
          </a:xfrm>
          <a:prstGeom prst="rect">
            <a:avLst/>
          </a:prstGeom>
          <a:noFill/>
        </p:spPr>
        <p:txBody>
          <a:bodyPr wrap="square" rtlCol="0">
            <a:spAutoFit/>
          </a:bodyPr>
          <a:lstStyle/>
          <a:p>
            <a:pPr marL="228600" indent="-228600">
              <a:spcAft>
                <a:spcPts val="600"/>
              </a:spcAft>
              <a:buClr>
                <a:srgbClr val="C00000"/>
              </a:buClr>
              <a:buAutoNum type="arabicPeriod"/>
            </a:pPr>
            <a:r>
              <a:rPr lang="en-US" sz="1400" u="sng" dirty="0" smtClean="0">
                <a:latin typeface="Gill Sans MT" panose="020B0502020104020203" pitchFamily="34" charset="0"/>
              </a:rPr>
              <a:t>Standard </a:t>
            </a:r>
            <a:r>
              <a:rPr lang="en-US" sz="1400" u="sng" dirty="0">
                <a:latin typeface="Gill Sans MT" panose="020B0502020104020203" pitchFamily="34" charset="0"/>
              </a:rPr>
              <a:t>College-Credit </a:t>
            </a:r>
            <a:r>
              <a:rPr lang="en-US" sz="1400" u="sng" dirty="0" smtClean="0">
                <a:latin typeface="Gill Sans MT" panose="020B0502020104020203" pitchFamily="34" charset="0"/>
              </a:rPr>
              <a:t>Course</a:t>
            </a:r>
            <a:r>
              <a:rPr lang="en-US" sz="1400" dirty="0" smtClean="0">
                <a:latin typeface="Gill Sans MT" panose="020B0502020104020203" pitchFamily="34" charset="0"/>
              </a:rPr>
              <a:t>,</a:t>
            </a:r>
            <a:r>
              <a:rPr lang="en-US" sz="1200" dirty="0" smtClean="0">
                <a:solidFill>
                  <a:srgbClr val="C00000"/>
                </a:solidFill>
                <a:latin typeface="Gill Sans MT" panose="020B0502020104020203" pitchFamily="34" charset="0"/>
              </a:rPr>
              <a:t>  </a:t>
            </a:r>
            <a:r>
              <a:rPr lang="en-US" sz="1200" dirty="0" smtClean="0">
                <a:latin typeface="Gill Sans MT" panose="020B0502020104020203" pitchFamily="34" charset="0"/>
              </a:rPr>
              <a:t>This is typically </a:t>
            </a:r>
            <a:r>
              <a:rPr lang="en-US" sz="1200" dirty="0">
                <a:latin typeface="Gill Sans MT" panose="020B0502020104020203" pitchFamily="34" charset="0"/>
              </a:rPr>
              <a:t>a semester-long course.  Students earn semester credit hours (SCH) for taking it</a:t>
            </a:r>
            <a:r>
              <a:rPr lang="en-US" sz="1200" dirty="0" smtClean="0">
                <a:latin typeface="Gill Sans MT" panose="020B0502020104020203" pitchFamily="34" charset="0"/>
              </a:rPr>
              <a:t>.</a:t>
            </a:r>
          </a:p>
        </p:txBody>
      </p:sp>
      <p:sp>
        <p:nvSpPr>
          <p:cNvPr id="16" name="TextBox 15"/>
          <p:cNvSpPr txBox="1"/>
          <p:nvPr/>
        </p:nvSpPr>
        <p:spPr>
          <a:xfrm>
            <a:off x="5365931" y="2733983"/>
            <a:ext cx="3413760" cy="2215991"/>
          </a:xfrm>
          <a:prstGeom prst="rect">
            <a:avLst/>
          </a:prstGeom>
          <a:noFill/>
        </p:spPr>
        <p:txBody>
          <a:bodyPr wrap="square" rtlCol="0">
            <a:spAutoFit/>
          </a:bodyPr>
          <a:lstStyle/>
          <a:p>
            <a:pPr marL="457200" indent="-457200">
              <a:spcAft>
                <a:spcPts val="600"/>
              </a:spcAft>
              <a:buClr>
                <a:srgbClr val="C00000"/>
              </a:buClr>
            </a:pPr>
            <a:r>
              <a:rPr lang="en-US" sz="1400" dirty="0" smtClean="0">
                <a:solidFill>
                  <a:srgbClr val="C00000"/>
                </a:solidFill>
                <a:latin typeface="Gill Sans MT" panose="020B0502020104020203" pitchFamily="34" charset="0"/>
              </a:rPr>
              <a:t>2. &amp; 3. </a:t>
            </a:r>
            <a:r>
              <a:rPr lang="en-US" sz="1400" u="sng" dirty="0" smtClean="0">
                <a:latin typeface="Gill Sans MT" panose="020B0502020104020203" pitchFamily="34" charset="0"/>
              </a:rPr>
              <a:t>Vendor-Specific Course</a:t>
            </a:r>
            <a:r>
              <a:rPr lang="en-US" sz="1200" u="sng" dirty="0" smtClean="0">
                <a:latin typeface="Gill Sans MT" panose="020B0502020104020203" pitchFamily="34" charset="0"/>
              </a:rPr>
              <a:t> </a:t>
            </a:r>
            <a:r>
              <a:rPr lang="en-US" sz="1200" dirty="0" smtClean="0">
                <a:latin typeface="Gill Sans MT" panose="020B0502020104020203" pitchFamily="34" charset="0"/>
              </a:rPr>
              <a:t>and its close relative, the </a:t>
            </a:r>
            <a:r>
              <a:rPr lang="en-US" sz="1400" u="sng" dirty="0" smtClean="0">
                <a:latin typeface="Gill Sans MT" panose="020B0502020104020203" pitchFamily="34" charset="0"/>
              </a:rPr>
              <a:t>Generic Non-Vendor Course</a:t>
            </a:r>
            <a:r>
              <a:rPr lang="en-US" sz="1400" dirty="0" smtClean="0">
                <a:latin typeface="Gill Sans MT" panose="020B0502020104020203" pitchFamily="34" charset="0"/>
              </a:rPr>
              <a:t>.</a:t>
            </a:r>
            <a:r>
              <a:rPr lang="en-US" sz="1400" dirty="0" smtClean="0">
                <a:solidFill>
                  <a:srgbClr val="C00000"/>
                </a:solidFill>
                <a:latin typeface="Gill Sans MT" panose="020B0502020104020203" pitchFamily="34" charset="0"/>
              </a:rPr>
              <a:t> </a:t>
            </a:r>
            <a:r>
              <a:rPr lang="en-US" sz="1200" dirty="0" smtClean="0">
                <a:solidFill>
                  <a:srgbClr val="C00000"/>
                </a:solidFill>
                <a:latin typeface="Gill Sans MT" panose="020B0502020104020203" pitchFamily="34" charset="0"/>
              </a:rPr>
              <a:t> </a:t>
            </a:r>
            <a:r>
              <a:rPr lang="en-US" sz="1200" dirty="0" smtClean="0">
                <a:latin typeface="Gill Sans MT" panose="020B0502020104020203" pitchFamily="34" charset="0"/>
              </a:rPr>
              <a:t>Vendor-Specific Courses accommodate the instructional requirements of commercial vendors, usually in Information Technology programs, for students seeking certification in specific software, network engineering, etc.  Generic Non-Vendor Courses are identical to vendor-specific courses, but without a specific industry standard.</a:t>
            </a:r>
          </a:p>
        </p:txBody>
      </p:sp>
      <p:pic>
        <p:nvPicPr>
          <p:cNvPr id="6" name="Picture 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757680" y="2827551"/>
            <a:ext cx="3251200" cy="1828800"/>
          </a:xfrm>
          <a:prstGeom prst="rect">
            <a:avLst/>
          </a:prstGeom>
          <a:scene3d>
            <a:camera prst="orthographicFront"/>
            <a:lightRig rig="threePt" dir="t"/>
          </a:scene3d>
          <a:sp3d prstMaterial="powder">
            <a:bevelT w="152400" h="50800" prst="softRound"/>
            <a:bevelB w="152400" h="50800" prst="softRound"/>
          </a:sp3d>
        </p:spPr>
      </p:pic>
      <p:sp>
        <p:nvSpPr>
          <p:cNvPr id="7" name="TextBox 6"/>
          <p:cNvSpPr txBox="1"/>
          <p:nvPr/>
        </p:nvSpPr>
        <p:spPr>
          <a:xfrm>
            <a:off x="1676400" y="4981369"/>
            <a:ext cx="7103291" cy="1092607"/>
          </a:xfrm>
          <a:prstGeom prst="rect">
            <a:avLst/>
          </a:prstGeom>
          <a:noFill/>
        </p:spPr>
        <p:txBody>
          <a:bodyPr wrap="square" rtlCol="0">
            <a:spAutoFit/>
          </a:bodyPr>
          <a:lstStyle/>
          <a:p>
            <a:pPr>
              <a:spcAft>
                <a:spcPts val="600"/>
              </a:spcAft>
              <a:buClr>
                <a:srgbClr val="C00000"/>
              </a:buClr>
            </a:pPr>
            <a:r>
              <a:rPr lang="en-US" sz="1200" dirty="0">
                <a:latin typeface="Gill Sans MT" panose="020B0502020104020203" pitchFamily="34" charset="0"/>
              </a:rPr>
              <a:t>For some </a:t>
            </a:r>
            <a:r>
              <a:rPr lang="en-US" sz="1200" dirty="0" smtClean="0">
                <a:latin typeface="Gill Sans MT" panose="020B0502020104020203" pitchFamily="34" charset="0"/>
              </a:rPr>
              <a:t>Vendor-Specific Courses</a:t>
            </a:r>
            <a:r>
              <a:rPr lang="en-US" sz="1200" dirty="0">
                <a:latin typeface="Gill Sans MT" panose="020B0502020104020203" pitchFamily="34" charset="0"/>
              </a:rPr>
              <a:t>, parallel courses that are </a:t>
            </a:r>
            <a:r>
              <a:rPr lang="en-US" sz="1200" dirty="0" smtClean="0">
                <a:latin typeface="Gill Sans MT" panose="020B0502020104020203" pitchFamily="34" charset="0"/>
              </a:rPr>
              <a:t>non-vendor </a:t>
            </a:r>
            <a:r>
              <a:rPr lang="en-US" sz="1200" dirty="0">
                <a:latin typeface="Gill Sans MT" panose="020B0502020104020203" pitchFamily="34" charset="0"/>
              </a:rPr>
              <a:t>specific are also included in the WECM.  These are designed </a:t>
            </a:r>
            <a:r>
              <a:rPr lang="en-US" sz="1200" dirty="0" smtClean="0">
                <a:latin typeface="Gill Sans MT" panose="020B0502020104020203" pitchFamily="34" charset="0"/>
              </a:rPr>
              <a:t>for the institution wishing </a:t>
            </a:r>
            <a:r>
              <a:rPr lang="en-US" sz="1200" dirty="0">
                <a:latin typeface="Gill Sans MT" panose="020B0502020104020203" pitchFamily="34" charset="0"/>
              </a:rPr>
              <a:t>to offer courses </a:t>
            </a:r>
            <a:r>
              <a:rPr lang="en-US" sz="1200" dirty="0" smtClean="0">
                <a:latin typeface="Gill Sans MT" panose="020B0502020104020203" pitchFamily="34" charset="0"/>
              </a:rPr>
              <a:t>with outcomes similar to </a:t>
            </a:r>
            <a:r>
              <a:rPr lang="en-US" sz="1200" dirty="0">
                <a:latin typeface="Gill Sans MT" panose="020B0502020104020203" pitchFamily="34" charset="0"/>
              </a:rPr>
              <a:t>those in </a:t>
            </a:r>
            <a:r>
              <a:rPr lang="en-US" sz="1200" dirty="0" smtClean="0">
                <a:latin typeface="Gill Sans MT" panose="020B0502020104020203" pitchFamily="34" charset="0"/>
              </a:rPr>
              <a:t>vendor-specific </a:t>
            </a:r>
            <a:r>
              <a:rPr lang="en-US" sz="1200" dirty="0">
                <a:latin typeface="Gill Sans MT" panose="020B0502020104020203" pitchFamily="34" charset="0"/>
              </a:rPr>
              <a:t>courses </a:t>
            </a:r>
            <a:r>
              <a:rPr lang="en-US" sz="1200" dirty="0" smtClean="0">
                <a:latin typeface="Gill Sans MT" panose="020B0502020104020203" pitchFamily="34" charset="0"/>
              </a:rPr>
              <a:t>when the institution is </a:t>
            </a:r>
            <a:r>
              <a:rPr lang="en-US" sz="1200" dirty="0">
                <a:latin typeface="Gill Sans MT" panose="020B0502020104020203" pitchFamily="34" charset="0"/>
              </a:rPr>
              <a:t>not </a:t>
            </a:r>
            <a:r>
              <a:rPr lang="en-US" sz="1200" dirty="0" smtClean="0">
                <a:latin typeface="Gill Sans MT" panose="020B0502020104020203" pitchFamily="34" charset="0"/>
              </a:rPr>
              <a:t>vendor-authorized</a:t>
            </a:r>
            <a:r>
              <a:rPr lang="en-US" sz="1200" dirty="0">
                <a:latin typeface="Gill Sans MT" panose="020B0502020104020203" pitchFamily="34" charset="0"/>
              </a:rPr>
              <a:t>.  </a:t>
            </a:r>
            <a:r>
              <a:rPr lang="en-US" sz="1200" dirty="0" smtClean="0">
                <a:latin typeface="Gill Sans MT" panose="020B0502020104020203" pitchFamily="34" charset="0"/>
              </a:rPr>
              <a:t> You </a:t>
            </a:r>
            <a:r>
              <a:rPr lang="en-US" sz="1200" dirty="0">
                <a:latin typeface="Gill Sans MT" panose="020B0502020104020203" pitchFamily="34" charset="0"/>
              </a:rPr>
              <a:t>will see the following note in WECM for generic non-vendor courses: </a:t>
            </a:r>
          </a:p>
          <a:p>
            <a:pPr marL="283464">
              <a:spcAft>
                <a:spcPts val="600"/>
              </a:spcAft>
              <a:buClr>
                <a:srgbClr val="C00000"/>
              </a:buClr>
            </a:pPr>
            <a:r>
              <a:rPr lang="en-US" sz="1200" i="1" dirty="0">
                <a:latin typeface="Gill Sans MT" panose="020B0502020104020203" pitchFamily="34" charset="0"/>
              </a:rPr>
              <a:t>“Not a vendor-specific course.  A vendor-specific course is available as follows: _____.”</a:t>
            </a:r>
          </a:p>
        </p:txBody>
      </p:sp>
      <p:sp>
        <p:nvSpPr>
          <p:cNvPr id="17" name="TextBox 16"/>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7" action="ppaction://hlinksldjump"/>
              </a:rPr>
              <a:t>Make WECM Work for You</a:t>
            </a:r>
            <a:endParaRPr lang="en-US" sz="1000" b="1" dirty="0" smtClean="0">
              <a:solidFill>
                <a:schemeClr val="accent1">
                  <a:lumMod val="75000"/>
                </a:schemeClr>
              </a:solidFill>
              <a:latin typeface="+mn-lt"/>
            </a:endParaRPr>
          </a:p>
        </p:txBody>
      </p:sp>
      <p:pic>
        <p:nvPicPr>
          <p:cNvPr id="18"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9250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3" name="TextBox 12"/>
          <p:cNvSpPr txBox="1"/>
          <p:nvPr/>
        </p:nvSpPr>
        <p:spPr>
          <a:xfrm>
            <a:off x="1676400" y="1188720"/>
            <a:ext cx="7193280" cy="307777"/>
          </a:xfrm>
          <a:prstGeom prst="rect">
            <a:avLst/>
          </a:prstGeom>
          <a:noFill/>
        </p:spPr>
        <p:txBody>
          <a:bodyPr wrap="square" rtlCol="0">
            <a:spAutoFit/>
          </a:bodyPr>
          <a:lstStyle/>
          <a:p>
            <a:pPr>
              <a:spcAft>
                <a:spcPts val="600"/>
              </a:spcAft>
            </a:pPr>
            <a:r>
              <a:rPr lang="en-US" sz="1400" dirty="0" smtClean="0">
                <a:latin typeface="+mn-lt"/>
              </a:rPr>
              <a:t>There are courses that accommodate a variety of needs for </a:t>
            </a:r>
            <a:r>
              <a:rPr lang="en-US" sz="1400" b="1" dirty="0">
                <a:latin typeface="+mn-lt"/>
              </a:rPr>
              <a:t>C</a:t>
            </a:r>
            <a:r>
              <a:rPr lang="en-US" sz="1400" b="1" dirty="0" smtClean="0">
                <a:latin typeface="+mn-lt"/>
              </a:rPr>
              <a:t>ontinuing Education:</a:t>
            </a:r>
            <a:endParaRPr lang="en-US" sz="1400" b="1" dirty="0">
              <a:latin typeface="+mn-lt"/>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04688" y="2825496"/>
            <a:ext cx="3251200" cy="1828800"/>
          </a:xfrm>
          <a:prstGeom prst="rect">
            <a:avLst/>
          </a:prstGeom>
          <a:scene3d>
            <a:camera prst="orthographicFront"/>
            <a:lightRig rig="threePt" dir="t"/>
          </a:scene3d>
          <a:sp3d prstMaterial="powder">
            <a:bevelT w="152400" h="50800" prst="softRound"/>
            <a:bevelB w="152400" h="50800" prst="softRound"/>
          </a:sp3d>
        </p:spPr>
      </p:pic>
      <p:sp>
        <p:nvSpPr>
          <p:cNvPr id="5" name="TextBox 4"/>
          <p:cNvSpPr txBox="1"/>
          <p:nvPr/>
        </p:nvSpPr>
        <p:spPr>
          <a:xfrm>
            <a:off x="1645920" y="1761606"/>
            <a:ext cx="7079488" cy="861774"/>
          </a:xfrm>
          <a:prstGeom prst="rect">
            <a:avLst/>
          </a:prstGeom>
          <a:noFill/>
        </p:spPr>
        <p:txBody>
          <a:bodyPr wrap="square" rtlCol="0">
            <a:spAutoFit/>
          </a:bodyPr>
          <a:lstStyle/>
          <a:p>
            <a:pPr marL="228600" indent="-228600">
              <a:buClr>
                <a:srgbClr val="C00000"/>
              </a:buClr>
              <a:buAutoNum type="arabicPeriod" startAt="4"/>
            </a:pPr>
            <a:r>
              <a:rPr lang="en-US" sz="1400" u="sng" dirty="0" smtClean="0">
                <a:latin typeface="Gill Sans MT" panose="020B0502020104020203" pitchFamily="34" charset="0"/>
              </a:rPr>
              <a:t>Continuing </a:t>
            </a:r>
            <a:r>
              <a:rPr lang="en-US" sz="1400" u="sng" dirty="0">
                <a:latin typeface="Gill Sans MT" panose="020B0502020104020203" pitchFamily="34" charset="0"/>
              </a:rPr>
              <a:t>Education (CE) Short-Hour Course</a:t>
            </a:r>
            <a:r>
              <a:rPr lang="en-US" sz="1400" dirty="0">
                <a:latin typeface="Gill Sans MT" panose="020B0502020104020203" pitchFamily="34" charset="0"/>
              </a:rPr>
              <a:t>.</a:t>
            </a:r>
            <a:r>
              <a:rPr lang="en-US" sz="1200" dirty="0">
                <a:latin typeface="Gill Sans MT" panose="020B0502020104020203" pitchFamily="34" charset="0"/>
              </a:rPr>
              <a:t> </a:t>
            </a:r>
            <a:r>
              <a:rPr lang="en-US" sz="1200" dirty="0" smtClean="0">
                <a:latin typeface="Gill Sans MT" panose="020B0502020104020203" pitchFamily="34" charset="0"/>
              </a:rPr>
              <a:t> Students </a:t>
            </a:r>
            <a:r>
              <a:rPr lang="en-US" sz="1200" dirty="0">
                <a:latin typeface="Gill Sans MT" panose="020B0502020104020203" pitchFamily="34" charset="0"/>
              </a:rPr>
              <a:t>may earn 7-40 contact hours.  CE Short-Hour Courses are usually developed in </a:t>
            </a:r>
            <a:r>
              <a:rPr lang="en-US" sz="1200" dirty="0">
                <a:effectLst/>
                <a:latin typeface="Gill Sans MT" panose="020B0502020104020203" pitchFamily="34" charset="0"/>
              </a:rPr>
              <a:t>state Course Review Workshops </a:t>
            </a:r>
            <a:r>
              <a:rPr lang="en-US" sz="1200" dirty="0">
                <a:latin typeface="Gill Sans MT" panose="020B0502020104020203" pitchFamily="34" charset="0"/>
              </a:rPr>
              <a:t>as the result of a large volume of Special Topics/Local Need courses.  </a:t>
            </a:r>
            <a:r>
              <a:rPr lang="en-US" sz="1200" i="1" dirty="0">
                <a:latin typeface="Gill Sans MT" panose="020B0502020104020203" pitchFamily="34" charset="0"/>
              </a:rPr>
              <a:t>You will learn more about course review workshops in the next section of this tutorial</a:t>
            </a:r>
            <a:r>
              <a:rPr lang="en-US" sz="1200" i="1" dirty="0" smtClean="0">
                <a:latin typeface="Gill Sans MT" panose="020B0502020104020203" pitchFamily="34" charset="0"/>
              </a:rPr>
              <a:t>.</a:t>
            </a:r>
          </a:p>
        </p:txBody>
      </p:sp>
      <p:sp>
        <p:nvSpPr>
          <p:cNvPr id="6" name="TextBox 5"/>
          <p:cNvSpPr txBox="1"/>
          <p:nvPr/>
        </p:nvSpPr>
        <p:spPr>
          <a:xfrm>
            <a:off x="1676400" y="3324397"/>
            <a:ext cx="3520440" cy="892552"/>
          </a:xfrm>
          <a:prstGeom prst="rect">
            <a:avLst/>
          </a:prstGeom>
          <a:noFill/>
        </p:spPr>
        <p:txBody>
          <a:bodyPr wrap="square" rtlCol="0">
            <a:spAutoFit/>
          </a:bodyPr>
          <a:lstStyle/>
          <a:p>
            <a:pPr marL="228600" indent="-228600">
              <a:buClr>
                <a:srgbClr val="C00000"/>
              </a:buClr>
              <a:buAutoNum type="arabicPeriod" startAt="5"/>
            </a:pPr>
            <a:r>
              <a:rPr lang="en-US" sz="1400" u="sng" dirty="0" smtClean="0">
                <a:latin typeface="Gill Sans MT" panose="020B0502020104020203" pitchFamily="34" charset="0"/>
              </a:rPr>
              <a:t>CE </a:t>
            </a:r>
            <a:r>
              <a:rPr lang="en-US" sz="1400" u="sng" dirty="0">
                <a:latin typeface="Gill Sans MT" panose="020B0502020104020203" pitchFamily="34" charset="0"/>
              </a:rPr>
              <a:t>Professional Development Course</a:t>
            </a:r>
            <a:r>
              <a:rPr lang="en-US" sz="1400" i="1" dirty="0">
                <a:latin typeface="Gill Sans MT" panose="020B0502020104020203" pitchFamily="34" charset="0"/>
              </a:rPr>
              <a:t>.</a:t>
            </a:r>
            <a:r>
              <a:rPr lang="en-US" sz="1200" dirty="0">
                <a:latin typeface="Gill Sans MT" panose="020B0502020104020203" pitchFamily="34" charset="0"/>
              </a:rPr>
              <a:t>  A generic, 7-24 contact-hour course taught for individuals who need to maintain their licensure or certification</a:t>
            </a:r>
            <a:r>
              <a:rPr lang="en-US" sz="1200" dirty="0" smtClean="0">
                <a:latin typeface="Gill Sans MT" panose="020B0502020104020203" pitchFamily="34" charset="0"/>
              </a:rPr>
              <a:t>.</a:t>
            </a:r>
          </a:p>
        </p:txBody>
      </p:sp>
      <p:sp>
        <p:nvSpPr>
          <p:cNvPr id="7" name="TextBox 6"/>
          <p:cNvSpPr txBox="1"/>
          <p:nvPr/>
        </p:nvSpPr>
        <p:spPr>
          <a:xfrm>
            <a:off x="1645920" y="4965534"/>
            <a:ext cx="7003288" cy="861774"/>
          </a:xfrm>
          <a:prstGeom prst="rect">
            <a:avLst/>
          </a:prstGeom>
          <a:noFill/>
        </p:spPr>
        <p:txBody>
          <a:bodyPr wrap="square" rtlCol="0">
            <a:spAutoFit/>
          </a:bodyPr>
          <a:lstStyle/>
          <a:p>
            <a:pPr marL="228600" indent="-228600">
              <a:spcAft>
                <a:spcPts val="600"/>
              </a:spcAft>
              <a:buClr>
                <a:srgbClr val="C00000"/>
              </a:buClr>
              <a:buAutoNum type="arabicPeriod" startAt="6"/>
            </a:pPr>
            <a:r>
              <a:rPr lang="en-US" sz="1400" u="sng" dirty="0" smtClean="0">
                <a:latin typeface="Gill Sans MT" panose="020B0502020104020203" pitchFamily="34" charset="0"/>
              </a:rPr>
              <a:t>Less </a:t>
            </a:r>
            <a:r>
              <a:rPr lang="en-US" sz="1400" u="sng" dirty="0">
                <a:latin typeface="Gill Sans MT" panose="020B0502020104020203" pitchFamily="34" charset="0"/>
              </a:rPr>
              <a:t>than 7-Hour Mandatory Licensure/Credentialing Course.</a:t>
            </a:r>
            <a:r>
              <a:rPr lang="en-US" sz="1400" dirty="0">
                <a:latin typeface="Gill Sans MT" panose="020B0502020104020203" pitchFamily="34" charset="0"/>
              </a:rPr>
              <a:t> </a:t>
            </a:r>
            <a:r>
              <a:rPr lang="en-US" sz="1200" dirty="0">
                <a:latin typeface="Gill Sans MT" panose="020B0502020104020203" pitchFamily="34" charset="0"/>
              </a:rPr>
              <a:t> </a:t>
            </a:r>
            <a:r>
              <a:rPr lang="en-US" sz="1200" dirty="0" smtClean="0">
                <a:latin typeface="Gill Sans MT" panose="020B0502020104020203" pitchFamily="34" charset="0"/>
              </a:rPr>
              <a:t>May be written by instructional specialists during a WECM workshop or initiated by colleges submitting Local Needs courses to the Coordinating Board.  In all cases, there must be documentation from the licensing/credentialing agency supporting the need for the course. </a:t>
            </a:r>
          </a:p>
        </p:txBody>
      </p:sp>
      <p:sp>
        <p:nvSpPr>
          <p:cNvPr id="16" name="TextBox 15"/>
          <p:cNvSpPr txBox="1"/>
          <p:nvPr/>
        </p:nvSpPr>
        <p:spPr>
          <a:xfrm>
            <a:off x="0" y="1098361"/>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4" action="ppaction://hlinksldjump"/>
              </a:rPr>
              <a:t>Overview</a:t>
            </a:r>
            <a:endParaRPr lang="en-US" sz="1050" dirty="0">
              <a:latin typeface="+mj-lt"/>
            </a:endParaRPr>
          </a:p>
          <a:p>
            <a:pPr>
              <a:spcAft>
                <a:spcPts val="600"/>
              </a:spcAft>
            </a:pPr>
            <a:r>
              <a:rPr lang="en-US" sz="1050" dirty="0" smtClean="0">
                <a:latin typeface="+mn-lt"/>
                <a:hlinkClick r:id="rId5" action="ppaction://hlinksldjump"/>
              </a:rPr>
              <a:t>The Elements of a WECM Course</a:t>
            </a:r>
            <a:r>
              <a:rPr lang="en-US" sz="1050" dirty="0" smtClean="0">
                <a:latin typeface="+mn-lt"/>
              </a:rPr>
              <a:t> </a:t>
            </a:r>
          </a:p>
          <a:p>
            <a:pPr marL="171450" indent="-171450">
              <a:spcAft>
                <a:spcPts val="600"/>
              </a:spcAft>
              <a:buFont typeface="Arial" panose="020B0604020202020204" pitchFamily="34" charset="0"/>
              <a:buChar char="•"/>
            </a:pPr>
            <a:r>
              <a:rPr lang="en-US" sz="1050" dirty="0" smtClean="0">
                <a:latin typeface="+mn-lt"/>
                <a:hlinkClick r:id="rId6"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7" action="ppaction://hlinksldjump"/>
              </a:rPr>
              <a:t>Course Titles</a:t>
            </a:r>
            <a:endParaRPr lang="en-US" sz="1000" dirty="0" smtClean="0">
              <a:latin typeface="+mn-lt"/>
              <a:hlinkClick r:id="rId8" action="ppaction://hlinksldjump"/>
            </a:endParaRPr>
          </a:p>
          <a:p>
            <a:pPr marL="182880">
              <a:spcAft>
                <a:spcPts val="300"/>
              </a:spcAft>
            </a:pPr>
            <a:r>
              <a:rPr lang="en-US" sz="1000" dirty="0" smtClean="0">
                <a:latin typeface="+mn-lt"/>
                <a:hlinkClick r:id="rId8" action="ppaction://hlinksldjump"/>
              </a:rPr>
              <a:t>Course Numbers</a:t>
            </a:r>
            <a:endParaRPr lang="en-US" sz="1000" dirty="0">
              <a:latin typeface="+mn-lt"/>
            </a:endParaRPr>
          </a:p>
          <a:p>
            <a:pPr marL="182880">
              <a:spcAft>
                <a:spcPts val="300"/>
              </a:spcAft>
            </a:pPr>
            <a:r>
              <a:rPr lang="en-US" sz="1000" dirty="0" smtClean="0">
                <a:latin typeface="+mn-lt"/>
                <a:hlinkClick r:id="rId9" action="ppaction://hlinksldjump"/>
              </a:rPr>
              <a:t>Contact Hour Ranges</a:t>
            </a:r>
            <a:endParaRPr lang="en-US" sz="1000" dirty="0">
              <a:latin typeface="+mn-lt"/>
            </a:endParaRPr>
          </a:p>
          <a:p>
            <a:pPr marL="182880">
              <a:spcAft>
                <a:spcPts val="300"/>
              </a:spcAft>
            </a:pPr>
            <a:r>
              <a:rPr lang="en-US" sz="1000" dirty="0" smtClean="0">
                <a:latin typeface="+mn-lt"/>
                <a:hlinkClick r:id="rId10" action="ppaction://hlinksldjump"/>
              </a:rPr>
              <a:t>Course Descriptions</a:t>
            </a:r>
            <a:endParaRPr lang="en-US" sz="1000" dirty="0">
              <a:latin typeface="+mn-lt"/>
            </a:endParaRPr>
          </a:p>
          <a:p>
            <a:pPr marL="182880">
              <a:spcAft>
                <a:spcPts val="1200"/>
              </a:spcAft>
            </a:pPr>
            <a:r>
              <a:rPr lang="en-US" sz="1000" dirty="0" smtClean="0">
                <a:latin typeface="+mn-lt"/>
                <a:hlinkClick r:id="rId11" action="ppaction://hlinksldjump"/>
              </a:rPr>
              <a:t>End-of-Course Outcomes</a:t>
            </a:r>
            <a:endParaRPr lang="en-US" sz="1000" dirty="0" smtClean="0">
              <a:latin typeface="+mn-lt"/>
            </a:endParaRPr>
          </a:p>
          <a:p>
            <a:pPr>
              <a:spcAft>
                <a:spcPts val="1200"/>
              </a:spcAft>
            </a:pPr>
            <a:r>
              <a:rPr lang="en-US" sz="1050" b="1" dirty="0">
                <a:latin typeface="+mn-lt"/>
              </a:rPr>
              <a:t>Course </a:t>
            </a:r>
            <a:r>
              <a:rPr lang="en-US" sz="1050" b="1" dirty="0" smtClean="0">
                <a:latin typeface="+mn-lt"/>
              </a:rPr>
              <a:t>Types</a:t>
            </a:r>
            <a:endParaRPr lang="en-US" sz="1050" b="1" dirty="0">
              <a:latin typeface="+mn-lt"/>
            </a:endParaRPr>
          </a:p>
          <a:p>
            <a:pPr>
              <a:spcAft>
                <a:spcPts val="2400"/>
              </a:spcAft>
            </a:pPr>
            <a:r>
              <a:rPr lang="en-US" sz="1050" dirty="0" smtClean="0">
                <a:latin typeface="+mn-lt"/>
                <a:hlinkClick r:id="rId12"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18" name="TextBox 17"/>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7" action="ppaction://hlinksldjump"/>
              </a:rPr>
              <a:t>Make WECM Work for You</a:t>
            </a:r>
            <a:endParaRPr lang="en-US" sz="1000" b="1" dirty="0" smtClean="0">
              <a:solidFill>
                <a:schemeClr val="accent1">
                  <a:lumMod val="75000"/>
                </a:schemeClr>
              </a:solidFill>
              <a:latin typeface="+mn-lt"/>
            </a:endParaRPr>
          </a:p>
        </p:txBody>
      </p:sp>
      <p:pic>
        <p:nvPicPr>
          <p:cNvPr id="14"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86154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3" name="TextBox 12"/>
          <p:cNvSpPr txBox="1"/>
          <p:nvPr/>
        </p:nvSpPr>
        <p:spPr>
          <a:xfrm>
            <a:off x="1673352" y="1188720"/>
            <a:ext cx="3918856" cy="523220"/>
          </a:xfrm>
          <a:prstGeom prst="rect">
            <a:avLst/>
          </a:prstGeom>
          <a:noFill/>
        </p:spPr>
        <p:txBody>
          <a:bodyPr wrap="square" rtlCol="0">
            <a:spAutoFit/>
          </a:bodyPr>
          <a:lstStyle/>
          <a:p>
            <a:pPr>
              <a:spcAft>
                <a:spcPts val="600"/>
              </a:spcAft>
            </a:pPr>
            <a:r>
              <a:rPr lang="en-US" sz="1400" dirty="0" smtClean="0">
                <a:latin typeface="+mn-lt"/>
              </a:rPr>
              <a:t>Many workforce education programs require an </a:t>
            </a:r>
            <a:r>
              <a:rPr lang="en-US" sz="1400" b="1" dirty="0" smtClean="0">
                <a:latin typeface="+mn-lt"/>
              </a:rPr>
              <a:t>External Learning Experience:</a:t>
            </a:r>
            <a:endParaRPr lang="en-US" sz="1400" b="1" dirty="0">
              <a:latin typeface="+mn-lt"/>
            </a:endParaRPr>
          </a:p>
        </p:txBody>
      </p:sp>
      <p:sp>
        <p:nvSpPr>
          <p:cNvPr id="2" name="Rectangle 1"/>
          <p:cNvSpPr/>
          <p:nvPr/>
        </p:nvSpPr>
        <p:spPr>
          <a:xfrm>
            <a:off x="1673352" y="1764792"/>
            <a:ext cx="3918857" cy="1231106"/>
          </a:xfrm>
          <a:prstGeom prst="rect">
            <a:avLst/>
          </a:prstGeom>
        </p:spPr>
        <p:txBody>
          <a:bodyPr wrap="square">
            <a:spAutoFit/>
          </a:bodyPr>
          <a:lstStyle/>
          <a:p>
            <a:pPr marL="228600" indent="-228600">
              <a:spcAft>
                <a:spcPts val="600"/>
              </a:spcAft>
              <a:buClr>
                <a:srgbClr val="C00000"/>
              </a:buClr>
              <a:buAutoNum type="arabicPeriod" startAt="7"/>
            </a:pPr>
            <a:r>
              <a:rPr lang="en-US" sz="1400" u="sng" dirty="0" smtClean="0">
                <a:latin typeface="Gill Sans MT" panose="020B0502020104020203" pitchFamily="34" charset="0"/>
              </a:rPr>
              <a:t>External </a:t>
            </a:r>
            <a:r>
              <a:rPr lang="en-US" sz="1400" u="sng" dirty="0">
                <a:latin typeface="Gill Sans MT" panose="020B0502020104020203" pitchFamily="34" charset="0"/>
              </a:rPr>
              <a:t>Learning Experience Course</a:t>
            </a:r>
            <a:r>
              <a:rPr lang="en-US" sz="1400" dirty="0">
                <a:latin typeface="Gill Sans MT" panose="020B0502020104020203" pitchFamily="34" charset="0"/>
              </a:rPr>
              <a:t>.</a:t>
            </a:r>
            <a:r>
              <a:rPr lang="en-US" sz="1200" dirty="0">
                <a:latin typeface="Gill Sans MT" panose="020B0502020104020203" pitchFamily="34" charset="0"/>
              </a:rPr>
              <a:t>  These include cooperative education, the practicum (or field experience), internships, and </a:t>
            </a:r>
            <a:r>
              <a:rPr lang="en-US" sz="1200" dirty="0" err="1">
                <a:latin typeface="Gill Sans MT" panose="020B0502020104020203" pitchFamily="34" charset="0"/>
              </a:rPr>
              <a:t>clinicals</a:t>
            </a:r>
            <a:r>
              <a:rPr lang="en-US" sz="1200" dirty="0">
                <a:latin typeface="Gill Sans MT" panose="020B0502020104020203" pitchFamily="34" charset="0"/>
              </a:rPr>
              <a:t>.  Guidelines for teaching these courses are given in </a:t>
            </a:r>
            <a:r>
              <a:rPr lang="en-US" sz="1200" dirty="0">
                <a:effectLst/>
                <a:latin typeface="Gill Sans MT" panose="020B0502020104020203" pitchFamily="34" charset="0"/>
              </a:rPr>
              <a:t>GIPWE.  </a:t>
            </a:r>
            <a:r>
              <a:rPr lang="en-US" sz="1200" i="1" dirty="0">
                <a:latin typeface="Gill Sans MT" panose="020B0502020104020203" pitchFamily="34" charset="0"/>
              </a:rPr>
              <a:t>You will learn more about how GIPWE and WECM interact later in this tutorial</a:t>
            </a:r>
            <a:r>
              <a:rPr lang="en-US" sz="1200" i="1" dirty="0" smtClean="0">
                <a:latin typeface="Gill Sans MT" panose="020B0502020104020203" pitchFamily="34" charset="0"/>
              </a:rPr>
              <a:t>.</a:t>
            </a:r>
          </a:p>
        </p:txBody>
      </p:sp>
      <p:sp>
        <p:nvSpPr>
          <p:cNvPr id="16" name="TextBox 15"/>
          <p:cNvSpPr txBox="1"/>
          <p:nvPr/>
        </p:nvSpPr>
        <p:spPr>
          <a:xfrm>
            <a:off x="1673352" y="3319272"/>
            <a:ext cx="3918857" cy="523220"/>
          </a:xfrm>
          <a:prstGeom prst="rect">
            <a:avLst/>
          </a:prstGeom>
          <a:noFill/>
        </p:spPr>
        <p:txBody>
          <a:bodyPr wrap="square" rtlCol="0">
            <a:spAutoFit/>
          </a:bodyPr>
          <a:lstStyle/>
          <a:p>
            <a:pPr>
              <a:spcAft>
                <a:spcPts val="600"/>
              </a:spcAft>
            </a:pPr>
            <a:r>
              <a:rPr lang="en-US" sz="1400" dirty="0" smtClean="0">
                <a:latin typeface="+mn-lt"/>
              </a:rPr>
              <a:t>The </a:t>
            </a:r>
            <a:r>
              <a:rPr lang="en-US" sz="1400" b="1" dirty="0" smtClean="0">
                <a:latin typeface="+mn-lt"/>
              </a:rPr>
              <a:t>Mirror Course</a:t>
            </a:r>
            <a:r>
              <a:rPr lang="en-US" sz="1400" dirty="0" smtClean="0">
                <a:latin typeface="+mn-lt"/>
              </a:rPr>
              <a:t> is a CE course that is identical to the standard SCH course:</a:t>
            </a:r>
            <a:endParaRPr lang="en-US" sz="1400" dirty="0">
              <a:latin typeface="+mn-lt"/>
            </a:endParaRPr>
          </a:p>
        </p:txBody>
      </p:sp>
      <p:sp>
        <p:nvSpPr>
          <p:cNvPr id="18" name="TextBox 17"/>
          <p:cNvSpPr txBox="1"/>
          <p:nvPr/>
        </p:nvSpPr>
        <p:spPr>
          <a:xfrm>
            <a:off x="1673352" y="3895344"/>
            <a:ext cx="3911309" cy="2154436"/>
          </a:xfrm>
          <a:prstGeom prst="rect">
            <a:avLst/>
          </a:prstGeom>
          <a:noFill/>
        </p:spPr>
        <p:txBody>
          <a:bodyPr wrap="square" rtlCol="0">
            <a:spAutoFit/>
          </a:bodyPr>
          <a:lstStyle/>
          <a:p>
            <a:pPr marL="228600" lvl="0" indent="-228600">
              <a:buClr>
                <a:srgbClr val="C00000"/>
              </a:buClr>
              <a:buAutoNum type="arabicPeriod" startAt="8"/>
            </a:pPr>
            <a:r>
              <a:rPr lang="en-US" sz="1400" u="sng" dirty="0" smtClean="0">
                <a:latin typeface="Gill Sans MT" panose="020B0502020104020203" pitchFamily="34" charset="0"/>
              </a:rPr>
              <a:t>Mirror Course.</a:t>
            </a:r>
            <a:r>
              <a:rPr lang="en-US" sz="1400" dirty="0" smtClean="0">
                <a:latin typeface="Gill Sans MT" panose="020B0502020104020203" pitchFamily="34" charset="0"/>
              </a:rPr>
              <a:t> </a:t>
            </a:r>
            <a:r>
              <a:rPr lang="en-US" sz="1200" dirty="0" smtClean="0">
                <a:solidFill>
                  <a:srgbClr val="C00000"/>
                </a:solidFill>
                <a:latin typeface="Gill Sans MT" panose="020B0502020104020203" pitchFamily="34" charset="0"/>
              </a:rPr>
              <a:t> </a:t>
            </a:r>
            <a:r>
              <a:rPr lang="en-US" sz="1200" dirty="0" smtClean="0">
                <a:latin typeface="Gill Sans MT" panose="020B0502020104020203" pitchFamily="34" charset="0"/>
              </a:rPr>
              <a:t>Many semester credit hour </a:t>
            </a:r>
            <a:r>
              <a:rPr lang="en-US" sz="1200" dirty="0">
                <a:latin typeface="Gill Sans MT" panose="020B0502020104020203" pitchFamily="34" charset="0"/>
              </a:rPr>
              <a:t>(SCH) courses have non-credit options </a:t>
            </a:r>
            <a:r>
              <a:rPr lang="en-US" sz="1200" dirty="0" smtClean="0">
                <a:latin typeface="Gill Sans MT" panose="020B0502020104020203" pitchFamily="34" charset="0"/>
              </a:rPr>
              <a:t>(“mirror” </a:t>
            </a:r>
            <a:r>
              <a:rPr lang="en-US" sz="1200" dirty="0">
                <a:latin typeface="Gill Sans MT" panose="020B0502020104020203" pitchFamily="34" charset="0"/>
              </a:rPr>
              <a:t>images) offered for Continuing Education Units (CEU</a:t>
            </a:r>
            <a:r>
              <a:rPr lang="en-US" sz="1200" dirty="0" smtClean="0">
                <a:latin typeface="Gill Sans MT" panose="020B0502020104020203" pitchFamily="34" charset="0"/>
              </a:rPr>
              <a:t>).   When </a:t>
            </a:r>
            <a:r>
              <a:rPr lang="en-US" sz="1200" dirty="0">
                <a:latin typeface="Gill Sans MT" panose="020B0502020104020203" pitchFamily="34" charset="0"/>
              </a:rPr>
              <a:t>a course may be delivered in either a SCH or a CEU format, the course is defined as a </a:t>
            </a:r>
            <a:r>
              <a:rPr lang="en-US" sz="1200" dirty="0" smtClean="0">
                <a:latin typeface="Gill Sans MT" panose="020B0502020104020203" pitchFamily="34" charset="0"/>
              </a:rPr>
              <a:t>Mirror Course </a:t>
            </a:r>
            <a:r>
              <a:rPr lang="en-US" sz="1200" dirty="0">
                <a:latin typeface="Gill Sans MT" panose="020B0502020104020203" pitchFamily="34" charset="0"/>
              </a:rPr>
              <a:t>and must be offered as published in the WECM. </a:t>
            </a:r>
            <a:r>
              <a:rPr lang="en-US" sz="1200" dirty="0" smtClean="0">
                <a:latin typeface="Gill Sans MT" panose="020B0502020104020203" pitchFamily="34" charset="0"/>
              </a:rPr>
              <a:t> The </a:t>
            </a:r>
            <a:r>
              <a:rPr lang="en-US" sz="1200" dirty="0">
                <a:latin typeface="Gill Sans MT" panose="020B0502020104020203" pitchFamily="34" charset="0"/>
              </a:rPr>
              <a:t>college may add additional outcomes but must not substantially change the intent of the course. </a:t>
            </a:r>
            <a:r>
              <a:rPr lang="en-US" sz="1200" dirty="0" smtClean="0">
                <a:latin typeface="Gill Sans MT" panose="020B0502020104020203" pitchFamily="34" charset="0"/>
              </a:rPr>
              <a:t> Institutions </a:t>
            </a:r>
            <a:r>
              <a:rPr lang="en-US" sz="1200" dirty="0">
                <a:latin typeface="Gill Sans MT" panose="020B0502020104020203" pitchFamily="34" charset="0"/>
              </a:rPr>
              <a:t>awarding credit for mirror courses taught in CEU format must meet all SACSCOC requirements, including faculty requirements</a:t>
            </a:r>
            <a:r>
              <a:rPr lang="en-US" sz="1200" dirty="0" smtClean="0">
                <a:latin typeface="Gill Sans MT" panose="020B0502020104020203" pitchFamily="34" charset="0"/>
              </a:rPr>
              <a:t>.</a:t>
            </a:r>
          </a:p>
        </p:txBody>
      </p:sp>
      <p:sp>
        <p:nvSpPr>
          <p:cNvPr id="17" name="TextBox 16"/>
          <p:cNvSpPr txBox="1"/>
          <p:nvPr/>
        </p:nvSpPr>
        <p:spPr>
          <a:xfrm>
            <a:off x="0" y="1098361"/>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3" action="ppaction://hlinksldjump"/>
              </a:rPr>
              <a:t>Overview</a:t>
            </a:r>
            <a:endParaRPr lang="en-US" sz="1050" dirty="0">
              <a:latin typeface="+mj-lt"/>
            </a:endParaRPr>
          </a:p>
          <a:p>
            <a:pPr>
              <a:spcAft>
                <a:spcPts val="600"/>
              </a:spcAft>
            </a:pPr>
            <a:r>
              <a:rPr lang="en-US" sz="1050" dirty="0" smtClean="0">
                <a:latin typeface="+mn-lt"/>
                <a:hlinkClick r:id="rId4" action="ppaction://hlinksldjump"/>
              </a:rPr>
              <a:t>The Elements of a WECM Course</a:t>
            </a:r>
            <a:r>
              <a:rPr lang="en-US" sz="1050" dirty="0" smtClean="0">
                <a:latin typeface="+mn-lt"/>
              </a:rPr>
              <a:t> </a:t>
            </a:r>
          </a:p>
          <a:p>
            <a:pPr marL="171450" indent="-171450">
              <a:spcAft>
                <a:spcPts val="600"/>
              </a:spcAft>
              <a:buFont typeface="Arial" panose="020B0604020202020204" pitchFamily="34" charset="0"/>
              <a:buChar char="•"/>
            </a:pPr>
            <a:r>
              <a:rPr lang="en-US" sz="1050" dirty="0" smtClean="0">
                <a:latin typeface="+mn-lt"/>
                <a:hlinkClick r:id="rId5"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6" action="ppaction://hlinksldjump"/>
              </a:rPr>
              <a:t>Course Titles</a:t>
            </a:r>
            <a:endParaRPr lang="en-US" sz="1000" dirty="0" smtClean="0">
              <a:latin typeface="+mn-lt"/>
              <a:hlinkClick r:id="rId7" action="ppaction://hlinksldjump"/>
            </a:endParaRPr>
          </a:p>
          <a:p>
            <a:pPr marL="182880">
              <a:spcAft>
                <a:spcPts val="300"/>
              </a:spcAft>
            </a:pPr>
            <a:r>
              <a:rPr lang="en-US" sz="1000" dirty="0" smtClean="0">
                <a:latin typeface="+mn-lt"/>
                <a:hlinkClick r:id="rId7" action="ppaction://hlinksldjump"/>
              </a:rPr>
              <a:t>Course Numbers</a:t>
            </a:r>
            <a:endParaRPr lang="en-US" sz="1000" dirty="0">
              <a:latin typeface="+mn-lt"/>
            </a:endParaRPr>
          </a:p>
          <a:p>
            <a:pPr marL="182880">
              <a:spcAft>
                <a:spcPts val="300"/>
              </a:spcAft>
            </a:pPr>
            <a:r>
              <a:rPr lang="en-US" sz="1000" dirty="0" smtClean="0">
                <a:latin typeface="+mn-lt"/>
                <a:hlinkClick r:id="rId8" action="ppaction://hlinksldjump"/>
              </a:rPr>
              <a:t>Contact Hour Ranges</a:t>
            </a:r>
            <a:endParaRPr lang="en-US" sz="1000" dirty="0">
              <a:latin typeface="+mn-lt"/>
            </a:endParaRPr>
          </a:p>
          <a:p>
            <a:pPr marL="182880">
              <a:spcAft>
                <a:spcPts val="300"/>
              </a:spcAft>
            </a:pPr>
            <a:r>
              <a:rPr lang="en-US" sz="1000" dirty="0" smtClean="0">
                <a:latin typeface="+mn-lt"/>
                <a:hlinkClick r:id="rId9" action="ppaction://hlinksldjump"/>
              </a:rPr>
              <a:t>Course Descriptions</a:t>
            </a:r>
            <a:endParaRPr lang="en-US" sz="1000" dirty="0">
              <a:latin typeface="+mn-lt"/>
            </a:endParaRPr>
          </a:p>
          <a:p>
            <a:pPr marL="182880">
              <a:spcAft>
                <a:spcPts val="1200"/>
              </a:spcAft>
            </a:pPr>
            <a:r>
              <a:rPr lang="en-US" sz="1000" dirty="0" smtClean="0">
                <a:latin typeface="+mn-lt"/>
                <a:hlinkClick r:id="rId10" action="ppaction://hlinksldjump"/>
              </a:rPr>
              <a:t>End-of-Course Outcomes</a:t>
            </a:r>
            <a:endParaRPr lang="en-US" sz="1000" dirty="0" smtClean="0">
              <a:latin typeface="+mn-lt"/>
            </a:endParaRPr>
          </a:p>
          <a:p>
            <a:pPr>
              <a:spcAft>
                <a:spcPts val="1200"/>
              </a:spcAft>
            </a:pPr>
            <a:r>
              <a:rPr lang="en-US" sz="1050" b="1" dirty="0">
                <a:latin typeface="+mn-lt"/>
              </a:rPr>
              <a:t>Course </a:t>
            </a:r>
            <a:r>
              <a:rPr lang="en-US" sz="1050" b="1" dirty="0" smtClean="0">
                <a:latin typeface="+mn-lt"/>
              </a:rPr>
              <a:t>Types</a:t>
            </a:r>
            <a:endParaRPr lang="en-US" sz="1050" b="1" dirty="0">
              <a:latin typeface="+mn-lt"/>
            </a:endParaRPr>
          </a:p>
          <a:p>
            <a:pPr>
              <a:spcAft>
                <a:spcPts val="2400"/>
              </a:spcAft>
            </a:pPr>
            <a:r>
              <a:rPr lang="en-US" sz="1050" dirty="0" smtClean="0">
                <a:latin typeface="+mn-lt"/>
                <a:hlinkClick r:id="rId11"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21" name="TextBox 20"/>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2"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3"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4"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5"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Make WECM Work for You</a:t>
            </a:r>
            <a:endParaRPr lang="en-US" sz="1000" b="1" dirty="0" smtClean="0">
              <a:solidFill>
                <a:schemeClr val="accent1">
                  <a:lumMod val="75000"/>
                </a:schemeClr>
              </a:solidFill>
              <a:latin typeface="+mn-lt"/>
            </a:endParaRPr>
          </a:p>
        </p:txBody>
      </p:sp>
      <p:pic>
        <p:nvPicPr>
          <p:cNvPr id="14" name="Picture 13"/>
          <p:cNvPicPr>
            <a:picLocks noChangeAspect="1"/>
          </p:cNvPicPr>
          <p:nvPr/>
        </p:nvPicPr>
        <p:blipFill rotWithShape="1">
          <a:blip r:embed="rId17" cstate="print">
            <a:extLst>
              <a:ext uri="{28A0092B-C50C-407E-A947-70E740481C1C}">
                <a14:useLocalDpi xmlns:a14="http://schemas.microsoft.com/office/drawing/2010/main" val="0"/>
              </a:ext>
            </a:extLst>
          </a:blip>
          <a:srcRect l="36022" t="4106" r="20956" b="-4106"/>
          <a:stretch/>
        </p:blipFill>
        <p:spPr bwMode="auto">
          <a:xfrm>
            <a:off x="5930633" y="1566631"/>
            <a:ext cx="2939047" cy="4572000"/>
          </a:xfrm>
          <a:prstGeom prst="rect">
            <a:avLst/>
          </a:prstGeom>
          <a:ln>
            <a:noFill/>
          </a:ln>
          <a:scene3d>
            <a:camera prst="orthographicFront"/>
            <a:lightRig rig="threePt" dir="t"/>
          </a:scene3d>
          <a:sp3d prstMaterial="powder">
            <a:bevelT w="152400" h="50800" prst="softRound"/>
            <a:bevelB w="152400" h="50800" prst="softRound"/>
          </a:sp3d>
          <a:extLst>
            <a:ext uri="{53640926-AAD7-44D8-BBD7-CCE9431645EC}">
              <a14:shadowObscured xmlns:a14="http://schemas.microsoft.com/office/drawing/2010/main"/>
            </a:ext>
          </a:extLst>
        </p:spPr>
      </p:pic>
      <p:pic>
        <p:nvPicPr>
          <p:cNvPr id="19"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80575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3" name="Rectangle 2"/>
          <p:cNvSpPr/>
          <p:nvPr/>
        </p:nvSpPr>
        <p:spPr>
          <a:xfrm>
            <a:off x="1673352" y="1735336"/>
            <a:ext cx="7193280" cy="1785104"/>
          </a:xfrm>
          <a:prstGeom prst="rect">
            <a:avLst/>
          </a:prstGeom>
        </p:spPr>
        <p:txBody>
          <a:bodyPr wrap="square">
            <a:spAutoFit/>
          </a:bodyPr>
          <a:lstStyle/>
          <a:p>
            <a:pPr marL="228600" indent="-228600">
              <a:spcAft>
                <a:spcPts val="600"/>
              </a:spcAft>
              <a:buClr>
                <a:srgbClr val="C00000"/>
              </a:buClr>
              <a:buAutoNum type="arabicPeriod" startAt="9"/>
            </a:pPr>
            <a:r>
              <a:rPr lang="en-US" sz="1400" u="sng" dirty="0" smtClean="0">
                <a:latin typeface="Gill Sans MT" panose="020B0502020104020203" pitchFamily="34" charset="0"/>
              </a:rPr>
              <a:t>Special </a:t>
            </a:r>
            <a:r>
              <a:rPr lang="en-US" sz="1400" u="sng" dirty="0">
                <a:latin typeface="Gill Sans MT" panose="020B0502020104020203" pitchFamily="34" charset="0"/>
              </a:rPr>
              <a:t>Topics Course</a:t>
            </a:r>
            <a:r>
              <a:rPr lang="en-US" sz="1400" dirty="0">
                <a:latin typeface="Gill Sans MT" panose="020B0502020104020203" pitchFamily="34" charset="0"/>
              </a:rPr>
              <a:t>.</a:t>
            </a:r>
            <a:r>
              <a:rPr lang="en-US" sz="1200" dirty="0">
                <a:latin typeface="Gill Sans MT" panose="020B0502020104020203" pitchFamily="34" charset="0"/>
              </a:rPr>
              <a:t>  </a:t>
            </a:r>
            <a:r>
              <a:rPr lang="en-US" sz="1200" dirty="0" smtClean="0">
                <a:latin typeface="Gill Sans MT" panose="020B0502020104020203" pitchFamily="34" charset="0"/>
              </a:rPr>
              <a:t>WECM is designed to address new and emerging topics in technical disciplines and to assist colleges in responding quickly to immediate training needs of local employers.   There is a provision within each CIP code for developing a special topics course if </a:t>
            </a:r>
            <a:r>
              <a:rPr lang="en-US" sz="1200" dirty="0">
                <a:latin typeface="Gill Sans MT" panose="020B0502020104020203" pitchFamily="34" charset="0"/>
              </a:rPr>
              <a:t>the needed content does not already exist in a current WECM course. </a:t>
            </a:r>
            <a:r>
              <a:rPr lang="en-US" sz="1200" dirty="0" smtClean="0">
                <a:latin typeface="Gill Sans MT" panose="020B0502020104020203" pitchFamily="34" charset="0"/>
              </a:rPr>
              <a:t> Special topics courses are intended to be </a:t>
            </a:r>
            <a:r>
              <a:rPr lang="en-US" sz="1200" u="sng" dirty="0" smtClean="0">
                <a:latin typeface="Gill Sans MT" panose="020B0502020104020203" pitchFamily="34" charset="0"/>
              </a:rPr>
              <a:t>temporary.</a:t>
            </a:r>
            <a:r>
              <a:rPr lang="en-US" sz="1200" dirty="0" smtClean="0">
                <a:latin typeface="Gill Sans MT" panose="020B0502020104020203" pitchFamily="34" charset="0"/>
              </a:rPr>
              <a:t>  Colleges must submit a Special Topics Course Form to the Coordinating Board and must indicate the specific content and course outcomes on the form.  The form is good for 24 months only.  The Coordinating Board shares these forms with the WECM Project for use in WECM Workshops, as special topics courses sometimes become the basis for the creation of new WECM courses.  Special </a:t>
            </a:r>
            <a:r>
              <a:rPr lang="en-US" sz="1200" dirty="0">
                <a:latin typeface="Gill Sans MT" panose="020B0502020104020203" pitchFamily="34" charset="0"/>
              </a:rPr>
              <a:t>topics courses are available only for workforce education programs (not community </a:t>
            </a:r>
            <a:r>
              <a:rPr lang="en-US" sz="1200" dirty="0" smtClean="0">
                <a:latin typeface="Gill Sans MT" panose="020B0502020104020203" pitchFamily="34" charset="0"/>
              </a:rPr>
              <a:t>education) and are </a:t>
            </a:r>
            <a:r>
              <a:rPr lang="en-US" sz="1200" dirty="0">
                <a:latin typeface="Gill Sans MT" panose="020B0502020104020203" pitchFamily="34" charset="0"/>
              </a:rPr>
              <a:t>identified by a “9" in the third digit of the course number. </a:t>
            </a:r>
            <a:endParaRPr lang="en-US" sz="1200" dirty="0" smtClean="0">
              <a:latin typeface="Gill Sans MT" panose="020B0502020104020203" pitchFamily="34" charset="0"/>
            </a:endParaRPr>
          </a:p>
        </p:txBody>
      </p:sp>
      <p:sp>
        <p:nvSpPr>
          <p:cNvPr id="17" name="TextBox 16"/>
          <p:cNvSpPr txBox="1"/>
          <p:nvPr/>
        </p:nvSpPr>
        <p:spPr>
          <a:xfrm>
            <a:off x="1673352" y="1188720"/>
            <a:ext cx="7193280" cy="523220"/>
          </a:xfrm>
          <a:prstGeom prst="rect">
            <a:avLst/>
          </a:prstGeom>
          <a:noFill/>
        </p:spPr>
        <p:txBody>
          <a:bodyPr wrap="square" rtlCol="0">
            <a:spAutoFit/>
          </a:bodyPr>
          <a:lstStyle/>
          <a:p>
            <a:pPr>
              <a:spcAft>
                <a:spcPts val="600"/>
              </a:spcAft>
            </a:pPr>
            <a:r>
              <a:rPr lang="en-US" sz="1400" dirty="0" smtClean="0">
                <a:latin typeface="+mn-lt"/>
              </a:rPr>
              <a:t>Finally, WECM has two kinds of courses that accommodate the unique local needs of colleges: the </a:t>
            </a:r>
            <a:r>
              <a:rPr lang="en-US" sz="1400" b="1" dirty="0" smtClean="0">
                <a:latin typeface="+mn-lt"/>
              </a:rPr>
              <a:t>Special Topics Course</a:t>
            </a:r>
            <a:r>
              <a:rPr lang="en-US" sz="1400" dirty="0" smtClean="0">
                <a:latin typeface="+mn-lt"/>
              </a:rPr>
              <a:t> and the </a:t>
            </a:r>
            <a:r>
              <a:rPr lang="en-US" sz="1400" b="1" dirty="0" smtClean="0">
                <a:latin typeface="+mn-lt"/>
              </a:rPr>
              <a:t>Local Need Course.</a:t>
            </a:r>
            <a:endParaRPr lang="en-US" sz="1400" b="1" dirty="0">
              <a:latin typeface="+mn-lt"/>
            </a:endParaRPr>
          </a:p>
        </p:txBody>
      </p:sp>
      <p:sp>
        <p:nvSpPr>
          <p:cNvPr id="6" name="TextBox 5"/>
          <p:cNvSpPr txBox="1"/>
          <p:nvPr/>
        </p:nvSpPr>
        <p:spPr>
          <a:xfrm>
            <a:off x="1673352" y="3520440"/>
            <a:ext cx="7193280" cy="1600438"/>
          </a:xfrm>
          <a:prstGeom prst="rect">
            <a:avLst/>
          </a:prstGeom>
          <a:noFill/>
        </p:spPr>
        <p:txBody>
          <a:bodyPr wrap="square" rtlCol="0">
            <a:spAutoFit/>
          </a:bodyPr>
          <a:lstStyle/>
          <a:p>
            <a:pPr marL="228600" indent="-228600">
              <a:buClr>
                <a:srgbClr val="C00000"/>
              </a:buClr>
              <a:buAutoNum type="arabicPeriod" startAt="10"/>
            </a:pPr>
            <a:r>
              <a:rPr lang="en-US" sz="1400" u="sng" dirty="0" smtClean="0">
                <a:latin typeface="Gill Sans MT" panose="020B0502020104020203" pitchFamily="34" charset="0"/>
              </a:rPr>
              <a:t>Local </a:t>
            </a:r>
            <a:r>
              <a:rPr lang="en-US" sz="1400" u="sng" dirty="0">
                <a:latin typeface="Gill Sans MT" panose="020B0502020104020203" pitchFamily="34" charset="0"/>
              </a:rPr>
              <a:t>Need Course</a:t>
            </a:r>
            <a:r>
              <a:rPr lang="en-US" sz="1400" dirty="0">
                <a:latin typeface="Gill Sans MT" panose="020B0502020104020203" pitchFamily="34" charset="0"/>
              </a:rPr>
              <a:t>.</a:t>
            </a:r>
            <a:r>
              <a:rPr lang="en-US" sz="1200" dirty="0">
                <a:latin typeface="Gill Sans MT" panose="020B0502020104020203" pitchFamily="34" charset="0"/>
              </a:rPr>
              <a:t>  Content that is not contained in the WECM and that will be offered repeatedly over several years is most appropriate for </a:t>
            </a:r>
            <a:r>
              <a:rPr lang="en-US" sz="1200" dirty="0" smtClean="0">
                <a:latin typeface="Gill Sans MT" panose="020B0502020104020203" pitchFamily="34" charset="0"/>
              </a:rPr>
              <a:t>local-need </a:t>
            </a:r>
            <a:r>
              <a:rPr lang="en-US" sz="1200" dirty="0">
                <a:latin typeface="Gill Sans MT" panose="020B0502020104020203" pitchFamily="34" charset="0"/>
              </a:rPr>
              <a:t>status. </a:t>
            </a:r>
            <a:r>
              <a:rPr lang="en-US" sz="1200" dirty="0" smtClean="0">
                <a:latin typeface="Gill Sans MT" panose="020B0502020104020203" pitchFamily="34" charset="0"/>
              </a:rPr>
              <a:t> Local </a:t>
            </a:r>
            <a:r>
              <a:rPr lang="en-US" sz="1200" dirty="0">
                <a:latin typeface="Gill Sans MT" panose="020B0502020104020203" pitchFamily="34" charset="0"/>
              </a:rPr>
              <a:t>n</a:t>
            </a:r>
            <a:r>
              <a:rPr lang="en-US" sz="1200" dirty="0" smtClean="0">
                <a:latin typeface="Gill Sans MT" panose="020B0502020104020203" pitchFamily="34" charset="0"/>
              </a:rPr>
              <a:t>eed </a:t>
            </a:r>
            <a:r>
              <a:rPr lang="en-US" sz="1200" dirty="0">
                <a:latin typeface="Gill Sans MT" panose="020B0502020104020203" pitchFamily="34" charset="0"/>
              </a:rPr>
              <a:t>courses may be used to respond to unique local or regional conditions or regulatory changes, to expand an existing discipline to include a new specialty, or to create courses in new disciplines. </a:t>
            </a:r>
            <a:r>
              <a:rPr lang="en-US" sz="1200" dirty="0" smtClean="0">
                <a:latin typeface="Gill Sans MT" panose="020B0502020104020203" pitchFamily="34" charset="0"/>
              </a:rPr>
              <a:t> (</a:t>
            </a:r>
            <a:r>
              <a:rPr lang="en-US" sz="1200" dirty="0">
                <a:latin typeface="Gill Sans MT" panose="020B0502020104020203" pitchFamily="34" charset="0"/>
              </a:rPr>
              <a:t>New disciplines are those with no course rubrics in the WECM inventory of courses</a:t>
            </a:r>
            <a:r>
              <a:rPr lang="en-US" sz="1200" dirty="0" smtClean="0">
                <a:latin typeface="Gill Sans MT" panose="020B0502020104020203" pitchFamily="34" charset="0"/>
              </a:rPr>
              <a:t>.)  Evidence </a:t>
            </a:r>
            <a:r>
              <a:rPr lang="en-US" sz="1200" dirty="0">
                <a:latin typeface="Gill Sans MT" panose="020B0502020104020203" pitchFamily="34" charset="0"/>
              </a:rPr>
              <a:t>of need for the course must be substantiated by support from business and industry in the local geographical area. </a:t>
            </a:r>
            <a:r>
              <a:rPr lang="en-US" sz="1200" dirty="0" smtClean="0">
                <a:latin typeface="Gill Sans MT" panose="020B0502020104020203" pitchFamily="34" charset="0"/>
              </a:rPr>
              <a:t>  A local </a:t>
            </a:r>
            <a:r>
              <a:rPr lang="en-US" sz="1200" dirty="0">
                <a:latin typeface="Gill Sans MT" panose="020B0502020104020203" pitchFamily="34" charset="0"/>
              </a:rPr>
              <a:t>need course must be submitted to the Coordinating Board and approved at least 30 days prior to instruction to qualify for state funding. </a:t>
            </a:r>
            <a:r>
              <a:rPr lang="en-US" sz="1200" dirty="0" smtClean="0">
                <a:latin typeface="Gill Sans MT" panose="020B0502020104020203" pitchFamily="34" charset="0"/>
              </a:rPr>
              <a:t> Local </a:t>
            </a:r>
            <a:r>
              <a:rPr lang="en-US" sz="1200" dirty="0">
                <a:latin typeface="Gill Sans MT" panose="020B0502020104020203" pitchFamily="34" charset="0"/>
              </a:rPr>
              <a:t>need courses are identified by a “7” in the third digit of the course number</a:t>
            </a:r>
            <a:r>
              <a:rPr lang="en-US" sz="1200" dirty="0" smtClean="0">
                <a:latin typeface="Gill Sans MT" panose="020B0502020104020203" pitchFamily="34" charset="0"/>
              </a:rPr>
              <a:t>.</a:t>
            </a:r>
          </a:p>
        </p:txBody>
      </p:sp>
      <p:pic>
        <p:nvPicPr>
          <p:cNvPr id="20" name="Picture 19"/>
          <p:cNvPicPr>
            <a:picLocks/>
          </p:cNvPicPr>
          <p:nvPr/>
        </p:nvPicPr>
        <p:blipFill rotWithShape="1">
          <a:blip r:embed="rId3">
            <a:extLst>
              <a:ext uri="{28A0092B-C50C-407E-A947-70E740481C1C}">
                <a14:useLocalDpi xmlns:a14="http://schemas.microsoft.com/office/drawing/2010/main" val="0"/>
              </a:ext>
            </a:extLst>
          </a:blip>
          <a:srcRect t="11132" b="29716"/>
          <a:stretch/>
        </p:blipFill>
        <p:spPr bwMode="auto">
          <a:xfrm>
            <a:off x="2194560" y="5212080"/>
            <a:ext cx="5943600" cy="1307592"/>
          </a:xfrm>
          <a:prstGeom prst="rect">
            <a:avLst/>
          </a:prstGeom>
          <a:ln>
            <a:noFill/>
          </a:ln>
          <a:scene3d>
            <a:camera prst="orthographicFront"/>
            <a:lightRig rig="threePt" dir="t"/>
          </a:scene3d>
          <a:sp3d prstMaterial="powder">
            <a:bevelT w="152400" h="50800" prst="softRound"/>
            <a:bevelB w="152400" h="50800" prst="softRound"/>
          </a:sp3d>
          <a:extLst>
            <a:ext uri="{53640926-AAD7-44D8-BBD7-CCE9431645EC}">
              <a14:shadowObscured xmlns:a14="http://schemas.microsoft.com/office/drawing/2010/main"/>
            </a:ext>
          </a:extLst>
        </p:spPr>
      </p:pic>
      <p:sp>
        <p:nvSpPr>
          <p:cNvPr id="13" name="TextBox 12"/>
          <p:cNvSpPr txBox="1"/>
          <p:nvPr/>
        </p:nvSpPr>
        <p:spPr>
          <a:xfrm>
            <a:off x="0" y="1098361"/>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4" action="ppaction://hlinksldjump"/>
              </a:rPr>
              <a:t>Overview</a:t>
            </a:r>
            <a:endParaRPr lang="en-US" sz="1050" dirty="0">
              <a:latin typeface="+mj-lt"/>
            </a:endParaRPr>
          </a:p>
          <a:p>
            <a:pPr>
              <a:spcAft>
                <a:spcPts val="600"/>
              </a:spcAft>
            </a:pPr>
            <a:r>
              <a:rPr lang="en-US" sz="1050" dirty="0" smtClean="0">
                <a:latin typeface="+mn-lt"/>
                <a:hlinkClick r:id="rId5" action="ppaction://hlinksldjump"/>
              </a:rPr>
              <a:t>The Elements of a WECM Course</a:t>
            </a:r>
            <a:r>
              <a:rPr lang="en-US" sz="1050" dirty="0" smtClean="0">
                <a:latin typeface="+mn-lt"/>
              </a:rPr>
              <a:t> </a:t>
            </a:r>
          </a:p>
          <a:p>
            <a:pPr marL="171450" indent="-171450">
              <a:spcAft>
                <a:spcPts val="600"/>
              </a:spcAft>
              <a:buFont typeface="Arial" panose="020B0604020202020204" pitchFamily="34" charset="0"/>
              <a:buChar char="•"/>
            </a:pPr>
            <a:r>
              <a:rPr lang="en-US" sz="1050" dirty="0" smtClean="0">
                <a:latin typeface="+mn-lt"/>
                <a:hlinkClick r:id="rId6"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7" action="ppaction://hlinksldjump"/>
              </a:rPr>
              <a:t>Course Titles</a:t>
            </a:r>
            <a:endParaRPr lang="en-US" sz="1000" dirty="0" smtClean="0">
              <a:latin typeface="+mn-lt"/>
              <a:hlinkClick r:id="rId8" action="ppaction://hlinksldjump"/>
            </a:endParaRPr>
          </a:p>
          <a:p>
            <a:pPr marL="182880">
              <a:spcAft>
                <a:spcPts val="300"/>
              </a:spcAft>
            </a:pPr>
            <a:r>
              <a:rPr lang="en-US" sz="1000" dirty="0" smtClean="0">
                <a:latin typeface="+mn-lt"/>
                <a:hlinkClick r:id="rId8" action="ppaction://hlinksldjump"/>
              </a:rPr>
              <a:t>Course Numbers</a:t>
            </a:r>
            <a:endParaRPr lang="en-US" sz="1000" dirty="0">
              <a:latin typeface="+mn-lt"/>
            </a:endParaRPr>
          </a:p>
          <a:p>
            <a:pPr marL="182880">
              <a:spcAft>
                <a:spcPts val="300"/>
              </a:spcAft>
            </a:pPr>
            <a:r>
              <a:rPr lang="en-US" sz="1000" dirty="0" smtClean="0">
                <a:latin typeface="+mn-lt"/>
                <a:hlinkClick r:id="rId9" action="ppaction://hlinksldjump"/>
              </a:rPr>
              <a:t>Contact Hour Ranges</a:t>
            </a:r>
            <a:endParaRPr lang="en-US" sz="1000" dirty="0">
              <a:latin typeface="+mn-lt"/>
            </a:endParaRPr>
          </a:p>
          <a:p>
            <a:pPr marL="182880">
              <a:spcAft>
                <a:spcPts val="300"/>
              </a:spcAft>
            </a:pPr>
            <a:r>
              <a:rPr lang="en-US" sz="1000" dirty="0" smtClean="0">
                <a:latin typeface="+mn-lt"/>
                <a:hlinkClick r:id="rId10" action="ppaction://hlinksldjump"/>
              </a:rPr>
              <a:t>Course Descriptions</a:t>
            </a:r>
            <a:endParaRPr lang="en-US" sz="1000" dirty="0">
              <a:latin typeface="+mn-lt"/>
            </a:endParaRPr>
          </a:p>
          <a:p>
            <a:pPr marL="182880">
              <a:spcAft>
                <a:spcPts val="1200"/>
              </a:spcAft>
            </a:pPr>
            <a:r>
              <a:rPr lang="en-US" sz="1000" dirty="0" smtClean="0">
                <a:latin typeface="+mn-lt"/>
                <a:hlinkClick r:id="rId11" action="ppaction://hlinksldjump"/>
              </a:rPr>
              <a:t>End-of-Course Outcomes</a:t>
            </a:r>
            <a:endParaRPr lang="en-US" sz="1000" dirty="0" smtClean="0">
              <a:latin typeface="+mn-lt"/>
            </a:endParaRPr>
          </a:p>
          <a:p>
            <a:pPr>
              <a:spcAft>
                <a:spcPts val="1200"/>
              </a:spcAft>
            </a:pPr>
            <a:r>
              <a:rPr lang="en-US" sz="1050" b="1" dirty="0">
                <a:latin typeface="+mn-lt"/>
              </a:rPr>
              <a:t>Course </a:t>
            </a:r>
            <a:r>
              <a:rPr lang="en-US" sz="1050" b="1" dirty="0" smtClean="0">
                <a:latin typeface="+mn-lt"/>
              </a:rPr>
              <a:t>Types</a:t>
            </a:r>
            <a:endParaRPr lang="en-US" sz="1050" b="1" dirty="0">
              <a:latin typeface="+mn-lt"/>
            </a:endParaRPr>
          </a:p>
          <a:p>
            <a:pPr>
              <a:spcAft>
                <a:spcPts val="2400"/>
              </a:spcAft>
            </a:pPr>
            <a:r>
              <a:rPr lang="en-US" sz="1050" dirty="0" smtClean="0">
                <a:latin typeface="+mn-lt"/>
                <a:hlinkClick r:id="rId12" action="ppaction://hlinksldjump"/>
              </a:rPr>
              <a:t>Course 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18" name="TextBox 17"/>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7" action="ppaction://hlinksldjump"/>
              </a:rPr>
              <a:t>Make WECM Work for You</a:t>
            </a:r>
            <a:endParaRPr lang="en-US" sz="1000" b="1" dirty="0" smtClean="0">
              <a:solidFill>
                <a:schemeClr val="accent1">
                  <a:lumMod val="75000"/>
                </a:schemeClr>
              </a:solidFill>
              <a:latin typeface="+mn-lt"/>
            </a:endParaRPr>
          </a:p>
        </p:txBody>
      </p:sp>
      <p:pic>
        <p:nvPicPr>
          <p:cNvPr id="12"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20352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136" y="2286000"/>
            <a:ext cx="2209800" cy="4572000"/>
          </a:xfrm>
          <a:prstGeom prst="rect">
            <a:avLst/>
          </a:prstGeom>
        </p:spPr>
      </p:pic>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8362"/>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a:latin typeface="+mn-lt"/>
              </a:rPr>
              <a:t>How WECM Is </a:t>
            </a:r>
            <a:r>
              <a:rPr lang="en-US" sz="1100" b="1" dirty="0" smtClean="0">
                <a:latin typeface="+mn-lt"/>
              </a:rPr>
              <a:t>Organized</a:t>
            </a:r>
            <a:endParaRPr lang="en-US" sz="1400" dirty="0"/>
          </a:p>
          <a:p>
            <a:pPr>
              <a:spcAft>
                <a:spcPts val="1200"/>
              </a:spcAft>
            </a:pPr>
            <a:r>
              <a:rPr lang="en-US" sz="1050" dirty="0">
                <a:latin typeface="+mj-lt"/>
                <a:hlinkClick r:id="rId4" action="ppaction://hlinksldjump"/>
              </a:rPr>
              <a:t>Overview</a:t>
            </a:r>
            <a:endParaRPr lang="en-US" sz="1050" dirty="0">
              <a:latin typeface="+mj-lt"/>
            </a:endParaRPr>
          </a:p>
          <a:p>
            <a:pPr>
              <a:spcAft>
                <a:spcPts val="600"/>
              </a:spcAft>
            </a:pPr>
            <a:r>
              <a:rPr lang="en-US" sz="1050" dirty="0" smtClean="0">
                <a:latin typeface="+mn-lt"/>
                <a:hlinkClick r:id="rId5" action="ppaction://hlinksldjump"/>
              </a:rPr>
              <a:t>The Elements of a WECM Course</a:t>
            </a:r>
            <a:endParaRPr lang="en-US" sz="1050" dirty="0">
              <a:latin typeface="+mn-lt"/>
            </a:endParaRPr>
          </a:p>
          <a:p>
            <a:pPr marL="171450" indent="-171450">
              <a:spcAft>
                <a:spcPts val="600"/>
              </a:spcAft>
              <a:buFont typeface="Arial" panose="020B0604020202020204" pitchFamily="34" charset="0"/>
              <a:buChar char="•"/>
            </a:pPr>
            <a:r>
              <a:rPr lang="en-US" sz="1050" dirty="0" smtClean="0">
                <a:latin typeface="+mn-lt"/>
                <a:hlinkClick r:id="rId6" action="ppaction://hlinksldjump"/>
              </a:rPr>
              <a:t>WECM Example</a:t>
            </a:r>
            <a:endParaRPr lang="en-US" sz="1050" dirty="0">
              <a:latin typeface="+mn-lt"/>
            </a:endParaRPr>
          </a:p>
          <a:p>
            <a:pPr marL="171450" indent="-171450">
              <a:spcAft>
                <a:spcPts val="600"/>
              </a:spcAft>
              <a:buFont typeface="Arial" panose="020B0604020202020204" pitchFamily="34" charset="0"/>
              <a:buChar char="•"/>
            </a:pPr>
            <a:r>
              <a:rPr lang="en-US" sz="1050" dirty="0">
                <a:latin typeface="+mn-lt"/>
              </a:rPr>
              <a:t>More about:</a:t>
            </a:r>
          </a:p>
          <a:p>
            <a:pPr marL="182880">
              <a:spcAft>
                <a:spcPts val="300"/>
              </a:spcAft>
            </a:pPr>
            <a:r>
              <a:rPr lang="en-US" sz="1000" dirty="0" smtClean="0">
                <a:latin typeface="+mn-lt"/>
                <a:hlinkClick r:id="rId7" action="ppaction://hlinksldjump"/>
              </a:rPr>
              <a:t>Course Titles</a:t>
            </a:r>
            <a:endParaRPr lang="en-US" sz="1000" dirty="0" smtClean="0">
              <a:latin typeface="+mn-lt"/>
              <a:hlinkClick r:id="rId8" action="ppaction://hlinksldjump"/>
            </a:endParaRPr>
          </a:p>
          <a:p>
            <a:pPr marL="182880">
              <a:spcAft>
                <a:spcPts val="300"/>
              </a:spcAft>
            </a:pPr>
            <a:r>
              <a:rPr lang="en-US" sz="1000" dirty="0" smtClean="0">
                <a:latin typeface="+mn-lt"/>
                <a:hlinkClick r:id="rId8" action="ppaction://hlinksldjump"/>
              </a:rPr>
              <a:t>Course Numbers</a:t>
            </a:r>
            <a:endParaRPr lang="en-US" sz="1000" dirty="0">
              <a:latin typeface="+mn-lt"/>
            </a:endParaRPr>
          </a:p>
          <a:p>
            <a:pPr marL="182880">
              <a:spcAft>
                <a:spcPts val="300"/>
              </a:spcAft>
            </a:pPr>
            <a:r>
              <a:rPr lang="en-US" sz="1000" dirty="0" smtClean="0">
                <a:latin typeface="+mn-lt"/>
                <a:hlinkClick r:id="rId9" action="ppaction://hlinksldjump"/>
              </a:rPr>
              <a:t>Contact Hour Ranges</a:t>
            </a:r>
            <a:endParaRPr lang="en-US" sz="1000" dirty="0">
              <a:latin typeface="+mn-lt"/>
            </a:endParaRPr>
          </a:p>
          <a:p>
            <a:pPr marL="182880">
              <a:spcAft>
                <a:spcPts val="300"/>
              </a:spcAft>
            </a:pPr>
            <a:r>
              <a:rPr lang="en-US" sz="1000" dirty="0" smtClean="0">
                <a:latin typeface="+mn-lt"/>
                <a:hlinkClick r:id="rId10" action="ppaction://hlinksldjump"/>
              </a:rPr>
              <a:t>Course Descriptions</a:t>
            </a:r>
            <a:endParaRPr lang="en-US" sz="1000" dirty="0" smtClean="0">
              <a:latin typeface="+mn-lt"/>
            </a:endParaRPr>
          </a:p>
          <a:p>
            <a:pPr marL="182880">
              <a:spcAft>
                <a:spcPts val="1200"/>
              </a:spcAft>
            </a:pPr>
            <a:r>
              <a:rPr lang="en-US" sz="1000" dirty="0" smtClean="0">
                <a:latin typeface="+mn-lt"/>
                <a:hlinkClick r:id="rId11" action="ppaction://hlinksldjump"/>
              </a:rPr>
              <a:t>End-of-Course Outcomes</a:t>
            </a:r>
            <a:endParaRPr lang="en-US" sz="1000" dirty="0" smtClean="0">
              <a:latin typeface="+mn-lt"/>
            </a:endParaRPr>
          </a:p>
          <a:p>
            <a:pPr>
              <a:spcAft>
                <a:spcPts val="1200"/>
              </a:spcAft>
            </a:pPr>
            <a:r>
              <a:rPr lang="en-US" sz="1050" dirty="0" smtClean="0">
                <a:latin typeface="+mn-lt"/>
                <a:hlinkClick r:id="rId12" action="ppaction://hlinksldjump"/>
              </a:rPr>
              <a:t>Course Types</a:t>
            </a:r>
            <a:endParaRPr lang="en-US" sz="1050" dirty="0">
              <a:latin typeface="+mn-lt"/>
            </a:endParaRPr>
          </a:p>
          <a:p>
            <a:pPr>
              <a:spcAft>
                <a:spcPts val="2400"/>
              </a:spcAft>
            </a:pPr>
            <a:r>
              <a:rPr lang="en-US" sz="1050" b="1" dirty="0">
                <a:latin typeface="+mn-lt"/>
              </a:rPr>
              <a:t>Course </a:t>
            </a:r>
            <a:r>
              <a:rPr lang="en-US" sz="1050" b="1" dirty="0" smtClean="0">
                <a:latin typeface="+mn-lt"/>
              </a:rPr>
              <a:t>Categories</a:t>
            </a:r>
            <a:endParaRPr lang="en-US" sz="1050" b="1"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676400" y="1115568"/>
            <a:ext cx="7193280" cy="830997"/>
          </a:xfrm>
          <a:prstGeom prst="rect">
            <a:avLst/>
          </a:prstGeom>
          <a:noFill/>
        </p:spPr>
        <p:txBody>
          <a:bodyPr wrap="square" rtlCol="0">
            <a:spAutoFit/>
          </a:bodyPr>
          <a:lstStyle/>
          <a:p>
            <a:pPr>
              <a:spcAft>
                <a:spcPts val="0"/>
              </a:spcAft>
            </a:pPr>
            <a:r>
              <a:rPr lang="en-US" sz="1400" dirty="0" smtClean="0">
                <a:latin typeface="+mn-lt"/>
              </a:rPr>
              <a:t>All WECM </a:t>
            </a:r>
            <a:r>
              <a:rPr lang="en-US" sz="1400" u="sng" dirty="0" smtClean="0">
                <a:latin typeface="+mn-lt"/>
              </a:rPr>
              <a:t>course types</a:t>
            </a:r>
            <a:r>
              <a:rPr lang="en-US" sz="1400" dirty="0" smtClean="0">
                <a:latin typeface="+mn-lt"/>
              </a:rPr>
              <a:t> may appear any of the four WECM </a:t>
            </a:r>
            <a:r>
              <a:rPr lang="en-US" sz="2000" dirty="0">
                <a:effectLst>
                  <a:glow rad="63500">
                    <a:schemeClr val="accent1">
                      <a:satMod val="175000"/>
                      <a:alpha val="40000"/>
                    </a:schemeClr>
                  </a:glow>
                </a:effectLst>
                <a:latin typeface="+mn-lt"/>
              </a:rPr>
              <a:t>course </a:t>
            </a:r>
            <a:r>
              <a:rPr lang="en-US" sz="2000" dirty="0" smtClean="0">
                <a:effectLst>
                  <a:glow rad="63500">
                    <a:schemeClr val="accent1">
                      <a:satMod val="175000"/>
                      <a:alpha val="40000"/>
                    </a:schemeClr>
                  </a:glow>
                </a:effectLst>
                <a:latin typeface="+mn-lt"/>
              </a:rPr>
              <a:t>categories</a:t>
            </a:r>
            <a:r>
              <a:rPr lang="en-US" sz="2000" dirty="0" smtClean="0">
                <a:effectLst/>
                <a:latin typeface="+mn-lt"/>
              </a:rPr>
              <a:t>.</a:t>
            </a:r>
            <a:r>
              <a:rPr lang="en-US" sz="1400" b="1" dirty="0" smtClean="0">
                <a:effectLst/>
                <a:latin typeface="+mn-lt"/>
              </a:rPr>
              <a:t> </a:t>
            </a:r>
          </a:p>
          <a:p>
            <a:pPr>
              <a:spcAft>
                <a:spcPts val="600"/>
              </a:spcAft>
            </a:pPr>
            <a:r>
              <a:rPr lang="en-US" sz="1400" dirty="0" smtClean="0">
                <a:latin typeface="+mn-lt"/>
              </a:rPr>
              <a:t>Categorizing courses is one function of the WECM </a:t>
            </a:r>
            <a:r>
              <a:rPr lang="en-US" sz="1400" dirty="0" smtClean="0">
                <a:latin typeface="+mn-lt"/>
              </a:rPr>
              <a:t>course </a:t>
            </a:r>
            <a:r>
              <a:rPr lang="en-US" sz="1400" dirty="0" smtClean="0">
                <a:latin typeface="+mn-lt"/>
              </a:rPr>
              <a:t>review </a:t>
            </a:r>
            <a:r>
              <a:rPr lang="en-US" sz="1400" dirty="0" smtClean="0">
                <a:latin typeface="+mn-lt"/>
              </a:rPr>
              <a:t>process, </a:t>
            </a:r>
            <a:r>
              <a:rPr lang="en-US" sz="1400" dirty="0" smtClean="0">
                <a:latin typeface="+mn-lt"/>
              </a:rPr>
              <a:t>as you will learn in the next section.</a:t>
            </a:r>
            <a:endParaRPr lang="en-US" sz="1400" dirty="0">
              <a:latin typeface="+mn-lt"/>
            </a:endParaRPr>
          </a:p>
        </p:txBody>
      </p:sp>
      <p:sp>
        <p:nvSpPr>
          <p:cNvPr id="3" name="TextBox 2"/>
          <p:cNvSpPr txBox="1"/>
          <p:nvPr/>
        </p:nvSpPr>
        <p:spPr>
          <a:xfrm>
            <a:off x="2971800" y="2029968"/>
            <a:ext cx="5791200" cy="1046440"/>
          </a:xfrm>
          <a:prstGeom prst="rect">
            <a:avLst/>
          </a:prstGeom>
          <a:noFill/>
        </p:spPr>
        <p:txBody>
          <a:bodyPr wrap="square" rtlCol="0">
            <a:spAutoFit/>
          </a:bodyPr>
          <a:lstStyle/>
          <a:p>
            <a:pPr marL="285750" lvl="0" indent="-285750">
              <a:spcAft>
                <a:spcPts val="600"/>
              </a:spcAft>
              <a:buClr>
                <a:srgbClr val="C00000"/>
              </a:buClr>
              <a:buFont typeface="Wingdings" panose="05000000000000000000" pitchFamily="2" charset="2"/>
              <a:buChar char="ü"/>
            </a:pPr>
            <a:r>
              <a:rPr lang="en-US" sz="1400" u="sng" dirty="0" smtClean="0">
                <a:latin typeface="Gill Sans MT" panose="020B0502020104020203" pitchFamily="34" charset="0"/>
              </a:rPr>
              <a:t>New WECM Course</a:t>
            </a:r>
            <a:r>
              <a:rPr lang="en-US" sz="1400" dirty="0" smtClean="0">
                <a:latin typeface="Gill Sans MT" panose="020B0502020104020203" pitchFamily="34" charset="0"/>
              </a:rPr>
              <a:t>.</a:t>
            </a:r>
            <a:r>
              <a:rPr lang="en-US" sz="1200" dirty="0" smtClean="0">
                <a:latin typeface="Gill Sans MT" panose="020B0502020104020203" pitchFamily="34" charset="0"/>
              </a:rPr>
              <a:t>  New WECM courses are written </a:t>
            </a:r>
            <a:r>
              <a:rPr lang="en-US" sz="1200" dirty="0" smtClean="0">
                <a:latin typeface="Gill Sans MT" panose="020B0502020104020203" pitchFamily="34" charset="0"/>
              </a:rPr>
              <a:t>as </a:t>
            </a:r>
            <a:r>
              <a:rPr lang="en-US" sz="1200" dirty="0" smtClean="0">
                <a:latin typeface="Gill Sans MT" panose="020B0502020104020203" pitchFamily="34" charset="0"/>
              </a:rPr>
              <a:t>the result of a review of special topics/local need courses.  In rare instances,  a new WECM course may be written because of new and recent licensure or certification in a specific field.  A new WECM course may also be written to meet the demand of emerging and high-tech occupations.</a:t>
            </a:r>
          </a:p>
        </p:txBody>
      </p:sp>
      <p:sp>
        <p:nvSpPr>
          <p:cNvPr id="5" name="TextBox 4"/>
          <p:cNvSpPr txBox="1"/>
          <p:nvPr/>
        </p:nvSpPr>
        <p:spPr>
          <a:xfrm>
            <a:off x="3254753" y="3108960"/>
            <a:ext cx="5224783" cy="861774"/>
          </a:xfrm>
          <a:prstGeom prst="rect">
            <a:avLst/>
          </a:prstGeom>
          <a:noFill/>
        </p:spPr>
        <p:txBody>
          <a:bodyPr wrap="square" rtlCol="0">
            <a:spAutoFit/>
          </a:bodyPr>
          <a:lstStyle/>
          <a:p>
            <a:pPr marL="285750" lvl="0" indent="-285750">
              <a:spcAft>
                <a:spcPts val="1800"/>
              </a:spcAft>
              <a:buClr>
                <a:srgbClr val="C00000"/>
              </a:buClr>
              <a:buFont typeface="Wingdings" panose="05000000000000000000" pitchFamily="2" charset="2"/>
              <a:buChar char="ü"/>
            </a:pPr>
            <a:r>
              <a:rPr lang="en-US" sz="1400" u="sng" dirty="0">
                <a:latin typeface="Gill Sans MT" panose="020B0502020104020203" pitchFamily="34" charset="0"/>
              </a:rPr>
              <a:t>Revised WECM Course</a:t>
            </a:r>
            <a:r>
              <a:rPr lang="en-US" sz="1400" dirty="0">
                <a:latin typeface="Gill Sans MT" panose="020B0502020104020203" pitchFamily="34" charset="0"/>
              </a:rPr>
              <a:t>.  </a:t>
            </a:r>
            <a:r>
              <a:rPr lang="en-US" sz="1200" dirty="0">
                <a:latin typeface="Gill Sans MT" panose="020B0502020104020203" pitchFamily="34" charset="0"/>
              </a:rPr>
              <a:t>A revised WECM course has been modified </a:t>
            </a:r>
            <a:r>
              <a:rPr lang="en-US" sz="1200" dirty="0" smtClean="0">
                <a:latin typeface="Gill Sans MT" panose="020B0502020104020203" pitchFamily="34" charset="0"/>
              </a:rPr>
              <a:t>to </a:t>
            </a:r>
            <a:r>
              <a:rPr lang="en-US" sz="1200" dirty="0">
                <a:latin typeface="Gill Sans MT" panose="020B0502020104020203" pitchFamily="34" charset="0"/>
              </a:rPr>
              <a:t>enhance course title, level, description, end-of-course outcomes, course reference information, recommended lab, and/or contact hours for increased usability</a:t>
            </a:r>
            <a:r>
              <a:rPr lang="en-US" sz="1200" dirty="0" smtClean="0">
                <a:latin typeface="Gill Sans MT" panose="020B0502020104020203" pitchFamily="34" charset="0"/>
              </a:rPr>
              <a:t>.</a:t>
            </a:r>
            <a:endParaRPr lang="en-US" sz="1200" dirty="0">
              <a:latin typeface="Gill Sans MT" panose="020B0502020104020203" pitchFamily="34" charset="0"/>
            </a:endParaRPr>
          </a:p>
        </p:txBody>
      </p:sp>
      <p:sp>
        <p:nvSpPr>
          <p:cNvPr id="6" name="TextBox 5"/>
          <p:cNvSpPr txBox="1"/>
          <p:nvPr/>
        </p:nvSpPr>
        <p:spPr>
          <a:xfrm>
            <a:off x="3254753" y="4014216"/>
            <a:ext cx="4876800" cy="1600438"/>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n-US" sz="1400" u="sng" dirty="0" smtClean="0">
                <a:latin typeface="Gill Sans MT" panose="020B0502020104020203" pitchFamily="34" charset="0"/>
              </a:rPr>
              <a:t>Archive-Pending Course</a:t>
            </a:r>
            <a:r>
              <a:rPr lang="en-US" sz="1400" dirty="0">
                <a:latin typeface="Gill Sans MT" panose="020B0502020104020203" pitchFamily="34" charset="0"/>
              </a:rPr>
              <a:t>. </a:t>
            </a:r>
            <a:r>
              <a:rPr lang="en-US" sz="1400" dirty="0" smtClean="0">
                <a:latin typeface="Gill Sans MT" panose="020B0502020104020203" pitchFamily="34" charset="0"/>
              </a:rPr>
              <a:t> </a:t>
            </a:r>
            <a:r>
              <a:rPr lang="en-US" sz="1200" dirty="0" smtClean="0">
                <a:latin typeface="Gill Sans MT" panose="020B0502020104020203" pitchFamily="34" charset="0"/>
              </a:rPr>
              <a:t>An archive-pending </a:t>
            </a:r>
            <a:r>
              <a:rPr lang="en-US" sz="1200" dirty="0">
                <a:latin typeface="Gill Sans MT" panose="020B0502020104020203" pitchFamily="34" charset="0"/>
              </a:rPr>
              <a:t>course </a:t>
            </a:r>
            <a:r>
              <a:rPr lang="en-US" sz="1200" dirty="0" smtClean="0">
                <a:latin typeface="Gill Sans MT" panose="020B0502020104020203" pitchFamily="34" charset="0"/>
              </a:rPr>
              <a:t>is one that </a:t>
            </a:r>
            <a:r>
              <a:rPr lang="en-US" sz="1200" dirty="0">
                <a:latin typeface="Gill Sans MT" panose="020B0502020104020203" pitchFamily="34" charset="0"/>
              </a:rPr>
              <a:t>has been recommended </a:t>
            </a:r>
            <a:r>
              <a:rPr lang="en-US" sz="1200" dirty="0" smtClean="0">
                <a:latin typeface="Gill Sans MT" panose="020B0502020104020203" pitchFamily="34" charset="0"/>
              </a:rPr>
              <a:t>for removal from </a:t>
            </a:r>
            <a:r>
              <a:rPr lang="en-US" sz="1200" dirty="0">
                <a:latin typeface="Gill Sans MT" panose="020B0502020104020203" pitchFamily="34" charset="0"/>
              </a:rPr>
              <a:t>the active WECM database </a:t>
            </a:r>
            <a:r>
              <a:rPr lang="en-US" sz="1200" dirty="0" smtClean="0">
                <a:latin typeface="Gill Sans MT" panose="020B0502020104020203" pitchFamily="34" charset="0"/>
              </a:rPr>
              <a:t>because it is unused</a:t>
            </a:r>
            <a:r>
              <a:rPr lang="en-US" sz="1200" dirty="0">
                <a:latin typeface="Gill Sans MT" panose="020B0502020104020203" pitchFamily="34" charset="0"/>
              </a:rPr>
              <a:t>, obsolete, inadequate, or </a:t>
            </a:r>
            <a:r>
              <a:rPr lang="en-US" sz="1200" dirty="0" smtClean="0">
                <a:latin typeface="Gill Sans MT" panose="020B0502020104020203" pitchFamily="34" charset="0"/>
              </a:rPr>
              <a:t>duplicated.   Archive-pending courses are moved to an archive database in WECM, but they are available for </a:t>
            </a:r>
            <a:r>
              <a:rPr lang="en-US" sz="1200" dirty="0">
                <a:latin typeface="Gill Sans MT" panose="020B0502020104020203" pitchFamily="34" charset="0"/>
              </a:rPr>
              <a:t>use and </a:t>
            </a:r>
            <a:r>
              <a:rPr lang="en-US" sz="1200" dirty="0" smtClean="0">
                <a:latin typeface="Gill Sans MT" panose="020B0502020104020203" pitchFamily="34" charset="0"/>
              </a:rPr>
              <a:t>are funded by the state </a:t>
            </a:r>
            <a:r>
              <a:rPr lang="en-US" sz="1200" dirty="0">
                <a:latin typeface="Gill Sans MT" panose="020B0502020104020203" pitchFamily="34" charset="0"/>
              </a:rPr>
              <a:t>until the indicated archive </a:t>
            </a:r>
            <a:r>
              <a:rPr lang="en-US" sz="1200" dirty="0" smtClean="0">
                <a:latin typeface="Gill Sans MT" panose="020B0502020104020203" pitchFamily="34" charset="0"/>
              </a:rPr>
              <a:t>date.  Courses </a:t>
            </a:r>
            <a:r>
              <a:rPr lang="en-US" sz="1200" dirty="0">
                <a:latin typeface="Gill Sans MT" panose="020B0502020104020203" pitchFamily="34" charset="0"/>
              </a:rPr>
              <a:t>that have been recommended to be archived </a:t>
            </a:r>
            <a:r>
              <a:rPr lang="en-US" sz="1200" dirty="0" smtClean="0">
                <a:latin typeface="Gill Sans MT" panose="020B0502020104020203" pitchFamily="34" charset="0"/>
              </a:rPr>
              <a:t>in one </a:t>
            </a:r>
            <a:r>
              <a:rPr lang="en-US" sz="1200" dirty="0">
                <a:latin typeface="Gill Sans MT" panose="020B0502020104020203" pitchFamily="34" charset="0"/>
              </a:rPr>
              <a:t>fiscal year </a:t>
            </a:r>
            <a:r>
              <a:rPr lang="en-US" sz="1200" dirty="0" smtClean="0">
                <a:latin typeface="Gill Sans MT" panose="020B0502020104020203" pitchFamily="34" charset="0"/>
              </a:rPr>
              <a:t>are </a:t>
            </a:r>
            <a:r>
              <a:rPr lang="en-US" sz="1200" dirty="0">
                <a:latin typeface="Gill Sans MT" panose="020B0502020104020203" pitchFamily="34" charset="0"/>
              </a:rPr>
              <a:t>available for funding (in “archive pending” status) until August 31 of the next fiscal year.</a:t>
            </a:r>
          </a:p>
        </p:txBody>
      </p:sp>
      <p:sp>
        <p:nvSpPr>
          <p:cNvPr id="7" name="TextBox 6"/>
          <p:cNvSpPr txBox="1"/>
          <p:nvPr/>
        </p:nvSpPr>
        <p:spPr>
          <a:xfrm>
            <a:off x="2971800" y="5614416"/>
            <a:ext cx="5507736" cy="861774"/>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n-US" sz="1400" u="sng" dirty="0" smtClean="0">
                <a:latin typeface="Gill Sans MT" panose="020B0502020104020203" pitchFamily="34" charset="0"/>
              </a:rPr>
              <a:t>Archived </a:t>
            </a:r>
            <a:r>
              <a:rPr lang="en-US" sz="1400" u="sng" dirty="0">
                <a:latin typeface="Gill Sans MT" panose="020B0502020104020203" pitchFamily="34" charset="0"/>
              </a:rPr>
              <a:t>Course</a:t>
            </a:r>
            <a:r>
              <a:rPr lang="en-US" sz="1400" dirty="0" smtClean="0">
                <a:latin typeface="Gill Sans MT" panose="020B0502020104020203" pitchFamily="34" charset="0"/>
              </a:rPr>
              <a:t>.</a:t>
            </a:r>
            <a:r>
              <a:rPr lang="en-US" sz="1200" b="1" dirty="0" smtClean="0">
                <a:solidFill>
                  <a:srgbClr val="C00000"/>
                </a:solidFill>
                <a:latin typeface="Gill Sans MT" panose="020B0502020104020203" pitchFamily="34" charset="0"/>
              </a:rPr>
              <a:t> </a:t>
            </a:r>
            <a:r>
              <a:rPr lang="en-US" sz="1200" dirty="0">
                <a:latin typeface="Gill Sans MT" panose="020B0502020104020203" pitchFamily="34" charset="0"/>
              </a:rPr>
              <a:t>A course that has been removed from the active WECM database due to being is unused, obsolete, inadequate, or duplicated and moved to an archive database for future reference</a:t>
            </a:r>
            <a:r>
              <a:rPr lang="en-US" sz="1200" dirty="0" smtClean="0">
                <a:latin typeface="Gill Sans MT" panose="020B0502020104020203" pitchFamily="34" charset="0"/>
              </a:rPr>
              <a:t>.  Archived courses are not eligible for state funding.</a:t>
            </a:r>
            <a:endParaRPr lang="en-US" sz="1200" dirty="0">
              <a:latin typeface="Gill Sans MT" panose="020B0502020104020203" pitchFamily="34" charset="0"/>
            </a:endParaRPr>
          </a:p>
        </p:txBody>
      </p:sp>
      <p:sp>
        <p:nvSpPr>
          <p:cNvPr id="16" name="TextBox 15"/>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u="sng" dirty="0">
                <a:solidFill>
                  <a:srgbClr val="C00000"/>
                </a:solidFill>
                <a:latin typeface="+mj-lt"/>
              </a:rPr>
              <a:t>How WECM </a:t>
            </a:r>
            <a:r>
              <a:rPr lang="en-US" sz="1000" b="1" u="sng" dirty="0" smtClean="0">
                <a:solidFill>
                  <a:srgbClr val="C00000"/>
                </a:solidFill>
                <a:latin typeface="+mj-lt"/>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7" action="ppaction://hlinksldjump"/>
              </a:rPr>
              <a:t>Make WECM Work for You</a:t>
            </a:r>
            <a:endParaRPr lang="en-US" sz="1000" b="1" dirty="0" smtClean="0">
              <a:solidFill>
                <a:schemeClr val="accent1">
                  <a:lumMod val="75000"/>
                </a:schemeClr>
              </a:solidFill>
              <a:latin typeface="+mn-lt"/>
            </a:endParaRPr>
          </a:p>
        </p:txBody>
      </p:sp>
      <p:pic>
        <p:nvPicPr>
          <p:cNvPr id="18"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96901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n-lt"/>
                <a:hlinkClick r:id="rId5" action="ppaction://hlinksldjump"/>
              </a:rPr>
              <a:t>How WECM </a:t>
            </a:r>
            <a:r>
              <a:rPr lang="en-US" sz="1000" b="1" dirty="0" smtClean="0">
                <a:solidFill>
                  <a:schemeClr val="accent1">
                    <a:lumMod val="75000"/>
                  </a:schemeClr>
                </a:solidFill>
                <a:latin typeface="+mn-lt"/>
                <a:hlinkClick r:id="rId5" action="ppaction://hlinksldjump"/>
              </a:rPr>
              <a:t>Is Organized</a:t>
            </a:r>
            <a:r>
              <a:rPr lang="en-US" sz="1000" b="1" dirty="0" smtClean="0">
                <a:solidFill>
                  <a:schemeClr val="accent1">
                    <a:lumMod val="75000"/>
                  </a:schemeClr>
                </a:solidFill>
                <a:latin typeface="+mn-lt"/>
              </a:rPr>
              <a:t>  |  </a:t>
            </a:r>
            <a:r>
              <a:rPr lang="en-US" sz="1000" b="1" u="sng" dirty="0" smtClean="0">
                <a:solidFill>
                  <a:srgbClr val="C00000"/>
                </a:solidFill>
                <a:latin typeface="+mn-lt"/>
              </a:rPr>
              <a:t>The </a:t>
            </a:r>
            <a:r>
              <a:rPr lang="en-US" sz="1000" b="1" u="sng" dirty="0">
                <a:solidFill>
                  <a:srgbClr val="C00000"/>
                </a:solidFill>
                <a:latin typeface="+mn-lt"/>
              </a:rPr>
              <a:t>Ongoing WECM Project</a:t>
            </a:r>
            <a:r>
              <a:rPr lang="en-US" sz="1000" b="1" dirty="0">
                <a:solidFill>
                  <a:schemeClr val="accent1">
                    <a:lumMod val="75000"/>
                  </a:schemeClr>
                </a:solidFill>
                <a:latin typeface="+mn-lt"/>
              </a:rPr>
              <a:t> </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7" action="ppaction://hlinksldjump"/>
              </a:rPr>
              <a:t>Make WECM Work for You</a:t>
            </a:r>
            <a:endParaRPr lang="en-US" sz="1000" b="1" dirty="0" smtClean="0">
              <a:solidFill>
                <a:schemeClr val="accent1">
                  <a:lumMod val="75000"/>
                </a:schemeClr>
              </a:solidFill>
              <a:latin typeface="+mn-lt"/>
            </a:endParaRPr>
          </a:p>
        </p:txBody>
      </p:sp>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7519"/>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The Ongoing WECM Project</a:t>
            </a:r>
            <a:endParaRPr lang="en-US" sz="1050" dirty="0" smtClean="0">
              <a:latin typeface="+mn-lt"/>
            </a:endParaRPr>
          </a:p>
          <a:p>
            <a:pPr>
              <a:spcAft>
                <a:spcPts val="1200"/>
              </a:spcAft>
            </a:pPr>
            <a:r>
              <a:rPr lang="en-US" sz="1050" b="1" dirty="0" smtClean="0">
                <a:latin typeface="+mn-lt"/>
              </a:rPr>
              <a:t>Overview</a:t>
            </a:r>
          </a:p>
          <a:p>
            <a:pPr>
              <a:spcAft>
                <a:spcPts val="600"/>
              </a:spcAft>
            </a:pPr>
            <a:r>
              <a:rPr lang="en-US" sz="1050" dirty="0" smtClean="0">
                <a:latin typeface="+mn-lt"/>
              </a:rPr>
              <a:t>Who’s Involved</a:t>
            </a:r>
          </a:p>
          <a:p>
            <a:pPr marL="171450" indent="-171450">
              <a:spcAft>
                <a:spcPts val="600"/>
              </a:spcAft>
              <a:buFont typeface="Arial" panose="020B0604020202020204" pitchFamily="34" charset="0"/>
              <a:buChar char="•"/>
            </a:pPr>
            <a:r>
              <a:rPr lang="en-US" sz="1050" dirty="0" smtClean="0">
                <a:latin typeface="+mn-lt"/>
                <a:hlinkClick r:id="rId8" action="ppaction://hlinksldjump"/>
              </a:rPr>
              <a:t>Coordinating Board</a:t>
            </a:r>
            <a:endParaRPr lang="en-US" sz="1050" dirty="0" smtClean="0">
              <a:latin typeface="+mn-lt"/>
            </a:endParaRPr>
          </a:p>
          <a:p>
            <a:pPr marL="171450" indent="-171450">
              <a:spcAft>
                <a:spcPts val="600"/>
              </a:spcAft>
              <a:buFont typeface="Arial" panose="020B0604020202020204" pitchFamily="34" charset="0"/>
              <a:buChar char="•"/>
            </a:pPr>
            <a:r>
              <a:rPr lang="en-US" sz="1050" dirty="0" smtClean="0">
                <a:latin typeface="+mn-lt"/>
                <a:hlinkClick r:id="rId9" action="ppaction://hlinksldjump"/>
              </a:rPr>
              <a:t>WECM Leadership Committee</a:t>
            </a:r>
            <a:endParaRPr lang="en-US" sz="1050" dirty="0" smtClean="0">
              <a:latin typeface="+mn-lt"/>
            </a:endParaRPr>
          </a:p>
          <a:p>
            <a:pPr marL="171450" indent="-171450">
              <a:spcAft>
                <a:spcPts val="1200"/>
              </a:spcAft>
              <a:buFont typeface="Arial" panose="020B0604020202020204" pitchFamily="34" charset="0"/>
              <a:buChar char="•"/>
            </a:pPr>
            <a:r>
              <a:rPr lang="en-US" sz="1050" dirty="0" smtClean="0">
                <a:latin typeface="+mn-lt"/>
                <a:hlinkClick r:id="rId10" action="ppaction://hlinksldjump"/>
              </a:rPr>
              <a:t>WECM Project Staff</a:t>
            </a:r>
            <a:endParaRPr lang="en-US" sz="1050" dirty="0" smtClean="0">
              <a:latin typeface="+mn-lt"/>
            </a:endParaRPr>
          </a:p>
          <a:p>
            <a:pPr>
              <a:spcAft>
                <a:spcPts val="1200"/>
              </a:spcAft>
            </a:pPr>
            <a:r>
              <a:rPr lang="en-US" sz="1050" dirty="0" smtClean="0">
                <a:latin typeface="+mn-lt"/>
                <a:hlinkClick r:id="rId10" action="ppaction://hlinksldjump"/>
              </a:rPr>
              <a:t>The WECM Protocol Manual</a:t>
            </a:r>
            <a:endParaRPr lang="en-US" sz="1050" dirty="0" smtClean="0">
              <a:latin typeface="+mn-lt"/>
            </a:endParaRPr>
          </a:p>
          <a:p>
            <a:pPr>
              <a:spcAft>
                <a:spcPts val="600"/>
              </a:spcAft>
            </a:pPr>
            <a:r>
              <a:rPr lang="en-US" sz="1050" dirty="0" smtClean="0">
                <a:latin typeface="+mn-lt"/>
              </a:rPr>
              <a:t>The WECM Course Review Workshop</a:t>
            </a:r>
          </a:p>
          <a:p>
            <a:pPr marL="171450" indent="-171450">
              <a:spcAft>
                <a:spcPts val="600"/>
              </a:spcAft>
              <a:buFont typeface="Arial" panose="020B0604020202020204" pitchFamily="34" charset="0"/>
              <a:buChar char="•"/>
            </a:pPr>
            <a:r>
              <a:rPr lang="en-US" sz="1050" dirty="0" smtClean="0">
                <a:latin typeface="+mn-lt"/>
                <a:hlinkClick r:id="rId11" action="ppaction://hlinksldjump"/>
              </a:rPr>
              <a:t>Who Participates</a:t>
            </a:r>
            <a:endParaRPr lang="en-US" sz="1050" dirty="0" smtClean="0">
              <a:latin typeface="+mn-lt"/>
            </a:endParaRPr>
          </a:p>
          <a:p>
            <a:pPr marL="171450" indent="-171450">
              <a:spcAft>
                <a:spcPts val="600"/>
              </a:spcAft>
              <a:buFont typeface="Arial" panose="020B0604020202020204" pitchFamily="34" charset="0"/>
              <a:buChar char="•"/>
            </a:pPr>
            <a:r>
              <a:rPr lang="en-US" sz="1050" dirty="0" smtClean="0">
                <a:latin typeface="+mn-lt"/>
                <a:hlinkClick r:id="rId12" action="ppaction://hlinksldjump"/>
              </a:rPr>
              <a:t>How It Works</a:t>
            </a:r>
            <a:endParaRPr lang="en-US" sz="1050" dirty="0">
              <a:latin typeface="+mj-lt"/>
            </a:endParaRPr>
          </a:p>
          <a:p>
            <a:pPr>
              <a:spcAft>
                <a:spcPts val="2400"/>
              </a:spcAft>
            </a:pPr>
            <a:endParaRPr lang="en-US" sz="1300" b="1" dirty="0" smtClean="0">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solidFill>
                <a:srgbClr val="C6DCD1"/>
              </a:solidFill>
              <a:latin typeface="+mn-lt"/>
            </a:endParaRPr>
          </a:p>
        </p:txBody>
      </p:sp>
      <p:sp useBgFill="1">
        <p:nvSpPr>
          <p:cNvPr id="18" name="Action Button: Forward or Next 17">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Action Button: Back or Previous 18">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76400" y="1041109"/>
            <a:ext cx="7375952" cy="584775"/>
          </a:xfrm>
          <a:prstGeom prst="rect">
            <a:avLst/>
          </a:prstGeom>
          <a:noFill/>
        </p:spPr>
        <p:txBody>
          <a:bodyPr wrap="square" rtlCol="0">
            <a:spAutoFit/>
          </a:bodyPr>
          <a:lstStyle/>
          <a:p>
            <a:pPr algn="ctr"/>
            <a:r>
              <a:rPr lang="en-US" sz="3200" dirty="0" smtClean="0">
                <a:solidFill>
                  <a:srgbClr val="074572"/>
                </a:solidFill>
                <a:effectLst>
                  <a:outerShdw blurRad="50800" dist="38100" dir="13500000" algn="br" rotWithShape="0">
                    <a:srgbClr val="074572">
                      <a:alpha val="40000"/>
                    </a:srgbClr>
                  </a:outerShdw>
                </a:effectLst>
                <a:latin typeface="Gill Sans MT" panose="020B0502020104020203" pitchFamily="34" charset="0"/>
              </a:rPr>
              <a:t>Section III:  The Ongoing WECM Project</a:t>
            </a:r>
            <a:endParaRPr lang="en-US" sz="3200" dirty="0">
              <a:solidFill>
                <a:srgbClr val="074572"/>
              </a:solidFill>
              <a:effectLst>
                <a:outerShdw blurRad="50800" dist="38100" dir="13500000" algn="br" rotWithShape="0">
                  <a:srgbClr val="074572">
                    <a:alpha val="40000"/>
                  </a:srgbClr>
                </a:outerShdw>
              </a:effectLst>
              <a:latin typeface="Gill Sans MT" panose="020B0502020104020203" pitchFamily="34" charset="0"/>
            </a:endParaRPr>
          </a:p>
        </p:txBody>
      </p:sp>
      <p:sp>
        <p:nvSpPr>
          <p:cNvPr id="15" name="TextBox 14"/>
          <p:cNvSpPr txBox="1"/>
          <p:nvPr/>
        </p:nvSpPr>
        <p:spPr>
          <a:xfrm>
            <a:off x="1673352" y="1636776"/>
            <a:ext cx="4416552" cy="5078313"/>
          </a:xfrm>
          <a:prstGeom prst="rect">
            <a:avLst/>
          </a:prstGeom>
          <a:noFill/>
        </p:spPr>
        <p:txBody>
          <a:bodyPr wrap="square" rtlCol="0">
            <a:spAutoFit/>
          </a:bodyPr>
          <a:lstStyle/>
          <a:p>
            <a:pPr>
              <a:spcAft>
                <a:spcPts val="1200"/>
              </a:spcAft>
            </a:pPr>
            <a:r>
              <a:rPr lang="en-US" sz="1400" b="1" dirty="0" smtClean="0">
                <a:latin typeface="+mn-lt"/>
              </a:rPr>
              <a:t>The WECM </a:t>
            </a:r>
            <a:r>
              <a:rPr lang="en-US" sz="1400" b="1" dirty="0" smtClean="0">
                <a:latin typeface="+mn-lt"/>
              </a:rPr>
              <a:t>Advisory Committee’s </a:t>
            </a:r>
            <a:r>
              <a:rPr lang="en-US" sz="1400" b="1" dirty="0" smtClean="0">
                <a:latin typeface="+mn-lt"/>
              </a:rPr>
              <a:t>purpose is the ongoing maintenance of WECM.</a:t>
            </a:r>
            <a:r>
              <a:rPr lang="en-US" sz="1400" dirty="0" smtClean="0">
                <a:latin typeface="+mn-lt"/>
              </a:rPr>
              <a:t>  </a:t>
            </a:r>
            <a:endParaRPr lang="en-US" sz="1400" dirty="0" smtClean="0">
              <a:latin typeface="+mn-lt"/>
            </a:endParaRPr>
          </a:p>
          <a:p>
            <a:pPr>
              <a:spcAft>
                <a:spcPts val="1200"/>
              </a:spcAft>
            </a:pPr>
            <a:r>
              <a:rPr lang="en-US" sz="1400" dirty="0" smtClean="0">
                <a:latin typeface="+mn-lt"/>
              </a:rPr>
              <a:t>After </a:t>
            </a:r>
            <a:r>
              <a:rPr lang="en-US" sz="1400" dirty="0" smtClean="0">
                <a:latin typeface="+mn-lt"/>
              </a:rPr>
              <a:t>a development period of three years, WECM became fully operational in 1998</a:t>
            </a:r>
            <a:r>
              <a:rPr lang="en-US" sz="1400" dirty="0" smtClean="0">
                <a:latin typeface="+mn-lt"/>
              </a:rPr>
              <a:t>. Since </a:t>
            </a:r>
            <a:r>
              <a:rPr lang="en-US" sz="1400" dirty="0" smtClean="0">
                <a:latin typeface="+mn-lt"/>
              </a:rPr>
              <a:t>that time, the WECM </a:t>
            </a:r>
            <a:r>
              <a:rPr lang="en-US" sz="1400" dirty="0" smtClean="0">
                <a:latin typeface="+mn-lt"/>
              </a:rPr>
              <a:t>Project</a:t>
            </a:r>
            <a:r>
              <a:rPr lang="en-US" sz="1400" dirty="0">
                <a:latin typeface="+mn-lt"/>
              </a:rPr>
              <a:t>, a Carl. D. Perkins Leadership </a:t>
            </a:r>
            <a:r>
              <a:rPr lang="en-US" sz="1400" dirty="0" smtClean="0">
                <a:latin typeface="+mn-lt"/>
              </a:rPr>
              <a:t>grant project, </a:t>
            </a:r>
            <a:r>
              <a:rPr lang="en-US" sz="1400" dirty="0" smtClean="0">
                <a:latin typeface="+mn-lt"/>
              </a:rPr>
              <a:t>ensured </a:t>
            </a:r>
            <a:r>
              <a:rPr lang="en-US" sz="1400" dirty="0" smtClean="0">
                <a:latin typeface="+mn-lt"/>
              </a:rPr>
              <a:t>that WECM courses </a:t>
            </a:r>
            <a:r>
              <a:rPr lang="en-US" sz="1400" dirty="0" smtClean="0">
                <a:latin typeface="+mn-lt"/>
              </a:rPr>
              <a:t>stayed </a:t>
            </a:r>
            <a:r>
              <a:rPr lang="en-US" sz="1400" dirty="0" smtClean="0">
                <a:latin typeface="+mn-lt"/>
              </a:rPr>
              <a:t>current with the needs of business and industry, and that WECM </a:t>
            </a:r>
            <a:r>
              <a:rPr lang="en-US" sz="1400" dirty="0" smtClean="0">
                <a:latin typeface="+mn-lt"/>
              </a:rPr>
              <a:t>was </a:t>
            </a:r>
            <a:r>
              <a:rPr lang="en-US" sz="1400" dirty="0" smtClean="0">
                <a:latin typeface="+mn-lt"/>
              </a:rPr>
              <a:t>integrated with statewide curriculum and workforce development initiatives.</a:t>
            </a:r>
          </a:p>
          <a:p>
            <a:pPr>
              <a:spcAft>
                <a:spcPts val="1200"/>
              </a:spcAft>
            </a:pPr>
            <a:r>
              <a:rPr lang="en-US" sz="1400" dirty="0">
                <a:latin typeface="+mn-lt"/>
              </a:rPr>
              <a:t>In April 2017, the WECM Project was replaced by a Coordinating Board-appointed WECM Advisory </a:t>
            </a:r>
            <a:r>
              <a:rPr lang="en-US" sz="1400" dirty="0" smtClean="0">
                <a:latin typeface="+mn-lt"/>
              </a:rPr>
              <a:t>Committee, which was </a:t>
            </a:r>
            <a:r>
              <a:rPr lang="en-US" sz="1400" dirty="0">
                <a:latin typeface="+mn-lt"/>
              </a:rPr>
              <a:t>charged with providing the Board with advice regarding content, structure, currency, and presentation of the </a:t>
            </a:r>
            <a:r>
              <a:rPr lang="en-US" sz="1400" dirty="0" smtClean="0">
                <a:latin typeface="+mn-lt"/>
              </a:rPr>
              <a:t>WECM </a:t>
            </a:r>
            <a:r>
              <a:rPr lang="en-US" sz="1400" dirty="0">
                <a:latin typeface="+mn-lt"/>
              </a:rPr>
              <a:t>and its courses; recommendations regarding field engagement in processes, maintenance, and use of the WECM; and assistance in reviewing state policies, procedures, and guidelines.</a:t>
            </a:r>
          </a:p>
          <a:p>
            <a:r>
              <a:rPr lang="en-US" sz="1400" dirty="0" smtClean="0">
                <a:latin typeface="+mn-lt"/>
              </a:rPr>
              <a:t>This </a:t>
            </a:r>
            <a:r>
              <a:rPr lang="en-US" sz="1400" dirty="0" smtClean="0">
                <a:latin typeface="+mn-lt"/>
              </a:rPr>
              <a:t>section will introduce you to the WECM </a:t>
            </a:r>
            <a:r>
              <a:rPr lang="en-US" sz="1400" dirty="0" smtClean="0">
                <a:latin typeface="+mn-lt"/>
              </a:rPr>
              <a:t>Advisory Committee’s guiding </a:t>
            </a:r>
            <a:r>
              <a:rPr lang="en-US" sz="1400" dirty="0" smtClean="0">
                <a:latin typeface="+mn-lt"/>
              </a:rPr>
              <a:t>document, the WECM Protocol </a:t>
            </a:r>
            <a:r>
              <a:rPr lang="en-US" sz="1400" dirty="0" smtClean="0">
                <a:latin typeface="+mn-lt"/>
              </a:rPr>
              <a:t>Manual, </a:t>
            </a:r>
            <a:r>
              <a:rPr lang="en-US" sz="1400" dirty="0" smtClean="0">
                <a:latin typeface="+mn-lt"/>
              </a:rPr>
              <a:t>and the WECM </a:t>
            </a:r>
            <a:r>
              <a:rPr lang="en-US" sz="1400" dirty="0" smtClean="0">
                <a:latin typeface="+mn-lt"/>
              </a:rPr>
              <a:t>course review process.</a:t>
            </a:r>
            <a:endParaRPr lang="en-US" sz="1400" dirty="0">
              <a:latin typeface="+mn-lt"/>
            </a:endParaRPr>
          </a:p>
        </p:txBody>
      </p:sp>
      <p:sp>
        <p:nvSpPr>
          <p:cNvPr id="16" name="TextBox 15"/>
          <p:cNvSpPr txBox="1"/>
          <p:nvPr/>
        </p:nvSpPr>
        <p:spPr>
          <a:xfrm>
            <a:off x="6610350" y="1743381"/>
            <a:ext cx="2095500" cy="1477328"/>
          </a:xfrm>
          <a:prstGeom prst="rect">
            <a:avLst/>
          </a:prstGeom>
          <a:noFill/>
        </p:spPr>
        <p:txBody>
          <a:bodyPr wrap="square" rtlCol="0">
            <a:spAutoFit/>
          </a:bodyPr>
          <a:lstStyle/>
          <a:p>
            <a:r>
              <a:rPr lang="en-US" i="1" dirty="0" smtClean="0">
                <a:latin typeface="Gill Sans MT Condensed" panose="020B0506020104020203" pitchFamily="34" charset="0"/>
              </a:rPr>
              <a:t>The review, revision, creation, and archiving of WECM courses is done consistently and according to the WECM Protocol.</a:t>
            </a:r>
            <a:endParaRPr lang="en-US" dirty="0">
              <a:latin typeface="Gill Sans MT Condensed" panose="020B0506020104020203" pitchFamily="34" charset="0"/>
            </a:endParaRPr>
          </a:p>
        </p:txBody>
      </p:sp>
      <p:pic>
        <p:nvPicPr>
          <p:cNvPr id="20" name="Picture 19"/>
          <p:cNvPicPr/>
          <p:nvPr/>
        </p:nvPicPr>
        <p:blipFill rotWithShape="1">
          <a:blip r:embed="rId13">
            <a:extLst>
              <a:ext uri="{28A0092B-C50C-407E-A947-70E740481C1C}">
                <a14:useLocalDpi xmlns:a14="http://schemas.microsoft.com/office/drawing/2010/main" val="0"/>
              </a:ext>
            </a:extLst>
          </a:blip>
          <a:srcRect l="23795" r="14466" b="6163"/>
          <a:stretch/>
        </p:blipFill>
        <p:spPr bwMode="auto">
          <a:xfrm>
            <a:off x="6263640" y="3319272"/>
            <a:ext cx="2788920" cy="2715768"/>
          </a:xfrm>
          <a:prstGeom prst="rect">
            <a:avLst/>
          </a:prstGeom>
          <a:ln>
            <a:noFill/>
          </a:ln>
          <a:scene3d>
            <a:camera prst="orthographicFront"/>
            <a:lightRig rig="threePt" dir="t"/>
          </a:scene3d>
          <a:sp3d prstMaterial="powder">
            <a:bevelT w="152400" h="50800" prst="softRound"/>
            <a:bevelB w="152400" h="50800" prst="softRound"/>
          </a:sp3d>
          <a:extLst>
            <a:ext uri="{53640926-AAD7-44D8-BBD7-CCE9431645EC}">
              <a14:shadowObscured xmlns:a14="http://schemas.microsoft.com/office/drawing/2010/main"/>
            </a:ext>
          </a:extLst>
        </p:spPr>
      </p:pic>
      <p:pic>
        <p:nvPicPr>
          <p:cNvPr id="17" name="Picture 4"/>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92942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7" name="TextBox 6"/>
          <p:cNvSpPr txBox="1"/>
          <p:nvPr/>
        </p:nvSpPr>
        <p:spPr>
          <a:xfrm>
            <a:off x="1676400" y="1188720"/>
            <a:ext cx="7193280" cy="954107"/>
          </a:xfrm>
          <a:prstGeom prst="rect">
            <a:avLst/>
          </a:prstGeom>
          <a:noFill/>
        </p:spPr>
        <p:txBody>
          <a:bodyPr wrap="square" rtlCol="0">
            <a:spAutoFit/>
          </a:bodyPr>
          <a:lstStyle/>
          <a:p>
            <a:pPr>
              <a:spcAft>
                <a:spcPts val="600"/>
              </a:spcAft>
            </a:pPr>
            <a:r>
              <a:rPr lang="en-US" sz="1400" b="1" dirty="0" smtClean="0">
                <a:latin typeface="+mn-lt"/>
              </a:rPr>
              <a:t>The </a:t>
            </a:r>
            <a:r>
              <a:rPr lang="en-US" sz="1400" b="1" dirty="0" smtClean="0">
                <a:latin typeface="+mn-lt"/>
              </a:rPr>
              <a:t>Texas Higher </a:t>
            </a:r>
            <a:r>
              <a:rPr lang="en-US" sz="1400" b="1" dirty="0" smtClean="0">
                <a:latin typeface="+mn-lt"/>
              </a:rPr>
              <a:t>Education Coordinating Board </a:t>
            </a:r>
            <a:r>
              <a:rPr lang="en-US" sz="1400" dirty="0" smtClean="0">
                <a:latin typeface="+mn-lt"/>
              </a:rPr>
              <a:t>has overseen and supported the WECM </a:t>
            </a:r>
            <a:r>
              <a:rPr lang="en-US" sz="1400" dirty="0" smtClean="0">
                <a:latin typeface="+mn-lt"/>
              </a:rPr>
              <a:t>project </a:t>
            </a:r>
            <a:r>
              <a:rPr lang="en-US" sz="1400" dirty="0" smtClean="0">
                <a:latin typeface="+mn-lt"/>
              </a:rPr>
              <a:t>since the beginning. </a:t>
            </a:r>
            <a:r>
              <a:rPr lang="en-US" sz="1400" dirty="0">
                <a:latin typeface="+mn-lt"/>
              </a:rPr>
              <a:t>Working with stakeholders statewide, the Coordinating Board </a:t>
            </a:r>
            <a:r>
              <a:rPr lang="en-US" sz="1400" dirty="0" smtClean="0">
                <a:latin typeface="+mn-lt"/>
              </a:rPr>
              <a:t>laid </a:t>
            </a:r>
            <a:r>
              <a:rPr lang="en-US" sz="1400" dirty="0">
                <a:latin typeface="+mn-lt"/>
              </a:rPr>
              <a:t>the conceptual groundwork for </a:t>
            </a:r>
            <a:r>
              <a:rPr lang="en-US" sz="1400" dirty="0" smtClean="0">
                <a:latin typeface="+mn-lt"/>
              </a:rPr>
              <a:t>the WECM.  </a:t>
            </a:r>
            <a:r>
              <a:rPr lang="en-US" sz="1400" dirty="0">
                <a:latin typeface="+mn-lt"/>
              </a:rPr>
              <a:t>The </a:t>
            </a:r>
            <a:r>
              <a:rPr lang="en-US" sz="1400" dirty="0" smtClean="0">
                <a:latin typeface="+mn-lt"/>
              </a:rPr>
              <a:t>Coordinating Board also:</a:t>
            </a:r>
            <a:endParaRPr lang="en-US" sz="1400" dirty="0">
              <a:latin typeface="+mn-lt"/>
            </a:endParaRPr>
          </a:p>
        </p:txBody>
      </p:sp>
      <p:sp>
        <p:nvSpPr>
          <p:cNvPr id="8" name="TextBox 7"/>
          <p:cNvSpPr txBox="1"/>
          <p:nvPr/>
        </p:nvSpPr>
        <p:spPr>
          <a:xfrm>
            <a:off x="1676400" y="2547160"/>
            <a:ext cx="7193280" cy="2970044"/>
          </a:xfrm>
          <a:prstGeom prst="rect">
            <a:avLst/>
          </a:prstGeom>
          <a:noFill/>
        </p:spPr>
        <p:txBody>
          <a:bodyPr wrap="square" rtlCol="0">
            <a:spAutoFit/>
          </a:bodyPr>
          <a:lstStyle/>
          <a:p>
            <a:pPr marL="171450" indent="-171450">
              <a:spcAft>
                <a:spcPts val="600"/>
              </a:spcAft>
              <a:buClr>
                <a:srgbClr val="C00000"/>
              </a:buClr>
              <a:buFont typeface="Wingdings" panose="05000000000000000000" pitchFamily="2" charset="2"/>
              <a:buChar char="ü"/>
            </a:pPr>
            <a:r>
              <a:rPr lang="en-US" i="1" u="sng" dirty="0" smtClean="0">
                <a:latin typeface="Gill Sans MT" panose="020B0502020104020203" pitchFamily="34" charset="0"/>
              </a:rPr>
              <a:t>Funded </a:t>
            </a:r>
            <a:r>
              <a:rPr lang="en-US" i="1" u="sng" dirty="0" smtClean="0">
                <a:latin typeface="Gill Sans MT" panose="020B0502020104020203" pitchFamily="34" charset="0"/>
              </a:rPr>
              <a:t>the WECM Project</a:t>
            </a:r>
            <a:r>
              <a:rPr lang="en-US" i="1" dirty="0" smtClean="0">
                <a:latin typeface="Gill Sans MT" panose="020B0502020104020203" pitchFamily="34" charset="0"/>
              </a:rPr>
              <a:t> through </a:t>
            </a:r>
            <a:r>
              <a:rPr lang="en-US" i="1" dirty="0" smtClean="0">
                <a:latin typeface="Gill Sans MT" panose="020B0502020104020203" pitchFamily="34" charset="0"/>
              </a:rPr>
              <a:t>Carl </a:t>
            </a:r>
            <a:r>
              <a:rPr lang="en-US" i="1" dirty="0" smtClean="0">
                <a:latin typeface="Gill Sans MT" panose="020B0502020104020203" pitchFamily="34" charset="0"/>
              </a:rPr>
              <a:t>D. Perkins Leadership </a:t>
            </a:r>
            <a:r>
              <a:rPr lang="en-US" i="1" dirty="0" smtClean="0">
                <a:latin typeface="Gill Sans MT" panose="020B0502020104020203" pitchFamily="34" charset="0"/>
              </a:rPr>
              <a:t>funds until August 31, 2017;</a:t>
            </a:r>
          </a:p>
          <a:p>
            <a:pPr marL="171450" indent="-171450">
              <a:spcAft>
                <a:spcPts val="600"/>
              </a:spcAft>
              <a:buClr>
                <a:srgbClr val="C00000"/>
              </a:buClr>
              <a:buFont typeface="Wingdings" panose="05000000000000000000" pitchFamily="2" charset="2"/>
              <a:buChar char="ü"/>
            </a:pPr>
            <a:r>
              <a:rPr lang="en-US" i="1" u="sng" dirty="0" smtClean="0">
                <a:latin typeface="Gill Sans MT" panose="020B0502020104020203" pitchFamily="34" charset="0"/>
              </a:rPr>
              <a:t>Meets regularly </a:t>
            </a:r>
            <a:r>
              <a:rPr lang="en-US" i="1" dirty="0" smtClean="0">
                <a:latin typeface="Gill Sans MT" panose="020B0502020104020203" pitchFamily="34" charset="0"/>
              </a:rPr>
              <a:t>with the WECM Advisory Committee and its subcommittees;</a:t>
            </a:r>
            <a:endParaRPr lang="en-US" i="1" dirty="0" smtClean="0">
              <a:latin typeface="Gill Sans MT" panose="020B0502020104020203" pitchFamily="34" charset="0"/>
            </a:endParaRPr>
          </a:p>
          <a:p>
            <a:pPr marL="171450" indent="-171450">
              <a:spcAft>
                <a:spcPts val="600"/>
              </a:spcAft>
              <a:buClr>
                <a:srgbClr val="C00000"/>
              </a:buClr>
              <a:buFont typeface="Wingdings" panose="05000000000000000000" pitchFamily="2" charset="2"/>
              <a:buChar char="ü"/>
            </a:pPr>
            <a:r>
              <a:rPr lang="en-US" i="1" u="sng" dirty="0" smtClean="0">
                <a:latin typeface="Gill Sans MT" panose="020B0502020104020203" pitchFamily="34" charset="0"/>
              </a:rPr>
              <a:t>Houses the WECM Course Inventory</a:t>
            </a:r>
            <a:r>
              <a:rPr lang="en-US" i="1" dirty="0" smtClean="0">
                <a:latin typeface="Gill Sans MT" panose="020B0502020104020203" pitchFamily="34" charset="0"/>
              </a:rPr>
              <a:t> on its website;</a:t>
            </a:r>
          </a:p>
          <a:p>
            <a:pPr marL="171450" indent="-171450">
              <a:spcAft>
                <a:spcPts val="600"/>
              </a:spcAft>
              <a:buClr>
                <a:srgbClr val="C00000"/>
              </a:buClr>
              <a:buFont typeface="Wingdings" panose="05000000000000000000" pitchFamily="2" charset="2"/>
              <a:buChar char="ü"/>
            </a:pPr>
            <a:r>
              <a:rPr lang="en-US" i="1" u="sng" dirty="0">
                <a:latin typeface="Gill Sans MT" panose="020B0502020104020203" pitchFamily="34" charset="0"/>
              </a:rPr>
              <a:t>Provides Coordinating Board staff</a:t>
            </a:r>
            <a:r>
              <a:rPr lang="en-US" i="1" dirty="0">
                <a:latin typeface="Gill Sans MT" panose="020B0502020104020203" pitchFamily="34" charset="0"/>
              </a:rPr>
              <a:t> </a:t>
            </a:r>
            <a:r>
              <a:rPr lang="en-US" i="1" dirty="0" smtClean="0">
                <a:latin typeface="Gill Sans MT" panose="020B0502020104020203" pitchFamily="34" charset="0"/>
              </a:rPr>
              <a:t>to manage the </a:t>
            </a:r>
            <a:r>
              <a:rPr lang="en-US" i="1" dirty="0">
                <a:latin typeface="Gill Sans MT" panose="020B0502020104020203" pitchFamily="34" charset="0"/>
              </a:rPr>
              <a:t>WECM database;</a:t>
            </a:r>
          </a:p>
          <a:p>
            <a:pPr marL="171450" indent="-171450">
              <a:spcAft>
                <a:spcPts val="600"/>
              </a:spcAft>
              <a:buClr>
                <a:srgbClr val="C00000"/>
              </a:buClr>
              <a:buFont typeface="Wingdings" panose="05000000000000000000" pitchFamily="2" charset="2"/>
              <a:buChar char="ü"/>
            </a:pPr>
            <a:r>
              <a:rPr lang="en-US" i="1" u="sng" dirty="0">
                <a:latin typeface="Gill Sans MT" panose="020B0502020104020203" pitchFamily="34" charset="0"/>
              </a:rPr>
              <a:t>Provides guidance for programmatic uses of WECM</a:t>
            </a:r>
            <a:r>
              <a:rPr lang="en-US" i="1" dirty="0">
                <a:latin typeface="Gill Sans MT" panose="020B0502020104020203" pitchFamily="34" charset="0"/>
              </a:rPr>
              <a:t> through </a:t>
            </a:r>
            <a:r>
              <a:rPr lang="en-US" i="1" dirty="0">
                <a:latin typeface="Gill Sans MT" panose="020B0502020104020203" pitchFamily="34" charset="0"/>
                <a:hlinkClick r:id="rId3"/>
              </a:rPr>
              <a:t>GIPWE</a:t>
            </a:r>
            <a:r>
              <a:rPr lang="en-US" i="1" dirty="0">
                <a:latin typeface="Gill Sans MT" panose="020B0502020104020203" pitchFamily="34" charset="0"/>
              </a:rPr>
              <a:t> (Guidelines for Instructional Programs in Workforce Education); and</a:t>
            </a:r>
          </a:p>
          <a:p>
            <a:pPr marL="171450" indent="-171450">
              <a:spcAft>
                <a:spcPts val="600"/>
              </a:spcAft>
              <a:buClr>
                <a:srgbClr val="C00000"/>
              </a:buClr>
              <a:buFont typeface="Wingdings" panose="05000000000000000000" pitchFamily="2" charset="2"/>
              <a:buChar char="ü"/>
            </a:pPr>
            <a:r>
              <a:rPr lang="en-US" i="1" u="sng" dirty="0">
                <a:latin typeface="Gill Sans MT" panose="020B0502020104020203" pitchFamily="34" charset="0"/>
              </a:rPr>
              <a:t>Coordinates </a:t>
            </a:r>
            <a:r>
              <a:rPr lang="en-US" i="1" u="sng" dirty="0" err="1">
                <a:latin typeface="Gill Sans MT" panose="020B0502020104020203" pitchFamily="34" charset="0"/>
              </a:rPr>
              <a:t>WECM’s</a:t>
            </a:r>
            <a:r>
              <a:rPr lang="en-US" i="1" u="sng" dirty="0">
                <a:latin typeface="Gill Sans MT" panose="020B0502020104020203" pitchFamily="34" charset="0"/>
              </a:rPr>
              <a:t> integration</a:t>
            </a:r>
            <a:r>
              <a:rPr lang="en-US" i="1" dirty="0">
                <a:solidFill>
                  <a:srgbClr val="C00000"/>
                </a:solidFill>
                <a:latin typeface="Gill Sans MT" panose="020B0502020104020203" pitchFamily="34" charset="0"/>
              </a:rPr>
              <a:t> </a:t>
            </a:r>
            <a:r>
              <a:rPr lang="en-US" i="1" dirty="0">
                <a:latin typeface="Gill Sans MT" panose="020B0502020104020203" pitchFamily="34" charset="0"/>
              </a:rPr>
              <a:t>with statewide </a:t>
            </a:r>
            <a:r>
              <a:rPr lang="en-US" i="1" dirty="0" smtClean="0">
                <a:latin typeface="Gill Sans MT" panose="020B0502020104020203" pitchFamily="34" charset="0"/>
              </a:rPr>
              <a:t>curriculum, Programs of Study, </a:t>
            </a:r>
            <a:r>
              <a:rPr lang="en-US" i="1" dirty="0">
                <a:latin typeface="Gill Sans MT" panose="020B0502020104020203" pitchFamily="34" charset="0"/>
              </a:rPr>
              <a:t>and workforce development initiatives</a:t>
            </a:r>
            <a:r>
              <a:rPr lang="en-US" i="1" dirty="0" smtClean="0">
                <a:latin typeface="Gill Sans MT" panose="020B0502020104020203" pitchFamily="34" charset="0"/>
              </a:rPr>
              <a:t>.</a:t>
            </a:r>
            <a:endParaRPr lang="en-US" i="1" dirty="0">
              <a:latin typeface="Gill Sans MT" panose="020B0502020104020203" pitchFamily="34" charset="0"/>
            </a:endParaRPr>
          </a:p>
        </p:txBody>
      </p:sp>
      <p:pic>
        <p:nvPicPr>
          <p:cNvPr id="9" name="Picture 4" descr="TBHEsta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4320" y="5486400"/>
            <a:ext cx="725935" cy="91440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0" y="1097519"/>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The Ongoing WECM Project</a:t>
            </a:r>
            <a:endParaRPr lang="en-US" sz="1050" dirty="0" smtClean="0">
              <a:latin typeface="+mn-lt"/>
            </a:endParaRPr>
          </a:p>
          <a:p>
            <a:pPr>
              <a:spcAft>
                <a:spcPts val="1200"/>
              </a:spcAft>
            </a:pPr>
            <a:r>
              <a:rPr lang="en-US" sz="1050" dirty="0" smtClean="0">
                <a:latin typeface="+mn-lt"/>
                <a:hlinkClick r:id="rId5" action="ppaction://hlinksldjump"/>
              </a:rPr>
              <a:t>Overview</a:t>
            </a:r>
            <a:endParaRPr lang="en-US" sz="1050" dirty="0" smtClean="0">
              <a:latin typeface="+mn-lt"/>
            </a:endParaRPr>
          </a:p>
          <a:p>
            <a:pPr>
              <a:spcAft>
                <a:spcPts val="600"/>
              </a:spcAft>
            </a:pPr>
            <a:r>
              <a:rPr lang="en-US" sz="1050" dirty="0" smtClean="0">
                <a:latin typeface="+mn-lt"/>
              </a:rPr>
              <a:t>Who’s Involved</a:t>
            </a:r>
          </a:p>
          <a:p>
            <a:pPr marL="171450" indent="-171450">
              <a:spcAft>
                <a:spcPts val="600"/>
              </a:spcAft>
              <a:buFont typeface="Arial" panose="020B0604020202020204" pitchFamily="34" charset="0"/>
              <a:buChar char="•"/>
            </a:pPr>
            <a:r>
              <a:rPr lang="en-US" sz="1050" b="1" dirty="0" smtClean="0">
                <a:latin typeface="+mn-lt"/>
              </a:rPr>
              <a:t>Coordinating Board</a:t>
            </a:r>
          </a:p>
          <a:p>
            <a:pPr marL="171450" indent="-171450">
              <a:spcAft>
                <a:spcPts val="600"/>
              </a:spcAft>
              <a:buFont typeface="Arial" panose="020B0604020202020204" pitchFamily="34" charset="0"/>
              <a:buChar char="•"/>
            </a:pPr>
            <a:r>
              <a:rPr lang="en-US" sz="1050" dirty="0" smtClean="0">
                <a:latin typeface="+mn-lt"/>
                <a:hlinkClick r:id="rId6" action="ppaction://hlinksldjump"/>
              </a:rPr>
              <a:t>WECM Leadership Committee</a:t>
            </a:r>
            <a:endParaRPr lang="en-US" sz="1050" dirty="0" smtClean="0">
              <a:latin typeface="+mn-lt"/>
            </a:endParaRPr>
          </a:p>
          <a:p>
            <a:pPr marL="171450" indent="-171450">
              <a:spcAft>
                <a:spcPts val="1200"/>
              </a:spcAft>
              <a:buFont typeface="Arial" panose="020B0604020202020204" pitchFamily="34" charset="0"/>
              <a:buChar char="•"/>
            </a:pPr>
            <a:r>
              <a:rPr lang="en-US" sz="1050" dirty="0" smtClean="0">
                <a:latin typeface="+mn-lt"/>
                <a:hlinkClick r:id="rId7" action="ppaction://hlinksldjump"/>
              </a:rPr>
              <a:t>WECM Project Staff</a:t>
            </a:r>
            <a:endParaRPr lang="en-US" sz="1050" dirty="0" smtClean="0">
              <a:latin typeface="+mn-lt"/>
            </a:endParaRPr>
          </a:p>
          <a:p>
            <a:pPr>
              <a:spcAft>
                <a:spcPts val="1200"/>
              </a:spcAft>
            </a:pPr>
            <a:r>
              <a:rPr lang="en-US" sz="1050" dirty="0" smtClean="0">
                <a:latin typeface="+mn-lt"/>
                <a:hlinkClick r:id="rId7" action="ppaction://hlinksldjump"/>
              </a:rPr>
              <a:t>The WECM Protocol Manual</a:t>
            </a:r>
            <a:endParaRPr lang="en-US" sz="1050" dirty="0" smtClean="0">
              <a:latin typeface="+mn-lt"/>
            </a:endParaRPr>
          </a:p>
          <a:p>
            <a:pPr>
              <a:spcAft>
                <a:spcPts val="600"/>
              </a:spcAft>
            </a:pPr>
            <a:r>
              <a:rPr lang="en-US" sz="1050" dirty="0" smtClean="0">
                <a:latin typeface="+mn-lt"/>
              </a:rPr>
              <a:t>The WECM Course Review Workshop</a:t>
            </a:r>
          </a:p>
          <a:p>
            <a:pPr marL="171450" indent="-171450">
              <a:spcAft>
                <a:spcPts val="600"/>
              </a:spcAft>
              <a:buFont typeface="Arial" panose="020B0604020202020204" pitchFamily="34" charset="0"/>
              <a:buChar char="•"/>
            </a:pPr>
            <a:r>
              <a:rPr lang="en-US" sz="1050" dirty="0" smtClean="0">
                <a:latin typeface="+mn-lt"/>
                <a:hlinkClick r:id="rId8" action="ppaction://hlinksldjump"/>
              </a:rPr>
              <a:t>Who Participates</a:t>
            </a:r>
            <a:endParaRPr lang="en-US" sz="1050" dirty="0" smtClean="0">
              <a:latin typeface="+mn-lt"/>
            </a:endParaRPr>
          </a:p>
          <a:p>
            <a:pPr marL="171450" indent="-171450">
              <a:spcAft>
                <a:spcPts val="600"/>
              </a:spcAft>
              <a:buFont typeface="Arial" panose="020B0604020202020204" pitchFamily="34" charset="0"/>
              <a:buChar char="•"/>
            </a:pPr>
            <a:r>
              <a:rPr lang="en-US" sz="1050" dirty="0" smtClean="0">
                <a:latin typeface="+mn-lt"/>
                <a:hlinkClick r:id="rId9" action="ppaction://hlinksldjump"/>
              </a:rPr>
              <a:t>How It Works</a:t>
            </a:r>
            <a:endParaRPr lang="en-US" sz="1050" dirty="0">
              <a:latin typeface="+mj-lt"/>
            </a:endParaRPr>
          </a:p>
          <a:p>
            <a:pPr>
              <a:spcAft>
                <a:spcPts val="2400"/>
              </a:spcAft>
            </a:pPr>
            <a:endParaRPr lang="en-US" sz="1300" b="1" dirty="0" smtClean="0">
              <a:latin typeface="+mn-lt"/>
            </a:endParaRPr>
          </a:p>
          <a:p>
            <a:pPr>
              <a:spcAft>
                <a:spcPts val="2400"/>
              </a:spcAft>
            </a:pPr>
            <a:endParaRPr lang="en-US" sz="1050" dirty="0" smtClean="0">
              <a:latin typeface="+mn-lt"/>
            </a:endParaRPr>
          </a:p>
          <a:p>
            <a:pPr>
              <a:spcAft>
                <a:spcPts val="2400"/>
              </a:spcAft>
            </a:pPr>
            <a:endParaRPr lang="en-US" sz="1050" dirty="0">
              <a:solidFill>
                <a:srgbClr val="C6DCD1"/>
              </a:solidFill>
              <a:latin typeface="+mn-lt"/>
            </a:endParaRPr>
          </a:p>
          <a:p>
            <a:pPr>
              <a:spcAft>
                <a:spcPts val="2400"/>
              </a:spcAft>
            </a:pPr>
            <a:endParaRPr lang="en-US" sz="1050" dirty="0">
              <a:latin typeface="+mn-lt"/>
            </a:endParaRPr>
          </a:p>
        </p:txBody>
      </p:sp>
      <p:sp useBgFill="1">
        <p:nvSpPr>
          <p:cNvPr id="12" name="Action Button: Back or Previous 11">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Action Button: Forward or Next 12">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0"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1"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n-lt"/>
                <a:hlinkClick r:id="rId12" action="ppaction://hlinksldjump"/>
              </a:rPr>
              <a:t>How WECM </a:t>
            </a:r>
            <a:r>
              <a:rPr lang="en-US" sz="1000" b="1" dirty="0" smtClean="0">
                <a:solidFill>
                  <a:schemeClr val="accent1">
                    <a:lumMod val="75000"/>
                  </a:schemeClr>
                </a:solidFill>
                <a:latin typeface="+mn-lt"/>
                <a:hlinkClick r:id="rId12" action="ppaction://hlinksldjump"/>
              </a:rPr>
              <a:t>Is Organized</a:t>
            </a:r>
            <a:r>
              <a:rPr lang="en-US" sz="1000" b="1" dirty="0" smtClean="0">
                <a:solidFill>
                  <a:schemeClr val="accent1">
                    <a:lumMod val="75000"/>
                  </a:schemeClr>
                </a:solidFill>
                <a:latin typeface="+mn-lt"/>
              </a:rPr>
              <a:t>  |  </a:t>
            </a:r>
            <a:r>
              <a:rPr lang="en-US" sz="1000" b="1" u="sng" dirty="0" smtClean="0">
                <a:solidFill>
                  <a:srgbClr val="C00000"/>
                </a:solidFill>
                <a:latin typeface="+mn-lt"/>
              </a:rPr>
              <a:t>The </a:t>
            </a:r>
            <a:r>
              <a:rPr lang="en-US" sz="1000" b="1" u="sng" dirty="0">
                <a:solidFill>
                  <a:srgbClr val="C00000"/>
                </a:solidFill>
                <a:latin typeface="+mn-lt"/>
              </a:rPr>
              <a:t>Ongoing WECM Project</a:t>
            </a:r>
            <a:r>
              <a:rPr lang="en-US" sz="1000" b="1" dirty="0">
                <a:solidFill>
                  <a:schemeClr val="accent1">
                    <a:lumMod val="75000"/>
                  </a:schemeClr>
                </a:solidFill>
                <a:latin typeface="+mn-lt"/>
              </a:rPr>
              <a:t> </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3"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Make WECM Work for You</a:t>
            </a:r>
            <a:endParaRPr lang="en-US" sz="1000" b="1" dirty="0" smtClean="0">
              <a:solidFill>
                <a:schemeClr val="accent1">
                  <a:lumMod val="75000"/>
                </a:schemeClr>
              </a:solidFill>
              <a:latin typeface="+mn-lt"/>
            </a:endParaRPr>
          </a:p>
        </p:txBody>
      </p:sp>
      <p:pic>
        <p:nvPicPr>
          <p:cNvPr id="15" name="Picture 4"/>
          <p:cNvPicPr>
            <a:picLocks noChangeAspect="1" noChangeArrowheads="1"/>
          </p:cNvPicPr>
          <p:nvPr/>
        </p:nvPicPr>
        <p:blipFill>
          <a:blip r:embed="rId15"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03568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8" name="Action Button: Back or Previous 7">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Action Button: Forward or Next 8">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0" y="1097519"/>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The Ongoing WECM Project</a:t>
            </a:r>
            <a:endParaRPr lang="en-US" sz="1050" dirty="0" smtClean="0">
              <a:latin typeface="+mn-lt"/>
            </a:endParaRPr>
          </a:p>
          <a:p>
            <a:pPr>
              <a:spcAft>
                <a:spcPts val="1200"/>
              </a:spcAft>
            </a:pPr>
            <a:r>
              <a:rPr lang="en-US" sz="1050" dirty="0" smtClean="0">
                <a:latin typeface="+mn-lt"/>
                <a:hlinkClick r:id="rId2" action="ppaction://hlinksldjump"/>
              </a:rPr>
              <a:t>Overview</a:t>
            </a:r>
            <a:endParaRPr lang="en-US" sz="1050" dirty="0" smtClean="0">
              <a:latin typeface="+mn-lt"/>
            </a:endParaRPr>
          </a:p>
          <a:p>
            <a:pPr>
              <a:spcAft>
                <a:spcPts val="600"/>
              </a:spcAft>
            </a:pPr>
            <a:r>
              <a:rPr lang="en-US" sz="1050" dirty="0" smtClean="0">
                <a:latin typeface="+mn-lt"/>
              </a:rPr>
              <a:t>Who’s Involved</a:t>
            </a:r>
          </a:p>
          <a:p>
            <a:pPr marL="171450" indent="-171450">
              <a:spcAft>
                <a:spcPts val="600"/>
              </a:spcAft>
              <a:buFont typeface="Arial" panose="020B0604020202020204" pitchFamily="34" charset="0"/>
              <a:buChar char="•"/>
            </a:pPr>
            <a:r>
              <a:rPr lang="en-US" sz="1050" dirty="0" smtClean="0">
                <a:latin typeface="+mn-lt"/>
                <a:hlinkClick r:id="rId3" action="ppaction://hlinksldjump"/>
              </a:rPr>
              <a:t>Coordinating Board</a:t>
            </a:r>
            <a:endParaRPr lang="en-US" sz="1050" dirty="0" smtClean="0">
              <a:latin typeface="+mn-lt"/>
            </a:endParaRPr>
          </a:p>
          <a:p>
            <a:pPr marL="171450" indent="-171450">
              <a:spcAft>
                <a:spcPts val="600"/>
              </a:spcAft>
              <a:buFont typeface="Arial" panose="020B0604020202020204" pitchFamily="34" charset="0"/>
              <a:buChar char="•"/>
            </a:pPr>
            <a:r>
              <a:rPr lang="en-US" sz="1050" b="1" dirty="0" smtClean="0">
                <a:latin typeface="+mn-lt"/>
              </a:rPr>
              <a:t>WECM Leadership Committee</a:t>
            </a:r>
          </a:p>
          <a:p>
            <a:pPr marL="171450" indent="-171450">
              <a:spcAft>
                <a:spcPts val="1200"/>
              </a:spcAft>
              <a:buFont typeface="Arial" panose="020B0604020202020204" pitchFamily="34" charset="0"/>
              <a:buChar char="•"/>
            </a:pPr>
            <a:r>
              <a:rPr lang="en-US" sz="1050" dirty="0" smtClean="0">
                <a:latin typeface="+mn-lt"/>
                <a:hlinkClick r:id="rId4" action="ppaction://hlinksldjump"/>
              </a:rPr>
              <a:t>WECM Project Staff</a:t>
            </a:r>
            <a:endParaRPr lang="en-US" sz="1050" dirty="0" smtClean="0">
              <a:latin typeface="+mn-lt"/>
            </a:endParaRPr>
          </a:p>
          <a:p>
            <a:pPr>
              <a:spcAft>
                <a:spcPts val="1200"/>
              </a:spcAft>
            </a:pPr>
            <a:r>
              <a:rPr lang="en-US" sz="1050" dirty="0" smtClean="0">
                <a:latin typeface="+mn-lt"/>
                <a:hlinkClick r:id="rId4" action="ppaction://hlinksldjump"/>
              </a:rPr>
              <a:t>The WECM Protocol Manual</a:t>
            </a:r>
            <a:endParaRPr lang="en-US" sz="1050" dirty="0" smtClean="0">
              <a:latin typeface="+mn-lt"/>
            </a:endParaRPr>
          </a:p>
          <a:p>
            <a:pPr>
              <a:spcAft>
                <a:spcPts val="600"/>
              </a:spcAft>
            </a:pPr>
            <a:r>
              <a:rPr lang="en-US" sz="1050" dirty="0" smtClean="0">
                <a:latin typeface="+mn-lt"/>
              </a:rPr>
              <a:t>The WECM Course Review Workshop</a:t>
            </a:r>
          </a:p>
          <a:p>
            <a:pPr marL="171450" indent="-171450">
              <a:spcAft>
                <a:spcPts val="600"/>
              </a:spcAft>
              <a:buFont typeface="Arial" panose="020B0604020202020204" pitchFamily="34" charset="0"/>
              <a:buChar char="•"/>
            </a:pPr>
            <a:r>
              <a:rPr lang="en-US" sz="1050" dirty="0" smtClean="0">
                <a:latin typeface="+mn-lt"/>
                <a:hlinkClick r:id="rId5" action="ppaction://hlinksldjump"/>
              </a:rPr>
              <a:t>Who Participates</a:t>
            </a:r>
            <a:endParaRPr lang="en-US" sz="1050" dirty="0" smtClean="0">
              <a:latin typeface="+mn-lt"/>
            </a:endParaRPr>
          </a:p>
          <a:p>
            <a:pPr marL="171450" indent="-171450">
              <a:spcAft>
                <a:spcPts val="600"/>
              </a:spcAft>
              <a:buFont typeface="Arial" panose="020B0604020202020204" pitchFamily="34" charset="0"/>
              <a:buChar char="•"/>
            </a:pPr>
            <a:r>
              <a:rPr lang="en-US" sz="1050" dirty="0" smtClean="0">
                <a:latin typeface="+mn-lt"/>
                <a:hlinkClick r:id="rId6" action="ppaction://hlinksldjump"/>
              </a:rPr>
              <a:t>How It Works</a:t>
            </a:r>
            <a:endParaRPr lang="en-US" sz="1050" dirty="0">
              <a:latin typeface="+mj-lt"/>
            </a:endParaRPr>
          </a:p>
          <a:p>
            <a:pPr>
              <a:spcAft>
                <a:spcPts val="2400"/>
              </a:spcAft>
            </a:pPr>
            <a:endParaRPr lang="en-US" sz="1300" b="1" dirty="0" smtClean="0">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solidFill>
                <a:srgbClr val="C6DCD1"/>
              </a:solidFill>
              <a:latin typeface="+mn-lt"/>
            </a:endParaRPr>
          </a:p>
        </p:txBody>
      </p:sp>
      <p:sp>
        <p:nvSpPr>
          <p:cNvPr id="15" name="TextBox 14"/>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7"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8"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n-lt"/>
                <a:hlinkClick r:id="rId9" action="ppaction://hlinksldjump"/>
              </a:rPr>
              <a:t>How WECM </a:t>
            </a:r>
            <a:r>
              <a:rPr lang="en-US" sz="1000" b="1" dirty="0" smtClean="0">
                <a:solidFill>
                  <a:schemeClr val="accent1">
                    <a:lumMod val="75000"/>
                  </a:schemeClr>
                </a:solidFill>
                <a:latin typeface="+mn-lt"/>
                <a:hlinkClick r:id="rId9" action="ppaction://hlinksldjump"/>
              </a:rPr>
              <a:t>Is Organized</a:t>
            </a:r>
            <a:r>
              <a:rPr lang="en-US" sz="1000" b="1" dirty="0" smtClean="0">
                <a:solidFill>
                  <a:schemeClr val="accent1">
                    <a:lumMod val="75000"/>
                  </a:schemeClr>
                </a:solidFill>
                <a:latin typeface="+mn-lt"/>
              </a:rPr>
              <a:t>  |  </a:t>
            </a:r>
            <a:r>
              <a:rPr lang="en-US" sz="1000" b="1" u="sng" dirty="0" smtClean="0">
                <a:solidFill>
                  <a:srgbClr val="C00000"/>
                </a:solidFill>
                <a:latin typeface="+mn-lt"/>
              </a:rPr>
              <a:t>The </a:t>
            </a:r>
            <a:r>
              <a:rPr lang="en-US" sz="1000" b="1" u="sng" dirty="0">
                <a:solidFill>
                  <a:srgbClr val="C00000"/>
                </a:solidFill>
                <a:latin typeface="+mn-lt"/>
              </a:rPr>
              <a:t>Ongoing WECM Project</a:t>
            </a:r>
            <a:r>
              <a:rPr lang="en-US" sz="1000" b="1" dirty="0">
                <a:solidFill>
                  <a:schemeClr val="accent1">
                    <a:lumMod val="75000"/>
                  </a:schemeClr>
                </a:solidFill>
                <a:latin typeface="+mn-lt"/>
              </a:rPr>
              <a:t> </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0"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1" action="ppaction://hlinksldjump"/>
              </a:rPr>
              <a:t>Make WECM Work for You</a:t>
            </a:r>
            <a:endParaRPr lang="en-US" sz="1000" b="1" dirty="0" smtClean="0">
              <a:solidFill>
                <a:schemeClr val="accent1">
                  <a:lumMod val="75000"/>
                </a:schemeClr>
              </a:solidFill>
              <a:latin typeface="+mn-lt"/>
            </a:endParaRPr>
          </a:p>
        </p:txBody>
      </p:sp>
      <p:sp>
        <p:nvSpPr>
          <p:cNvPr id="3" name="TextBox 2"/>
          <p:cNvSpPr txBox="1"/>
          <p:nvPr/>
        </p:nvSpPr>
        <p:spPr>
          <a:xfrm>
            <a:off x="1673352" y="1636776"/>
            <a:ext cx="6972092" cy="3231654"/>
          </a:xfrm>
          <a:prstGeom prst="rect">
            <a:avLst/>
          </a:prstGeom>
          <a:noFill/>
        </p:spPr>
        <p:txBody>
          <a:bodyPr wrap="square" rtlCol="0">
            <a:spAutoFit/>
          </a:bodyPr>
          <a:lstStyle/>
          <a:p>
            <a:pPr>
              <a:spcAft>
                <a:spcPts val="1200"/>
              </a:spcAft>
            </a:pPr>
            <a:r>
              <a:rPr lang="en-US" sz="1400" b="1" dirty="0">
                <a:latin typeface="+mn-lt"/>
              </a:rPr>
              <a:t>The WECM </a:t>
            </a:r>
            <a:r>
              <a:rPr lang="en-US" sz="1400" b="1" dirty="0" smtClean="0">
                <a:latin typeface="+mn-lt"/>
              </a:rPr>
              <a:t>Advisory Committee </a:t>
            </a:r>
            <a:r>
              <a:rPr lang="en-US" sz="1400" dirty="0">
                <a:latin typeface="+mn-lt"/>
              </a:rPr>
              <a:t>oversees the maintenance of WECM and </a:t>
            </a:r>
            <a:r>
              <a:rPr lang="en-US" sz="1400" dirty="0" smtClean="0">
                <a:latin typeface="+mn-lt"/>
              </a:rPr>
              <a:t>also maintains </a:t>
            </a:r>
            <a:r>
              <a:rPr lang="en-US" sz="1400" dirty="0">
                <a:latin typeface="+mn-lt"/>
              </a:rPr>
              <a:t>the WECM Protocol Manual</a:t>
            </a:r>
            <a:r>
              <a:rPr lang="en-US" sz="1400" dirty="0" smtClean="0">
                <a:latin typeface="+mn-lt"/>
              </a:rPr>
              <a:t>.</a:t>
            </a:r>
            <a:endParaRPr lang="en-US" sz="1400" dirty="0">
              <a:latin typeface="+mn-lt"/>
            </a:endParaRPr>
          </a:p>
          <a:p>
            <a:pPr>
              <a:spcAft>
                <a:spcPts val="1200"/>
              </a:spcAft>
            </a:pPr>
            <a:r>
              <a:rPr lang="en-US" sz="1400" dirty="0">
                <a:latin typeface="+mn-lt"/>
              </a:rPr>
              <a:t>In order to serve on the WECM </a:t>
            </a:r>
            <a:r>
              <a:rPr lang="en-US" sz="1400" dirty="0" smtClean="0">
                <a:latin typeface="+mn-lt"/>
              </a:rPr>
              <a:t>Advisory Committee</a:t>
            </a:r>
            <a:r>
              <a:rPr lang="en-US" sz="1400" dirty="0">
                <a:latin typeface="+mn-lt"/>
              </a:rPr>
              <a:t>, an individual </a:t>
            </a:r>
            <a:r>
              <a:rPr lang="en-US" sz="1400" dirty="0" smtClean="0">
                <a:latin typeface="+mn-lt"/>
              </a:rPr>
              <a:t>should:</a:t>
            </a:r>
            <a:endParaRPr lang="en-US" sz="1400" dirty="0">
              <a:latin typeface="+mn-lt"/>
            </a:endParaRPr>
          </a:p>
          <a:p>
            <a:pPr marL="285750" indent="-285750">
              <a:spcAft>
                <a:spcPts val="600"/>
              </a:spcAft>
              <a:buClr>
                <a:srgbClr val="C00000"/>
              </a:buClr>
              <a:buFont typeface="Wingdings" panose="05000000000000000000" pitchFamily="2" charset="2"/>
              <a:buChar char="ü"/>
            </a:pPr>
            <a:r>
              <a:rPr lang="en-US" sz="1600" i="1" dirty="0">
                <a:latin typeface="Gill Sans MT" panose="020B0502020104020203" pitchFamily="34" charset="0"/>
              </a:rPr>
              <a:t>Hold a directly related administrative position in a Texas </a:t>
            </a:r>
            <a:r>
              <a:rPr lang="en-US" sz="1600" i="1" dirty="0" smtClean="0">
                <a:latin typeface="Gill Sans MT" panose="020B0502020104020203" pitchFamily="34" charset="0"/>
              </a:rPr>
              <a:t>community </a:t>
            </a:r>
            <a:r>
              <a:rPr lang="en-US" sz="1600" i="1" dirty="0">
                <a:latin typeface="Gill Sans MT" panose="020B0502020104020203" pitchFamily="34" charset="0"/>
              </a:rPr>
              <a:t>or technical college;</a:t>
            </a:r>
          </a:p>
          <a:p>
            <a:pPr marL="285750" indent="-285750">
              <a:spcAft>
                <a:spcPts val="600"/>
              </a:spcAft>
              <a:buClr>
                <a:srgbClr val="C00000"/>
              </a:buClr>
              <a:buFont typeface="Wingdings" panose="05000000000000000000" pitchFamily="2" charset="2"/>
              <a:buChar char="ü"/>
            </a:pPr>
            <a:r>
              <a:rPr lang="en-US" sz="1600" i="1" dirty="0">
                <a:latin typeface="Gill Sans MT" panose="020B0502020104020203" pitchFamily="34" charset="0"/>
              </a:rPr>
              <a:t>Be recognized for noteworthy accomplishments, leadership, and professional standing in workforce education; and </a:t>
            </a:r>
          </a:p>
          <a:p>
            <a:pPr marL="285750" indent="-285750">
              <a:spcAft>
                <a:spcPts val="1200"/>
              </a:spcAft>
              <a:buClr>
                <a:srgbClr val="C00000"/>
              </a:buClr>
              <a:buFont typeface="Wingdings" panose="05000000000000000000" pitchFamily="2" charset="2"/>
              <a:buChar char="ü"/>
            </a:pPr>
            <a:r>
              <a:rPr lang="en-US" sz="1600" i="1" dirty="0">
                <a:latin typeface="Gill Sans MT" panose="020B0502020104020203" pitchFamily="34" charset="0"/>
              </a:rPr>
              <a:t>Possess demonstrated competence in WECM implementation at the institutional level. </a:t>
            </a:r>
            <a:endParaRPr lang="en-US" sz="1600" i="1" dirty="0" smtClean="0">
              <a:latin typeface="Gill Sans MT" panose="020B0502020104020203" pitchFamily="34" charset="0"/>
            </a:endParaRPr>
          </a:p>
          <a:p>
            <a:pPr>
              <a:spcAft>
                <a:spcPts val="1200"/>
              </a:spcAft>
              <a:buClr>
                <a:srgbClr val="C00000"/>
              </a:buClr>
            </a:pPr>
            <a:r>
              <a:rPr lang="en-US" sz="1400" dirty="0" smtClean="0">
                <a:latin typeface="+mn-lt"/>
              </a:rPr>
              <a:t>The </a:t>
            </a:r>
            <a:r>
              <a:rPr lang="en-US" sz="1400" dirty="0">
                <a:latin typeface="+mn-lt"/>
              </a:rPr>
              <a:t>WECM </a:t>
            </a:r>
            <a:r>
              <a:rPr lang="en-US" sz="1400" dirty="0" smtClean="0">
                <a:latin typeface="+mn-lt"/>
              </a:rPr>
              <a:t>Advisory Committee </a:t>
            </a:r>
            <a:r>
              <a:rPr lang="en-US" sz="1400" dirty="0">
                <a:latin typeface="+mn-lt"/>
              </a:rPr>
              <a:t>meets quarterly to discuss WECM issues such as WECM </a:t>
            </a:r>
            <a:r>
              <a:rPr lang="en-US" sz="1400" dirty="0" smtClean="0">
                <a:latin typeface="+mn-lt"/>
              </a:rPr>
              <a:t>course review, WECM protocol updates</a:t>
            </a:r>
            <a:r>
              <a:rPr lang="en-US" sz="1400" dirty="0">
                <a:latin typeface="+mn-lt"/>
              </a:rPr>
              <a:t>, and current workforce education matters</a:t>
            </a:r>
            <a:r>
              <a:rPr lang="en-US" sz="1400" dirty="0" smtClean="0">
                <a:latin typeface="+mn-lt"/>
              </a:rPr>
              <a:t>.</a:t>
            </a:r>
            <a:endParaRPr lang="en-US" sz="1400" dirty="0">
              <a:latin typeface="+mn-lt"/>
            </a:endParaRPr>
          </a:p>
        </p:txBody>
      </p:sp>
      <p:pic>
        <p:nvPicPr>
          <p:cNvPr id="17" name="Picture 16"/>
          <p:cNvPicPr/>
          <p:nvPr/>
        </p:nvPicPr>
        <p:blipFill rotWithShape="1">
          <a:blip r:embed="rId12">
            <a:extLst>
              <a:ext uri="{28A0092B-C50C-407E-A947-70E740481C1C}">
                <a14:useLocalDpi xmlns:a14="http://schemas.microsoft.com/office/drawing/2010/main" val="0"/>
              </a:ext>
            </a:extLst>
          </a:blip>
          <a:srcRect l="-894" t="35626" r="894" b="14765"/>
          <a:stretch/>
        </p:blipFill>
        <p:spPr bwMode="auto">
          <a:xfrm>
            <a:off x="2194560" y="5212080"/>
            <a:ext cx="5941060" cy="1307592"/>
          </a:xfrm>
          <a:prstGeom prst="rect">
            <a:avLst/>
          </a:prstGeom>
          <a:ln>
            <a:noFill/>
          </a:ln>
          <a:scene3d>
            <a:camera prst="orthographicFront"/>
            <a:lightRig rig="threePt" dir="t"/>
          </a:scene3d>
          <a:sp3d prstMaterial="powder">
            <a:bevelT w="152400" h="50800" prst="softRound"/>
            <a:bevelB w="152400" h="50800" prst="softRound"/>
          </a:sp3d>
          <a:extLst>
            <a:ext uri="{53640926-AAD7-44D8-BBD7-CCE9431645EC}">
              <a14:shadowObscured xmlns:a14="http://schemas.microsoft.com/office/drawing/2010/main"/>
            </a:ext>
          </a:extLst>
        </p:spPr>
      </p:pic>
      <p:pic>
        <p:nvPicPr>
          <p:cNvPr id="11" name="Picture 4"/>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72304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pic>
        <p:nvPicPr>
          <p:cNvPr id="14" name="Picture 4" descr="TBHEsta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320" y="5486400"/>
            <a:ext cx="725935" cy="91440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673352" y="1554480"/>
            <a:ext cx="2362200" cy="3139321"/>
          </a:xfrm>
          <a:prstGeom prst="rect">
            <a:avLst/>
          </a:prstGeom>
        </p:spPr>
        <p:txBody>
          <a:bodyPr wrap="square">
            <a:spAutoFit/>
          </a:bodyPr>
          <a:lstStyle/>
          <a:p>
            <a:r>
              <a:rPr lang="en-US" i="1" dirty="0" smtClean="0">
                <a:solidFill>
                  <a:srgbClr val="C00000"/>
                </a:solidFill>
                <a:latin typeface="Gill Sans MT Condensed" panose="020B0506020104020203" pitchFamily="34" charset="0"/>
              </a:rPr>
              <a:t>“The intent of this manual is to convey the definitions, concepts, working policies, and procedures that guide WECM maintenance.  It reflects the decisions upon which WECM was structured as well as guidelines for maintenance operations</a:t>
            </a:r>
            <a:r>
              <a:rPr lang="en-US" i="1" dirty="0" smtClean="0">
                <a:solidFill>
                  <a:srgbClr val="C00000"/>
                </a:solidFill>
                <a:latin typeface="Gill Sans MT Condensed" panose="020B0506020104020203" pitchFamily="34" charset="0"/>
              </a:rPr>
              <a:t>.”</a:t>
            </a:r>
            <a:endParaRPr lang="en-US" i="1" dirty="0">
              <a:solidFill>
                <a:srgbClr val="C00000"/>
              </a:solidFill>
              <a:latin typeface="Gill Sans MT Condensed" panose="020B0506020104020203" pitchFamily="34" charset="0"/>
            </a:endParaRPr>
          </a:p>
          <a:p>
            <a:r>
              <a:rPr lang="en-US" dirty="0">
                <a:solidFill>
                  <a:srgbClr val="C00000"/>
                </a:solidFill>
                <a:latin typeface="Gill Sans MT Condensed" panose="020B0506020104020203" pitchFamily="34" charset="0"/>
              </a:rPr>
              <a:t>Source: </a:t>
            </a:r>
            <a:r>
              <a:rPr lang="en-US" dirty="0" smtClean="0">
                <a:solidFill>
                  <a:srgbClr val="C00000"/>
                </a:solidFill>
                <a:latin typeface="Gill Sans MT Condensed" panose="020B0506020104020203" pitchFamily="34" charset="0"/>
              </a:rPr>
              <a:t>The WECM Protocol Manual </a:t>
            </a:r>
            <a:r>
              <a:rPr lang="en-US" dirty="0">
                <a:solidFill>
                  <a:srgbClr val="C00000"/>
                </a:solidFill>
                <a:latin typeface="Gill Sans MT Condensed" panose="020B0506020104020203" pitchFamily="34" charset="0"/>
              </a:rPr>
              <a:t>– </a:t>
            </a:r>
            <a:r>
              <a:rPr lang="en-US" dirty="0" smtClean="0">
                <a:solidFill>
                  <a:srgbClr val="C00000"/>
                </a:solidFill>
                <a:latin typeface="Gill Sans MT Condensed" panose="020B0506020104020203" pitchFamily="34" charset="0"/>
              </a:rPr>
              <a:t>2/7/13</a:t>
            </a:r>
            <a:endParaRPr lang="en-US" dirty="0">
              <a:solidFill>
                <a:srgbClr val="C00000"/>
              </a:solidFill>
            </a:endParaRPr>
          </a:p>
        </p:txBody>
      </p:sp>
      <p:sp>
        <p:nvSpPr>
          <p:cNvPr id="7" name="TextBox 6"/>
          <p:cNvSpPr txBox="1"/>
          <p:nvPr/>
        </p:nvSpPr>
        <p:spPr>
          <a:xfrm>
            <a:off x="4375276" y="1640115"/>
            <a:ext cx="4631564" cy="4001095"/>
          </a:xfrm>
          <a:prstGeom prst="rect">
            <a:avLst/>
          </a:prstGeom>
          <a:noFill/>
        </p:spPr>
        <p:txBody>
          <a:bodyPr wrap="square" rtlCol="0">
            <a:spAutoFit/>
          </a:bodyPr>
          <a:lstStyle/>
          <a:p>
            <a:pPr>
              <a:spcAft>
                <a:spcPts val="1200"/>
              </a:spcAft>
            </a:pPr>
            <a:r>
              <a:rPr lang="en-US" sz="1400" b="1" dirty="0" smtClean="0">
                <a:latin typeface="+mj-lt"/>
              </a:rPr>
              <a:t>The WECM Protocol Manual</a:t>
            </a:r>
            <a:r>
              <a:rPr lang="en-US" sz="1400" dirty="0" smtClean="0">
                <a:latin typeface="+mj-lt"/>
              </a:rPr>
              <a:t> is a document </a:t>
            </a:r>
            <a:r>
              <a:rPr lang="en-US" sz="1400" dirty="0" smtClean="0">
                <a:latin typeface="+mj-lt"/>
              </a:rPr>
              <a:t>available on </a:t>
            </a:r>
            <a:r>
              <a:rPr lang="en-US" sz="1400" dirty="0" smtClean="0">
                <a:latin typeface="+mj-lt"/>
              </a:rPr>
              <a:t>the WECM website that reflects decisions made in the creation of WECM and those made by the Coordinating Board and the WECM </a:t>
            </a:r>
            <a:r>
              <a:rPr lang="en-US" sz="1400" dirty="0" smtClean="0">
                <a:latin typeface="+mj-lt"/>
              </a:rPr>
              <a:t>Advisory Committee </a:t>
            </a:r>
            <a:r>
              <a:rPr lang="en-US" sz="1400" dirty="0" smtClean="0">
                <a:latin typeface="+mj-lt"/>
              </a:rPr>
              <a:t>since that time.  </a:t>
            </a:r>
            <a:endParaRPr lang="en-US" sz="1400" dirty="0">
              <a:latin typeface="+mj-lt"/>
            </a:endParaRPr>
          </a:p>
          <a:p>
            <a:pPr>
              <a:spcAft>
                <a:spcPts val="1200"/>
              </a:spcAft>
            </a:pPr>
            <a:r>
              <a:rPr lang="en-US" sz="1400" dirty="0" smtClean="0">
                <a:latin typeface="+mj-lt"/>
              </a:rPr>
              <a:t>The WECM Protocol Manual conveys concepts, definitions, procedures, and policies for WECM maintenance.  The manual addresses:</a:t>
            </a:r>
          </a:p>
          <a:p>
            <a:pPr marL="285750" indent="-285750">
              <a:buClr>
                <a:srgbClr val="C00000"/>
              </a:buClr>
              <a:buFont typeface="Wingdings" panose="05000000000000000000" pitchFamily="2" charset="2"/>
              <a:buChar char="ü"/>
            </a:pPr>
            <a:r>
              <a:rPr lang="en-US" sz="1400" i="1" dirty="0" smtClean="0">
                <a:latin typeface="Gill Sans MT" panose="020B0502020104020203" pitchFamily="34" charset="0"/>
              </a:rPr>
              <a:t>Course structure and course types;</a:t>
            </a:r>
          </a:p>
          <a:p>
            <a:pPr marL="285750" indent="-285750">
              <a:buClr>
                <a:srgbClr val="C00000"/>
              </a:buClr>
              <a:buFont typeface="Wingdings" panose="05000000000000000000" pitchFamily="2" charset="2"/>
              <a:buChar char="ü"/>
            </a:pPr>
            <a:r>
              <a:rPr lang="en-US" sz="1400" i="1" dirty="0" smtClean="0">
                <a:latin typeface="Gill Sans MT" panose="020B0502020104020203" pitchFamily="34" charset="0"/>
              </a:rPr>
              <a:t>Course review workshop models;</a:t>
            </a:r>
          </a:p>
          <a:p>
            <a:pPr marL="285750" indent="-285750">
              <a:buClr>
                <a:srgbClr val="C00000"/>
              </a:buClr>
              <a:buFont typeface="Wingdings" panose="05000000000000000000" pitchFamily="2" charset="2"/>
              <a:buChar char="ü"/>
            </a:pPr>
            <a:r>
              <a:rPr lang="en-US" sz="1400" i="1" dirty="0" smtClean="0">
                <a:latin typeface="Gill Sans MT" panose="020B0502020104020203" pitchFamily="34" charset="0"/>
              </a:rPr>
              <a:t>The roles of professionals in WECM maintenance; and</a:t>
            </a:r>
          </a:p>
          <a:p>
            <a:pPr marL="28575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The composition and operation of the WECM Leadership Committee.</a:t>
            </a:r>
            <a:endParaRPr lang="en-US" sz="1400" dirty="0">
              <a:latin typeface="+mj-lt"/>
            </a:endParaRPr>
          </a:p>
          <a:p>
            <a:r>
              <a:rPr lang="en-US" sz="1400" dirty="0" smtClean="0">
                <a:latin typeface="+mj-lt"/>
              </a:rPr>
              <a:t>The review, revision, creation, and archiving of WECM courses is done in accordance with the WECM Protocol Manual.</a:t>
            </a:r>
            <a:endParaRPr lang="en-US" sz="1400" dirty="0">
              <a:latin typeface="+mj-lt"/>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Action Button: Back or Previous 12">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0" y="1097519"/>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The Ongoing WECM Project</a:t>
            </a:r>
            <a:endParaRPr lang="en-US" sz="1050" dirty="0" smtClean="0">
              <a:latin typeface="+mn-lt"/>
            </a:endParaRPr>
          </a:p>
          <a:p>
            <a:pPr>
              <a:spcAft>
                <a:spcPts val="1200"/>
              </a:spcAft>
            </a:pPr>
            <a:r>
              <a:rPr lang="en-US" sz="1050" dirty="0" smtClean="0">
                <a:latin typeface="+mn-lt"/>
                <a:hlinkClick r:id="rId4" action="ppaction://hlinksldjump"/>
              </a:rPr>
              <a:t>Overview</a:t>
            </a:r>
            <a:endParaRPr lang="en-US" sz="1050" dirty="0" smtClean="0">
              <a:latin typeface="+mn-lt"/>
            </a:endParaRPr>
          </a:p>
          <a:p>
            <a:pPr>
              <a:spcAft>
                <a:spcPts val="600"/>
              </a:spcAft>
            </a:pPr>
            <a:r>
              <a:rPr lang="en-US" sz="1050" dirty="0" smtClean="0">
                <a:latin typeface="+mn-lt"/>
              </a:rPr>
              <a:t>Who’s Involved</a:t>
            </a:r>
          </a:p>
          <a:p>
            <a:pPr marL="171450" indent="-171450">
              <a:spcAft>
                <a:spcPts val="600"/>
              </a:spcAft>
              <a:buFont typeface="Arial" panose="020B0604020202020204" pitchFamily="34" charset="0"/>
              <a:buChar char="•"/>
            </a:pPr>
            <a:r>
              <a:rPr lang="en-US" sz="1050" dirty="0" smtClean="0">
                <a:latin typeface="+mn-lt"/>
                <a:hlinkClick r:id="rId5" action="ppaction://hlinksldjump"/>
              </a:rPr>
              <a:t>Coordinating Board</a:t>
            </a:r>
            <a:endParaRPr lang="en-US" sz="1050" dirty="0" smtClean="0">
              <a:latin typeface="+mn-lt"/>
            </a:endParaRPr>
          </a:p>
          <a:p>
            <a:pPr marL="171450" indent="-171450">
              <a:spcAft>
                <a:spcPts val="600"/>
              </a:spcAft>
              <a:buFont typeface="Arial" panose="020B0604020202020204" pitchFamily="34" charset="0"/>
              <a:buChar char="•"/>
            </a:pPr>
            <a:r>
              <a:rPr lang="en-US" sz="1050" dirty="0" smtClean="0">
                <a:latin typeface="+mn-lt"/>
                <a:hlinkClick r:id="rId6" action="ppaction://hlinksldjump"/>
              </a:rPr>
              <a:t>WECM Leadership Committee</a:t>
            </a:r>
            <a:endParaRPr lang="en-US" sz="1050" dirty="0" smtClean="0">
              <a:latin typeface="+mn-lt"/>
            </a:endParaRPr>
          </a:p>
          <a:p>
            <a:pPr marL="171450" indent="-171450">
              <a:spcAft>
                <a:spcPts val="1200"/>
              </a:spcAft>
              <a:buFont typeface="Arial" panose="020B0604020202020204" pitchFamily="34" charset="0"/>
              <a:buChar char="•"/>
            </a:pPr>
            <a:r>
              <a:rPr lang="en-US" sz="1050" dirty="0" smtClean="0">
                <a:latin typeface="+mn-lt"/>
                <a:hlinkClick r:id="rId7" action="ppaction://hlinksldjump"/>
              </a:rPr>
              <a:t>WECM Project Staff</a:t>
            </a:r>
            <a:endParaRPr lang="en-US" sz="1050" dirty="0" smtClean="0">
              <a:latin typeface="+mn-lt"/>
            </a:endParaRPr>
          </a:p>
          <a:p>
            <a:pPr>
              <a:spcAft>
                <a:spcPts val="1200"/>
              </a:spcAft>
            </a:pPr>
            <a:r>
              <a:rPr lang="en-US" sz="1050" b="1" dirty="0" smtClean="0">
                <a:latin typeface="+mn-lt"/>
              </a:rPr>
              <a:t>The WECM Protocol Manual</a:t>
            </a:r>
          </a:p>
          <a:p>
            <a:pPr>
              <a:spcAft>
                <a:spcPts val="600"/>
              </a:spcAft>
            </a:pPr>
            <a:r>
              <a:rPr lang="en-US" sz="1050" dirty="0" smtClean="0">
                <a:latin typeface="+mn-lt"/>
              </a:rPr>
              <a:t>The WECM Course Review Workshop</a:t>
            </a:r>
          </a:p>
          <a:p>
            <a:pPr marL="171450" indent="-171450">
              <a:spcAft>
                <a:spcPts val="600"/>
              </a:spcAft>
              <a:buFont typeface="Arial" panose="020B0604020202020204" pitchFamily="34" charset="0"/>
              <a:buChar char="•"/>
            </a:pPr>
            <a:r>
              <a:rPr lang="en-US" sz="1050" dirty="0" smtClean="0">
                <a:latin typeface="+mn-lt"/>
                <a:hlinkClick r:id="rId8" action="ppaction://hlinksldjump"/>
              </a:rPr>
              <a:t>Who Participates</a:t>
            </a:r>
            <a:endParaRPr lang="en-US" sz="1050" dirty="0" smtClean="0">
              <a:latin typeface="+mn-lt"/>
            </a:endParaRPr>
          </a:p>
          <a:p>
            <a:pPr marL="171450" indent="-171450">
              <a:spcAft>
                <a:spcPts val="600"/>
              </a:spcAft>
              <a:buFont typeface="Arial" panose="020B0604020202020204" pitchFamily="34" charset="0"/>
              <a:buChar char="•"/>
            </a:pPr>
            <a:r>
              <a:rPr lang="en-US" sz="1050" dirty="0" smtClean="0">
                <a:latin typeface="+mn-lt"/>
                <a:hlinkClick r:id="rId9" action="ppaction://hlinksldjump"/>
              </a:rPr>
              <a:t>How It Works</a:t>
            </a:r>
            <a:endParaRPr lang="en-US" sz="1050" dirty="0">
              <a:latin typeface="+mj-lt"/>
            </a:endParaRPr>
          </a:p>
          <a:p>
            <a:pPr>
              <a:spcAft>
                <a:spcPts val="2400"/>
              </a:spcAft>
            </a:pPr>
            <a:endParaRPr lang="en-US" sz="1300" b="1" dirty="0" smtClean="0">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solidFill>
                <a:srgbClr val="C6DCD1"/>
              </a:solidFill>
              <a:latin typeface="+mn-lt"/>
            </a:endParaRPr>
          </a:p>
        </p:txBody>
      </p:sp>
      <p:sp>
        <p:nvSpPr>
          <p:cNvPr id="17" name="TextBox 16"/>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0"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1"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n-lt"/>
                <a:hlinkClick r:id="rId12" action="ppaction://hlinksldjump"/>
              </a:rPr>
              <a:t>How WECM </a:t>
            </a:r>
            <a:r>
              <a:rPr lang="en-US" sz="1000" b="1" dirty="0" smtClean="0">
                <a:solidFill>
                  <a:schemeClr val="accent1">
                    <a:lumMod val="75000"/>
                  </a:schemeClr>
                </a:solidFill>
                <a:latin typeface="+mn-lt"/>
                <a:hlinkClick r:id="rId12" action="ppaction://hlinksldjump"/>
              </a:rPr>
              <a:t>Is Organized</a:t>
            </a:r>
            <a:r>
              <a:rPr lang="en-US" sz="1000" b="1" dirty="0" smtClean="0">
                <a:solidFill>
                  <a:schemeClr val="accent1">
                    <a:lumMod val="75000"/>
                  </a:schemeClr>
                </a:solidFill>
                <a:latin typeface="+mn-lt"/>
              </a:rPr>
              <a:t>  |  </a:t>
            </a:r>
            <a:r>
              <a:rPr lang="en-US" sz="1000" b="1" u="sng" dirty="0" smtClean="0">
                <a:solidFill>
                  <a:srgbClr val="C00000"/>
                </a:solidFill>
                <a:latin typeface="+mn-lt"/>
              </a:rPr>
              <a:t>The </a:t>
            </a:r>
            <a:r>
              <a:rPr lang="en-US" sz="1000" b="1" u="sng" dirty="0">
                <a:solidFill>
                  <a:srgbClr val="C00000"/>
                </a:solidFill>
                <a:latin typeface="+mn-lt"/>
              </a:rPr>
              <a:t>Ongoing WECM Project</a:t>
            </a:r>
            <a:r>
              <a:rPr lang="en-US" sz="1000" b="1" dirty="0">
                <a:solidFill>
                  <a:schemeClr val="accent1">
                    <a:lumMod val="75000"/>
                  </a:schemeClr>
                </a:solidFill>
                <a:latin typeface="+mn-lt"/>
              </a:rPr>
              <a:t> </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3"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Make WECM Work for You</a:t>
            </a:r>
            <a:endParaRPr lang="en-US" sz="1000" b="1" dirty="0" smtClean="0">
              <a:solidFill>
                <a:schemeClr val="accent1">
                  <a:lumMod val="75000"/>
                </a:schemeClr>
              </a:solidFill>
              <a:latin typeface="+mn-lt"/>
            </a:endParaRPr>
          </a:p>
        </p:txBody>
      </p:sp>
      <p:pic>
        <p:nvPicPr>
          <p:cNvPr id="12" name="Picture 4"/>
          <p:cNvPicPr>
            <a:picLocks noChangeAspect="1" noChangeArrowheads="1"/>
          </p:cNvPicPr>
          <p:nvPr/>
        </p:nvPicPr>
        <p:blipFill>
          <a:blip r:embed="rId15"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17949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2589316" y="1794408"/>
            <a:ext cx="5621996" cy="3415325"/>
          </a:xfrm>
          <a:ln w="38100" cmpd="sng">
            <a:solidFill>
              <a:srgbClr val="074572"/>
            </a:solidFill>
          </a:ln>
        </p:spPr>
        <p:txBody>
          <a:bodyPr/>
          <a:lstStyle/>
          <a:p>
            <a:pPr marL="0" indent="0">
              <a:buNone/>
            </a:pPr>
            <a:r>
              <a:rPr lang="en-US" sz="1100" dirty="0" smtClean="0"/>
              <a:t>Introductory video here:</a:t>
            </a:r>
            <a:endParaRPr lang="en-US" sz="1100" dirty="0"/>
          </a:p>
        </p:txBody>
      </p:sp>
      <p:sp>
        <p:nvSpPr>
          <p:cNvPr id="5" name="TextBox 4"/>
          <p:cNvSpPr txBox="1"/>
          <p:nvPr/>
        </p:nvSpPr>
        <p:spPr>
          <a:xfrm>
            <a:off x="-1" y="-30496"/>
            <a:ext cx="9143999" cy="707886"/>
          </a:xfrm>
          <a:prstGeom prst="rect">
            <a:avLst/>
          </a:prstGeom>
          <a:solidFill>
            <a:schemeClr val="accent1">
              <a:lumMod val="75000"/>
            </a:schemeClr>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8" name="Action Button: Forward or Next 7">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 name="Action Button: Back or Previous 1">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5"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6" action="ppaction://hlinksldjump"/>
              </a:rPr>
              <a:t>What Is WECM?</a:t>
            </a:r>
            <a:r>
              <a:rPr lang="en-US" sz="1000" b="1" dirty="0" smtClean="0">
                <a:solidFill>
                  <a:schemeClr val="accent1">
                    <a:lumMod val="75000"/>
                  </a:schemeClr>
                </a:solidFill>
                <a:latin typeface="+mn-lt"/>
              </a:rPr>
              <a:t> </a:t>
            </a:r>
            <a:r>
              <a:rPr lang="en-US" sz="1000" b="1" dirty="0" smtClean="0">
                <a:solidFill>
                  <a:srgbClr val="0000FF"/>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j-lt"/>
                <a:hlinkClick r:id="rId7" action="ppaction://hlinksldjump"/>
              </a:rPr>
              <a:t>How WECM </a:t>
            </a:r>
            <a:r>
              <a:rPr lang="en-US" sz="1000" b="1" dirty="0" smtClean="0">
                <a:solidFill>
                  <a:schemeClr val="accent1">
                    <a:lumMod val="75000"/>
                  </a:schemeClr>
                </a:solidFill>
                <a:latin typeface="+mj-lt"/>
                <a:hlinkClick r:id="rId7" action="ppaction://hlinksldjump"/>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8"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9"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0" action="ppaction://hlinksldjump"/>
              </a:rPr>
              <a:t>Make WECM Work for You</a:t>
            </a:r>
            <a:endParaRPr lang="en-US" sz="1000" b="1" dirty="0" smtClean="0">
              <a:solidFill>
                <a:schemeClr val="accent1">
                  <a:lumMod val="75000"/>
                </a:schemeClr>
              </a:solidFill>
              <a:latin typeface="+mn-lt"/>
            </a:endParaRPr>
          </a:p>
        </p:txBody>
      </p:sp>
      <p:sp>
        <p:nvSpPr>
          <p:cNvPr id="13" name="TextBox 12"/>
          <p:cNvSpPr txBox="1"/>
          <p:nvPr/>
        </p:nvSpPr>
        <p:spPr>
          <a:xfrm>
            <a:off x="0" y="1097279"/>
            <a:ext cx="1371600" cy="5486400"/>
          </a:xfrm>
          <a:prstGeom prst="rect">
            <a:avLst/>
          </a:prstGeom>
          <a:solidFill>
            <a:srgbClr val="C6DCD1"/>
          </a:solidFill>
          <a:scene3d>
            <a:camera prst="orthographicFront"/>
            <a:lightRig rig="threePt" dir="t"/>
          </a:scene3d>
          <a:sp3d>
            <a:bevelT/>
          </a:sp3d>
        </p:spPr>
        <p:txBody>
          <a:bodyPr wrap="square" rtlCol="0">
            <a:spAutoFit/>
            <a:sp3d extrusionH="57150" prstMaterial="matte">
              <a:bevelT h="25400" prst="softRound"/>
              <a:bevelB h="25400" prst="softRound"/>
            </a:sp3d>
          </a:bodyPr>
          <a:lstStyle/>
          <a:p>
            <a:endParaRPr lang="en-US" b="1" dirty="0" smtClean="0">
              <a:latin typeface="+mn-lt"/>
            </a:endParaRPr>
          </a:p>
          <a:p>
            <a:pPr>
              <a:spcAft>
                <a:spcPts val="600"/>
              </a:spcAft>
            </a:pPr>
            <a:r>
              <a:rPr lang="en-US" sz="1600" b="1" i="1" dirty="0" smtClean="0">
                <a:solidFill>
                  <a:srgbClr val="C00000"/>
                </a:solidFill>
                <a:effectLst/>
                <a:latin typeface="Georgia" panose="02040502050405020303" pitchFamily="18" charset="0"/>
              </a:rPr>
              <a:t>How to</a:t>
            </a:r>
          </a:p>
          <a:p>
            <a:pPr>
              <a:spcAft>
                <a:spcPts val="600"/>
              </a:spcAft>
            </a:pPr>
            <a:r>
              <a:rPr lang="en-US" sz="1600" b="1" i="1" dirty="0" smtClean="0">
                <a:solidFill>
                  <a:srgbClr val="C00000"/>
                </a:solidFill>
                <a:effectLst/>
                <a:latin typeface="Georgia" panose="02040502050405020303" pitchFamily="18" charset="0"/>
              </a:rPr>
              <a:t>Use </a:t>
            </a:r>
          </a:p>
          <a:p>
            <a:pPr>
              <a:spcAft>
                <a:spcPts val="600"/>
              </a:spcAft>
            </a:pPr>
            <a:r>
              <a:rPr lang="en-US" sz="1600" b="1" i="1" dirty="0" smtClean="0">
                <a:solidFill>
                  <a:srgbClr val="C00000"/>
                </a:solidFill>
                <a:effectLst/>
                <a:latin typeface="Georgia" panose="02040502050405020303" pitchFamily="18" charset="0"/>
              </a:rPr>
              <a:t>This</a:t>
            </a:r>
          </a:p>
          <a:p>
            <a:pPr>
              <a:spcAft>
                <a:spcPts val="600"/>
              </a:spcAft>
            </a:pPr>
            <a:r>
              <a:rPr lang="en-US" sz="1600" b="1" i="1" dirty="0" smtClean="0">
                <a:solidFill>
                  <a:srgbClr val="C00000"/>
                </a:solidFill>
                <a:effectLst/>
                <a:latin typeface="Georgia" panose="02040502050405020303" pitchFamily="18" charset="0"/>
              </a:rPr>
              <a:t>Tutorial</a:t>
            </a:r>
            <a:endParaRPr lang="en-US" sz="1600" i="1" dirty="0">
              <a:solidFill>
                <a:srgbClr val="C00000"/>
              </a:solidFill>
              <a:effectLst/>
              <a:latin typeface="Georgia" panose="02040502050405020303" pitchFamily="18" charset="0"/>
            </a:endParaRPr>
          </a:p>
          <a:p>
            <a:pPr>
              <a:spcAft>
                <a:spcPts val="2400"/>
              </a:spcAft>
            </a:pPr>
            <a:endParaRPr lang="en-US" sz="1050" dirty="0">
              <a:latin typeface="+mn-lt"/>
            </a:endParaRPr>
          </a:p>
          <a:p>
            <a:pPr>
              <a:spcAft>
                <a:spcPts val="2400"/>
              </a:spcAft>
            </a:pPr>
            <a:endParaRPr lang="en-US" sz="1050" dirty="0" smtClean="0">
              <a:solidFill>
                <a:srgbClr val="C6DCD1"/>
              </a:solidFill>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9" name="TextBox 8"/>
          <p:cNvSpPr txBox="1"/>
          <p:nvPr/>
        </p:nvSpPr>
        <p:spPr>
          <a:xfrm>
            <a:off x="1665772" y="5278313"/>
            <a:ext cx="6629400" cy="523220"/>
          </a:xfrm>
          <a:prstGeom prst="rect">
            <a:avLst/>
          </a:prstGeom>
          <a:noFill/>
        </p:spPr>
        <p:txBody>
          <a:bodyPr wrap="square" rtlCol="0">
            <a:spAutoFit/>
          </a:bodyPr>
          <a:lstStyle/>
          <a:p>
            <a:pPr algn="ctr"/>
            <a:r>
              <a:rPr lang="en-US" sz="1400" dirty="0" smtClean="0">
                <a:latin typeface="+mn-lt"/>
              </a:rPr>
              <a:t>Duane Hiller of the Texas Higher Education Coordinating Board gives an </a:t>
            </a:r>
            <a:r>
              <a:rPr lang="en-US" sz="1400" dirty="0">
                <a:latin typeface="+mn-lt"/>
              </a:rPr>
              <a:t>overview </a:t>
            </a:r>
            <a:endParaRPr lang="en-US" sz="1400" dirty="0" smtClean="0">
              <a:latin typeface="+mn-lt"/>
            </a:endParaRPr>
          </a:p>
          <a:p>
            <a:pPr algn="ctr"/>
            <a:r>
              <a:rPr lang="en-US" sz="1400" dirty="0" smtClean="0">
                <a:latin typeface="+mn-lt"/>
              </a:rPr>
              <a:t>of what you will learn in An Introduction to WECM.</a:t>
            </a:r>
            <a:endParaRPr lang="en-US" sz="1400" dirty="0">
              <a:latin typeface="+mn-lt"/>
            </a:endParaRPr>
          </a:p>
        </p:txBody>
      </p:sp>
      <p:sp>
        <p:nvSpPr>
          <p:cNvPr id="17" name="TextBox 16"/>
          <p:cNvSpPr txBox="1"/>
          <p:nvPr/>
        </p:nvSpPr>
        <p:spPr>
          <a:xfrm>
            <a:off x="2251102" y="6577000"/>
            <a:ext cx="4800600" cy="276999"/>
          </a:xfrm>
          <a:prstGeom prst="rect">
            <a:avLst/>
          </a:prstGeom>
          <a:noFill/>
        </p:spPr>
        <p:txBody>
          <a:bodyPr wrap="square" rtlCol="0">
            <a:spAutoFit/>
          </a:bodyPr>
          <a:lstStyle/>
          <a:p>
            <a:r>
              <a:rPr lang="en-US" sz="1200" i="1" dirty="0">
                <a:latin typeface="Gill Sans MT" panose="020B0502020104020203" pitchFamily="34" charset="0"/>
              </a:rPr>
              <a:t>Use the </a:t>
            </a:r>
            <a:r>
              <a:rPr lang="en-US" sz="1200" i="1" u="sng" dirty="0">
                <a:latin typeface="Gill Sans MT" panose="020B0502020104020203" pitchFamily="34" charset="0"/>
              </a:rPr>
              <a:t>arrows</a:t>
            </a:r>
            <a:r>
              <a:rPr lang="en-US" sz="1200" i="1" dirty="0">
                <a:latin typeface="Gill Sans MT" panose="020B0502020104020203" pitchFamily="34" charset="0"/>
              </a:rPr>
              <a:t> at the bottom left and right corners to turn pages of the tutorial.</a:t>
            </a:r>
          </a:p>
        </p:txBody>
      </p:sp>
      <p:sp>
        <p:nvSpPr>
          <p:cNvPr id="18" name="TextBox 17"/>
          <p:cNvSpPr txBox="1"/>
          <p:nvPr/>
        </p:nvSpPr>
        <p:spPr>
          <a:xfrm>
            <a:off x="1440180" y="1188720"/>
            <a:ext cx="2522220" cy="461665"/>
          </a:xfrm>
          <a:prstGeom prst="rect">
            <a:avLst/>
          </a:prstGeom>
          <a:noFill/>
        </p:spPr>
        <p:txBody>
          <a:bodyPr wrap="square" rtlCol="0">
            <a:spAutoFit/>
          </a:bodyPr>
          <a:lstStyle/>
          <a:p>
            <a:r>
              <a:rPr lang="en-US" sz="1200" i="1" dirty="0" smtClean="0">
                <a:latin typeface="Gill Sans MT" panose="020B0502020104020203" pitchFamily="34" charset="0"/>
              </a:rPr>
              <a:t>The </a:t>
            </a:r>
            <a:r>
              <a:rPr lang="en-US" sz="1200" i="1" u="sng" dirty="0">
                <a:latin typeface="Gill Sans MT" panose="020B0502020104020203" pitchFamily="34" charset="0"/>
              </a:rPr>
              <a:t>menu bar</a:t>
            </a:r>
            <a:r>
              <a:rPr lang="en-US" sz="1200" i="1" dirty="0">
                <a:latin typeface="Gill Sans MT" panose="020B0502020104020203" pitchFamily="34" charset="0"/>
              </a:rPr>
              <a:t> </a:t>
            </a:r>
            <a:r>
              <a:rPr lang="en-US" sz="1200" i="1" dirty="0" smtClean="0">
                <a:latin typeface="Gill Sans MT" panose="020B0502020104020203" pitchFamily="34" charset="0"/>
              </a:rPr>
              <a:t>allows </a:t>
            </a:r>
            <a:r>
              <a:rPr lang="en-US" sz="1200" i="1" dirty="0">
                <a:latin typeface="Gill Sans MT" panose="020B0502020104020203" pitchFamily="34" charset="0"/>
              </a:rPr>
              <a:t>you to navigate between the major sections.</a:t>
            </a:r>
          </a:p>
        </p:txBody>
      </p:sp>
      <p:sp>
        <p:nvSpPr>
          <p:cNvPr id="19" name="TextBox 18"/>
          <p:cNvSpPr txBox="1"/>
          <p:nvPr/>
        </p:nvSpPr>
        <p:spPr>
          <a:xfrm>
            <a:off x="1444752" y="5975151"/>
            <a:ext cx="3177540" cy="461665"/>
          </a:xfrm>
          <a:prstGeom prst="rect">
            <a:avLst/>
          </a:prstGeom>
          <a:noFill/>
        </p:spPr>
        <p:txBody>
          <a:bodyPr wrap="square" rtlCol="0">
            <a:spAutoFit/>
          </a:bodyPr>
          <a:lstStyle/>
          <a:p>
            <a:r>
              <a:rPr lang="en-US" sz="1200" i="1" u="sng" dirty="0">
                <a:latin typeface="Gill Sans MT" panose="020B0502020104020203" pitchFamily="34" charset="0"/>
              </a:rPr>
              <a:t>Section menus</a:t>
            </a:r>
            <a:r>
              <a:rPr lang="en-US" sz="1200" i="1" dirty="0">
                <a:latin typeface="Gill Sans MT" panose="020B0502020104020203" pitchFamily="34" charset="0"/>
              </a:rPr>
              <a:t> on the left margin of each section allow you to go back and forth within the section.</a:t>
            </a:r>
          </a:p>
        </p:txBody>
      </p:sp>
      <p:cxnSp>
        <p:nvCxnSpPr>
          <p:cNvPr id="21" name="Straight Arrow Connector 20"/>
          <p:cNvCxnSpPr/>
          <p:nvPr/>
        </p:nvCxnSpPr>
        <p:spPr>
          <a:xfrm>
            <a:off x="7525512" y="6720839"/>
            <a:ext cx="68580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3" name="Straight Arrow Connector 22"/>
          <p:cNvCxnSpPr/>
          <p:nvPr/>
        </p:nvCxnSpPr>
        <p:spPr>
          <a:xfrm flipH="1">
            <a:off x="1097280" y="6720839"/>
            <a:ext cx="685800" cy="0"/>
          </a:xfrm>
          <a:prstGeom prst="straightConnector1">
            <a:avLst/>
          </a:prstGeom>
          <a:ln>
            <a:solidFill>
              <a:srgbClr val="C00000"/>
            </a:solidFill>
            <a:tailEnd type="triangle"/>
          </a:ln>
        </p:spPr>
        <p:style>
          <a:lnRef idx="2">
            <a:schemeClr val="accent2"/>
          </a:lnRef>
          <a:fillRef idx="0">
            <a:schemeClr val="accent2"/>
          </a:fillRef>
          <a:effectRef idx="1">
            <a:schemeClr val="accent2"/>
          </a:effectRef>
          <a:fontRef idx="minor">
            <a:schemeClr val="tx1"/>
          </a:fontRef>
        </p:style>
      </p:cxnSp>
      <p:cxnSp>
        <p:nvCxnSpPr>
          <p:cNvPr id="26" name="Straight Arrow Connector 25"/>
          <p:cNvCxnSpPr/>
          <p:nvPr/>
        </p:nvCxnSpPr>
        <p:spPr>
          <a:xfrm flipH="1" flipV="1">
            <a:off x="1426544" y="5652548"/>
            <a:ext cx="478456" cy="291232"/>
          </a:xfrm>
          <a:prstGeom prst="straightConnector1">
            <a:avLst/>
          </a:prstGeom>
          <a:ln>
            <a:solidFill>
              <a:srgbClr val="C00000"/>
            </a:solidFill>
            <a:tailEnd type="triangle"/>
          </a:ln>
        </p:spPr>
        <p:style>
          <a:lnRef idx="2">
            <a:schemeClr val="accent2"/>
          </a:lnRef>
          <a:fillRef idx="0">
            <a:schemeClr val="accent2"/>
          </a:fillRef>
          <a:effectRef idx="1">
            <a:schemeClr val="accent2"/>
          </a:effectRef>
          <a:fontRef idx="minor">
            <a:schemeClr val="tx1"/>
          </a:fontRef>
        </p:style>
      </p:cxnSp>
      <p:cxnSp>
        <p:nvCxnSpPr>
          <p:cNvPr id="29" name="Straight Arrow Connector 28"/>
          <p:cNvCxnSpPr/>
          <p:nvPr/>
        </p:nvCxnSpPr>
        <p:spPr>
          <a:xfrm flipV="1">
            <a:off x="3793236" y="944352"/>
            <a:ext cx="475488" cy="292608"/>
          </a:xfrm>
          <a:prstGeom prst="straightConnector1">
            <a:avLst/>
          </a:prstGeom>
          <a:ln>
            <a:solidFill>
              <a:srgbClr val="C00000"/>
            </a:solidFill>
            <a:tailEnd type="triangle"/>
          </a:ln>
        </p:spPr>
        <p:style>
          <a:lnRef idx="2">
            <a:schemeClr val="accent2"/>
          </a:lnRef>
          <a:fillRef idx="0">
            <a:schemeClr val="accent2"/>
          </a:fillRef>
          <a:effectRef idx="1">
            <a:schemeClr val="accent2"/>
          </a:effectRef>
          <a:fontRef idx="minor">
            <a:schemeClr val="tx1"/>
          </a:fontRef>
        </p:style>
      </p:cxnSp>
      <p:pic>
        <p:nvPicPr>
          <p:cNvPr id="20" name="Picture 4"/>
          <p:cNvPicPr>
            <a:picLocks noChangeAspect="1" noChangeArrowheads="1"/>
          </p:cNvPicPr>
          <p:nvPr/>
        </p:nvPicPr>
        <p:blipFill>
          <a:blip r:embed="rId11"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pic>
        <p:nvPicPr>
          <p:cNvPr id="10" name="WECM101_Intr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2"/>
          <a:stretch>
            <a:fillRect/>
          </a:stretch>
        </p:blipFill>
        <p:spPr>
          <a:xfrm>
            <a:off x="2589315" y="1790569"/>
            <a:ext cx="5621997" cy="3419164"/>
          </a:xfrm>
          <a:prstGeom prst="rect">
            <a:avLst/>
          </a:prstGeom>
        </p:spPr>
      </p:pic>
    </p:spTree>
    <p:extLst>
      <p:ext uri="{BB962C8B-B14F-4D97-AF65-F5344CB8AC3E}">
        <p14:creationId xmlns:p14="http://schemas.microsoft.com/office/powerpoint/2010/main" val="30983861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vol="80000">
                <p:cTn id="7" fill="hold" display="0">
                  <p:stCondLst>
                    <p:cond delay="indefinite"/>
                  </p:stCondLst>
                </p:cTn>
                <p:tgtEl>
                  <p:spTgt spid="10"/>
                </p:tgtEl>
              </p:cMediaNode>
            </p:vide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Action Button: Back or Previous 12">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673352" y="1188720"/>
            <a:ext cx="7117080" cy="1169551"/>
          </a:xfrm>
          <a:prstGeom prst="rect">
            <a:avLst/>
          </a:prstGeom>
          <a:noFill/>
        </p:spPr>
        <p:txBody>
          <a:bodyPr wrap="square" rtlCol="0">
            <a:spAutoFit/>
          </a:bodyPr>
          <a:lstStyle/>
          <a:p>
            <a:r>
              <a:rPr lang="en-US" sz="1400" b="1" dirty="0" smtClean="0">
                <a:latin typeface="+mj-lt"/>
              </a:rPr>
              <a:t>The core activity of the WECM </a:t>
            </a:r>
            <a:r>
              <a:rPr lang="en-US" sz="1400" b="1" dirty="0" smtClean="0">
                <a:latin typeface="+mj-lt"/>
              </a:rPr>
              <a:t>Advisory Committee is </a:t>
            </a:r>
            <a:r>
              <a:rPr lang="en-US" sz="1400" b="1" dirty="0" smtClean="0">
                <a:latin typeface="+mj-lt"/>
              </a:rPr>
              <a:t>the </a:t>
            </a:r>
            <a:r>
              <a:rPr lang="en-US" sz="1400" b="1" dirty="0" smtClean="0">
                <a:latin typeface="+mj-lt"/>
              </a:rPr>
              <a:t>coordination of WECM course review.</a:t>
            </a:r>
            <a:r>
              <a:rPr lang="en-US" sz="1400" dirty="0" smtClean="0">
                <a:latin typeface="+mj-lt"/>
              </a:rPr>
              <a:t> WECM </a:t>
            </a:r>
            <a:r>
              <a:rPr lang="en-US" sz="1400" dirty="0" smtClean="0">
                <a:latin typeface="+mj-lt"/>
              </a:rPr>
              <a:t>courses are reviewed </a:t>
            </a:r>
            <a:r>
              <a:rPr lang="en-US" sz="1400" dirty="0" smtClean="0">
                <a:latin typeface="+mj-lt"/>
              </a:rPr>
              <a:t>under </a:t>
            </a:r>
            <a:r>
              <a:rPr lang="en-US" sz="1400" dirty="0" smtClean="0">
                <a:latin typeface="+mj-lt"/>
              </a:rPr>
              <a:t>the WECM </a:t>
            </a:r>
            <a:r>
              <a:rPr lang="en-US" sz="1400" dirty="0" smtClean="0">
                <a:latin typeface="+mj-lt"/>
              </a:rPr>
              <a:t>Advisory Committee’s </a:t>
            </a:r>
            <a:r>
              <a:rPr lang="en-US" sz="1400" dirty="0" smtClean="0">
                <a:latin typeface="+mj-lt"/>
              </a:rPr>
              <a:t>guidance.  </a:t>
            </a:r>
            <a:r>
              <a:rPr lang="en-US" sz="1400" dirty="0" smtClean="0">
                <a:latin typeface="+mj-lt"/>
              </a:rPr>
              <a:t>Each year, </a:t>
            </a:r>
            <a:r>
              <a:rPr lang="en-US" sz="1400" dirty="0" smtClean="0">
                <a:latin typeface="+mj-lt"/>
              </a:rPr>
              <a:t>the WECM </a:t>
            </a:r>
            <a:r>
              <a:rPr lang="en-US" sz="1400" dirty="0" smtClean="0">
                <a:latin typeface="+mj-lt"/>
              </a:rPr>
              <a:t>Advisory Committee sends a request to each college for field comments based on </a:t>
            </a:r>
            <a:r>
              <a:rPr lang="en-US" sz="1400" u="sng" dirty="0" smtClean="0">
                <a:latin typeface="+mj-lt"/>
              </a:rPr>
              <a:t>Triggers</a:t>
            </a:r>
            <a:r>
              <a:rPr lang="en-US" sz="1400" dirty="0" smtClean="0">
                <a:latin typeface="+mj-lt"/>
              </a:rPr>
              <a:t>, including Accreditation or Licensure Changes, Emerging Industries, Changing Technologies, and Skill Standards Updates.</a:t>
            </a:r>
            <a:endParaRPr lang="en-US" sz="1400" dirty="0">
              <a:latin typeface="+mj-lt"/>
            </a:endParaRPr>
          </a:p>
        </p:txBody>
      </p:sp>
      <p:sp>
        <p:nvSpPr>
          <p:cNvPr id="3" name="TextBox 2"/>
          <p:cNvSpPr txBox="1"/>
          <p:nvPr/>
        </p:nvSpPr>
        <p:spPr>
          <a:xfrm>
            <a:off x="1673352" y="2423160"/>
            <a:ext cx="2209800" cy="3323987"/>
          </a:xfrm>
          <a:prstGeom prst="rect">
            <a:avLst/>
          </a:prstGeom>
          <a:noFill/>
        </p:spPr>
        <p:txBody>
          <a:bodyPr wrap="square" rtlCol="0">
            <a:spAutoFit/>
          </a:bodyPr>
          <a:lstStyle/>
          <a:p>
            <a:r>
              <a:rPr lang="en-US" sz="1400" dirty="0" smtClean="0">
                <a:latin typeface="+mj-lt"/>
              </a:rPr>
              <a:t>Instructional specialists, led by WECM-trained workforce education administrators, may create, revise, and/or archive courses based on important factors such as technological advances; course utilization; Local Need requests; trends in Special Topics courses; and the requirements of licensing, certifying, and accrediting bodies. </a:t>
            </a:r>
          </a:p>
          <a:p>
            <a:endParaRPr lang="en-US" sz="1400" dirty="0">
              <a:latin typeface="+mj-lt"/>
            </a:endParaRPr>
          </a:p>
        </p:txBody>
      </p:sp>
      <p:sp>
        <p:nvSpPr>
          <p:cNvPr id="5" name="TextBox 4"/>
          <p:cNvSpPr txBox="1"/>
          <p:nvPr/>
        </p:nvSpPr>
        <p:spPr>
          <a:xfrm>
            <a:off x="6578237" y="3124199"/>
            <a:ext cx="2286000" cy="1754326"/>
          </a:xfrm>
          <a:prstGeom prst="rect">
            <a:avLst/>
          </a:prstGeom>
          <a:noFill/>
        </p:spPr>
        <p:txBody>
          <a:bodyPr wrap="square" rtlCol="0">
            <a:spAutoFit/>
          </a:bodyPr>
          <a:lstStyle/>
          <a:p>
            <a:r>
              <a:rPr lang="en-US" i="1" dirty="0">
                <a:latin typeface="Gill Sans MT" panose="020B0502020104020203" pitchFamily="34" charset="0"/>
              </a:rPr>
              <a:t>Experienced faculty and other content experts from around the state contribute to every change in the WECM database</a:t>
            </a:r>
            <a:r>
              <a:rPr lang="en-US" i="1" dirty="0" smtClean="0">
                <a:latin typeface="Gill Sans MT" panose="020B0502020104020203" pitchFamily="34" charset="0"/>
              </a:rPr>
              <a:t>.</a:t>
            </a:r>
            <a:endParaRPr lang="en-US" i="1" dirty="0">
              <a:latin typeface="Gill Sans MT" panose="020B0502020104020203" pitchFamily="34" charset="0"/>
            </a:endParaRPr>
          </a:p>
        </p:txBody>
      </p:sp>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30339" r="35931"/>
          <a:stretch/>
        </p:blipFill>
        <p:spPr bwMode="auto">
          <a:xfrm>
            <a:off x="4394817" y="2440978"/>
            <a:ext cx="1756446" cy="3474720"/>
          </a:xfrm>
          <a:prstGeom prst="rect">
            <a:avLst/>
          </a:prstGeom>
          <a:ln>
            <a:noFill/>
          </a:ln>
          <a:scene3d>
            <a:camera prst="orthographicFront"/>
            <a:lightRig rig="threePt" dir="t"/>
          </a:scene3d>
          <a:sp3d>
            <a:bevelT w="152400" h="50800" prst="softRound"/>
            <a:bevelB w="152400" h="50800" prst="softRound"/>
          </a:sp3d>
          <a:extLst>
            <a:ext uri="{53640926-AAD7-44D8-BBD7-CCE9431645EC}">
              <a14:shadowObscured xmlns:a14="http://schemas.microsoft.com/office/drawing/2010/main"/>
            </a:ext>
          </a:extLst>
        </p:spPr>
      </p:pic>
      <p:sp>
        <p:nvSpPr>
          <p:cNvPr id="17" name="TextBox 16"/>
          <p:cNvSpPr txBox="1"/>
          <p:nvPr/>
        </p:nvSpPr>
        <p:spPr>
          <a:xfrm>
            <a:off x="0" y="1097519"/>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The Ongoing WECM Project</a:t>
            </a:r>
            <a:endParaRPr lang="en-US" sz="1050" dirty="0" smtClean="0">
              <a:latin typeface="+mn-lt"/>
            </a:endParaRPr>
          </a:p>
          <a:p>
            <a:pPr>
              <a:spcAft>
                <a:spcPts val="1200"/>
              </a:spcAft>
            </a:pPr>
            <a:r>
              <a:rPr lang="en-US" sz="1050" dirty="0" smtClean="0">
                <a:latin typeface="+mn-lt"/>
                <a:hlinkClick r:id="rId4" action="ppaction://hlinksldjump"/>
              </a:rPr>
              <a:t>Overview</a:t>
            </a:r>
            <a:endParaRPr lang="en-US" sz="1050" dirty="0" smtClean="0">
              <a:latin typeface="+mn-lt"/>
            </a:endParaRPr>
          </a:p>
          <a:p>
            <a:pPr>
              <a:spcAft>
                <a:spcPts val="600"/>
              </a:spcAft>
            </a:pPr>
            <a:r>
              <a:rPr lang="en-US" sz="1050" dirty="0" smtClean="0">
                <a:latin typeface="+mn-lt"/>
              </a:rPr>
              <a:t>Who’s Involved</a:t>
            </a:r>
          </a:p>
          <a:p>
            <a:pPr marL="171450" indent="-171450">
              <a:spcAft>
                <a:spcPts val="600"/>
              </a:spcAft>
              <a:buFont typeface="Arial" panose="020B0604020202020204" pitchFamily="34" charset="0"/>
              <a:buChar char="•"/>
            </a:pPr>
            <a:r>
              <a:rPr lang="en-US" sz="1050" dirty="0" smtClean="0">
                <a:latin typeface="+mn-lt"/>
                <a:hlinkClick r:id="rId5" action="ppaction://hlinksldjump"/>
              </a:rPr>
              <a:t>Coordinating Board</a:t>
            </a:r>
            <a:endParaRPr lang="en-US" sz="1050" dirty="0" smtClean="0">
              <a:latin typeface="+mn-lt"/>
            </a:endParaRPr>
          </a:p>
          <a:p>
            <a:pPr marL="171450" indent="-171450">
              <a:spcAft>
                <a:spcPts val="600"/>
              </a:spcAft>
              <a:buFont typeface="Arial" panose="020B0604020202020204" pitchFamily="34" charset="0"/>
              <a:buChar char="•"/>
            </a:pPr>
            <a:r>
              <a:rPr lang="en-US" sz="1050" dirty="0" smtClean="0">
                <a:latin typeface="+mn-lt"/>
                <a:hlinkClick r:id="rId6" action="ppaction://hlinksldjump"/>
              </a:rPr>
              <a:t>WECM Leadership Committee</a:t>
            </a:r>
            <a:endParaRPr lang="en-US" sz="1050" dirty="0" smtClean="0">
              <a:latin typeface="+mn-lt"/>
            </a:endParaRPr>
          </a:p>
          <a:p>
            <a:pPr marL="171450" indent="-171450">
              <a:spcAft>
                <a:spcPts val="1200"/>
              </a:spcAft>
              <a:buFont typeface="Arial" panose="020B0604020202020204" pitchFamily="34" charset="0"/>
              <a:buChar char="•"/>
            </a:pPr>
            <a:r>
              <a:rPr lang="en-US" sz="1050" dirty="0" smtClean="0">
                <a:latin typeface="+mn-lt"/>
                <a:hlinkClick r:id="rId7" action="ppaction://hlinksldjump"/>
              </a:rPr>
              <a:t>WECM Project Staff</a:t>
            </a:r>
            <a:endParaRPr lang="en-US" sz="1050" dirty="0" smtClean="0">
              <a:latin typeface="+mn-lt"/>
            </a:endParaRPr>
          </a:p>
          <a:p>
            <a:pPr>
              <a:spcAft>
                <a:spcPts val="1200"/>
              </a:spcAft>
            </a:pPr>
            <a:r>
              <a:rPr lang="en-US" sz="1050" dirty="0" smtClean="0">
                <a:latin typeface="+mn-lt"/>
                <a:hlinkClick r:id="rId7" action="ppaction://hlinksldjump"/>
              </a:rPr>
              <a:t>The WECM Protocol Manual</a:t>
            </a:r>
            <a:endParaRPr lang="en-US" sz="1050" dirty="0" smtClean="0">
              <a:latin typeface="+mn-lt"/>
            </a:endParaRPr>
          </a:p>
          <a:p>
            <a:pPr>
              <a:spcAft>
                <a:spcPts val="600"/>
              </a:spcAft>
            </a:pPr>
            <a:r>
              <a:rPr lang="en-US" sz="1050" dirty="0" smtClean="0">
                <a:latin typeface="+mn-lt"/>
              </a:rPr>
              <a:t>The WECM Course Review Workshop</a:t>
            </a:r>
          </a:p>
          <a:p>
            <a:pPr marL="171450" indent="-171450">
              <a:spcAft>
                <a:spcPts val="600"/>
              </a:spcAft>
              <a:buFont typeface="Arial" panose="020B0604020202020204" pitchFamily="34" charset="0"/>
              <a:buChar char="•"/>
            </a:pPr>
            <a:r>
              <a:rPr lang="en-US" sz="1050" b="1" dirty="0" smtClean="0">
                <a:latin typeface="+mn-lt"/>
              </a:rPr>
              <a:t>Who Participates</a:t>
            </a:r>
          </a:p>
          <a:p>
            <a:pPr marL="171450" indent="-171450">
              <a:spcAft>
                <a:spcPts val="600"/>
              </a:spcAft>
              <a:buFont typeface="Arial" panose="020B0604020202020204" pitchFamily="34" charset="0"/>
              <a:buChar char="•"/>
            </a:pPr>
            <a:r>
              <a:rPr lang="en-US" sz="1050" dirty="0" smtClean="0">
                <a:latin typeface="+mn-lt"/>
                <a:hlinkClick r:id="rId8" action="ppaction://hlinksldjump"/>
              </a:rPr>
              <a:t>How It Works</a:t>
            </a:r>
            <a:endParaRPr lang="en-US" sz="1050" dirty="0">
              <a:latin typeface="+mj-lt"/>
            </a:endParaRPr>
          </a:p>
          <a:p>
            <a:pPr>
              <a:spcAft>
                <a:spcPts val="2400"/>
              </a:spcAft>
            </a:pPr>
            <a:endParaRPr lang="en-US" sz="1300" b="1" dirty="0" smtClean="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19" name="TextBox 18"/>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9"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0"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n-lt"/>
                <a:hlinkClick r:id="rId11" action="ppaction://hlinksldjump"/>
              </a:rPr>
              <a:t>How WECM </a:t>
            </a:r>
            <a:r>
              <a:rPr lang="en-US" sz="1000" b="1" dirty="0" smtClean="0">
                <a:solidFill>
                  <a:schemeClr val="accent1">
                    <a:lumMod val="75000"/>
                  </a:schemeClr>
                </a:solidFill>
                <a:latin typeface="+mn-lt"/>
                <a:hlinkClick r:id="rId11" action="ppaction://hlinksldjump"/>
              </a:rPr>
              <a:t>Is Organized</a:t>
            </a:r>
            <a:r>
              <a:rPr lang="en-US" sz="1000" b="1" dirty="0" smtClean="0">
                <a:solidFill>
                  <a:schemeClr val="accent1">
                    <a:lumMod val="75000"/>
                  </a:schemeClr>
                </a:solidFill>
                <a:latin typeface="+mn-lt"/>
              </a:rPr>
              <a:t>  |  </a:t>
            </a:r>
            <a:r>
              <a:rPr lang="en-US" sz="1000" b="1" u="sng" dirty="0" smtClean="0">
                <a:solidFill>
                  <a:srgbClr val="C00000"/>
                </a:solidFill>
                <a:latin typeface="+mn-lt"/>
              </a:rPr>
              <a:t>The </a:t>
            </a:r>
            <a:r>
              <a:rPr lang="en-US" sz="1000" b="1" u="sng" dirty="0">
                <a:solidFill>
                  <a:srgbClr val="C00000"/>
                </a:solidFill>
                <a:latin typeface="+mn-lt"/>
              </a:rPr>
              <a:t>Ongoing WECM Project</a:t>
            </a:r>
            <a:r>
              <a:rPr lang="en-US" sz="1000" b="1" dirty="0">
                <a:solidFill>
                  <a:schemeClr val="accent1">
                    <a:lumMod val="75000"/>
                  </a:schemeClr>
                </a:solidFill>
                <a:latin typeface="+mn-lt"/>
              </a:rPr>
              <a:t> </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2"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3" action="ppaction://hlinksldjump"/>
              </a:rPr>
              <a:t>Make WECM Work for You</a:t>
            </a:r>
            <a:endParaRPr lang="en-US" sz="1000" b="1" dirty="0" smtClean="0">
              <a:solidFill>
                <a:schemeClr val="accent1">
                  <a:lumMod val="75000"/>
                </a:schemeClr>
              </a:solidFill>
              <a:latin typeface="+mn-lt"/>
            </a:endParaRPr>
          </a:p>
        </p:txBody>
      </p:sp>
      <p:pic>
        <p:nvPicPr>
          <p:cNvPr id="12" name="Picture 4"/>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73256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Action Button: Back or Previous 12">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673352" y="1188720"/>
            <a:ext cx="7117080" cy="523220"/>
          </a:xfrm>
          <a:prstGeom prst="rect">
            <a:avLst/>
          </a:prstGeom>
          <a:noFill/>
        </p:spPr>
        <p:txBody>
          <a:bodyPr wrap="square" rtlCol="0">
            <a:spAutoFit/>
          </a:bodyPr>
          <a:lstStyle/>
          <a:p>
            <a:r>
              <a:rPr lang="en-US" sz="1400" b="1" dirty="0" smtClean="0">
                <a:latin typeface="+mj-lt"/>
              </a:rPr>
              <a:t>Faculty who </a:t>
            </a:r>
            <a:r>
              <a:rPr lang="en-US" sz="1400" b="1" dirty="0" smtClean="0">
                <a:latin typeface="+mj-lt"/>
              </a:rPr>
              <a:t>participate in WECM course reviews must </a:t>
            </a:r>
            <a:r>
              <a:rPr lang="en-US" sz="1400" b="1" dirty="0" smtClean="0">
                <a:latin typeface="+mj-lt"/>
              </a:rPr>
              <a:t>be nominated by their colleges.</a:t>
            </a:r>
            <a:r>
              <a:rPr lang="en-US" sz="1400" dirty="0" smtClean="0">
                <a:latin typeface="+mj-lt"/>
              </a:rPr>
              <a:t>  Faculty who are chosen to participate meet the following qualifications:</a:t>
            </a:r>
            <a:endParaRPr lang="en-US" sz="1400" dirty="0">
              <a:latin typeface="+mj-lt"/>
            </a:endParaRPr>
          </a:p>
        </p:txBody>
      </p:sp>
      <p:sp>
        <p:nvSpPr>
          <p:cNvPr id="3" name="TextBox 2"/>
          <p:cNvSpPr txBox="1"/>
          <p:nvPr/>
        </p:nvSpPr>
        <p:spPr>
          <a:xfrm>
            <a:off x="4626864" y="2010091"/>
            <a:ext cx="2209800" cy="3785652"/>
          </a:xfrm>
          <a:prstGeom prst="rect">
            <a:avLst/>
          </a:prstGeom>
          <a:noFill/>
        </p:spPr>
        <p:txBody>
          <a:bodyPr wrap="square" rtlCol="0">
            <a:spAutoFit/>
          </a:bodyPr>
          <a:lstStyle/>
          <a:p>
            <a:pPr marL="28575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Community or technical college instructor who is considered to be an </a:t>
            </a:r>
            <a:r>
              <a:rPr lang="en-US" sz="1400" i="1" u="sng" dirty="0" smtClean="0">
                <a:latin typeface="Gill Sans MT" panose="020B0502020104020203" pitchFamily="34" charset="0"/>
              </a:rPr>
              <a:t>expert</a:t>
            </a:r>
            <a:r>
              <a:rPr lang="en-US" sz="1400" i="1" dirty="0" smtClean="0">
                <a:latin typeface="Gill Sans MT" panose="020B0502020104020203" pitchFamily="34" charset="0"/>
              </a:rPr>
              <a:t> in the specific courses under review and who has recently taught the courses;</a:t>
            </a:r>
          </a:p>
          <a:p>
            <a:pPr marL="285750" indent="-285750">
              <a:spcAft>
                <a:spcPts val="1200"/>
              </a:spcAft>
              <a:buClr>
                <a:srgbClr val="C00000"/>
              </a:buClr>
              <a:buFont typeface="Wingdings" panose="05000000000000000000" pitchFamily="2" charset="2"/>
              <a:buChar char="ü"/>
            </a:pPr>
            <a:r>
              <a:rPr lang="en-US" sz="1400" i="1" u="sng" dirty="0" smtClean="0">
                <a:latin typeface="Gill Sans MT" panose="020B0502020104020203" pitchFamily="34" charset="0"/>
              </a:rPr>
              <a:t>Nominated </a:t>
            </a:r>
            <a:r>
              <a:rPr lang="en-US" sz="1400" i="1" dirty="0" smtClean="0">
                <a:latin typeface="Gill Sans MT" panose="020B0502020104020203" pitchFamily="34" charset="0"/>
              </a:rPr>
              <a:t>by a college administrator and </a:t>
            </a:r>
            <a:r>
              <a:rPr lang="en-US" sz="1400" i="1" u="sng" dirty="0" smtClean="0">
                <a:latin typeface="Gill Sans MT" panose="020B0502020104020203" pitchFamily="34" charset="0"/>
              </a:rPr>
              <a:t>selected</a:t>
            </a:r>
            <a:r>
              <a:rPr lang="en-US" sz="1400" i="1" dirty="0" smtClean="0">
                <a:latin typeface="Gill Sans MT" panose="020B0502020104020203" pitchFamily="34" charset="0"/>
              </a:rPr>
              <a:t> by the WECM </a:t>
            </a:r>
            <a:r>
              <a:rPr lang="en-US" sz="1400" i="1" dirty="0" smtClean="0">
                <a:latin typeface="Gill Sans MT" panose="020B0502020104020203" pitchFamily="34" charset="0"/>
              </a:rPr>
              <a:t>Advisory Committee;</a:t>
            </a:r>
            <a:endParaRPr lang="en-US" sz="1400" i="1" dirty="0" smtClean="0">
              <a:latin typeface="Gill Sans MT" panose="020B0502020104020203" pitchFamily="34" charset="0"/>
            </a:endParaRPr>
          </a:p>
          <a:p>
            <a:pPr marL="28575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A </a:t>
            </a:r>
            <a:r>
              <a:rPr lang="en-US" sz="1400" i="1" u="sng" dirty="0" smtClean="0">
                <a:latin typeface="Gill Sans MT" panose="020B0502020104020203" pitchFamily="34" charset="0"/>
              </a:rPr>
              <a:t>team player</a:t>
            </a:r>
            <a:r>
              <a:rPr lang="en-US" sz="1400" i="1" dirty="0" smtClean="0">
                <a:latin typeface="Gill Sans MT" panose="020B0502020104020203" pitchFamily="34" charset="0"/>
              </a:rPr>
              <a:t>; and</a:t>
            </a:r>
          </a:p>
          <a:p>
            <a:pPr marL="285750" indent="-285750">
              <a:spcAft>
                <a:spcPts val="1200"/>
              </a:spcAft>
              <a:buClr>
                <a:srgbClr val="C00000"/>
              </a:buClr>
              <a:buFont typeface="Wingdings" panose="05000000000000000000" pitchFamily="2" charset="2"/>
              <a:buChar char="ü"/>
            </a:pPr>
            <a:r>
              <a:rPr lang="en-US" sz="1400" i="1" u="sng" dirty="0" smtClean="0">
                <a:latin typeface="Gill Sans MT" panose="020B0502020104020203" pitchFamily="34" charset="0"/>
              </a:rPr>
              <a:t>Willing to represent the state</a:t>
            </a:r>
            <a:r>
              <a:rPr lang="en-US" sz="1400" i="1" dirty="0" smtClean="0">
                <a:latin typeface="Gill Sans MT" panose="020B0502020104020203" pitchFamily="34" charset="0"/>
              </a:rPr>
              <a:t> in </a:t>
            </a:r>
            <a:r>
              <a:rPr lang="en-US" sz="1400" i="1" dirty="0" smtClean="0">
                <a:latin typeface="Gill Sans MT" panose="020B0502020104020203" pitchFamily="34" charset="0"/>
              </a:rPr>
              <a:t>their particular </a:t>
            </a:r>
            <a:r>
              <a:rPr lang="en-US" sz="1400" i="1" dirty="0" smtClean="0">
                <a:latin typeface="Gill Sans MT" panose="020B0502020104020203" pitchFamily="34" charset="0"/>
              </a:rPr>
              <a:t>area of expertise.</a:t>
            </a:r>
            <a:endParaRPr lang="en-US" sz="1400" i="1" dirty="0">
              <a:latin typeface="Gill Sans MT" panose="020B0502020104020203" pitchFamily="34" charset="0"/>
            </a:endParaRPr>
          </a:p>
        </p:txBody>
      </p:sp>
      <p:sp>
        <p:nvSpPr>
          <p:cNvPr id="5" name="TextBox 4"/>
          <p:cNvSpPr txBox="1"/>
          <p:nvPr/>
        </p:nvSpPr>
        <p:spPr>
          <a:xfrm>
            <a:off x="1673352" y="2132196"/>
            <a:ext cx="3017520" cy="2031325"/>
          </a:xfrm>
          <a:prstGeom prst="rect">
            <a:avLst/>
          </a:prstGeom>
          <a:noFill/>
        </p:spPr>
        <p:txBody>
          <a:bodyPr wrap="square" rtlCol="0">
            <a:spAutoFit/>
          </a:bodyPr>
          <a:lstStyle/>
          <a:p>
            <a:r>
              <a:rPr lang="en-US" sz="1400" i="1" dirty="0" smtClean="0">
                <a:solidFill>
                  <a:srgbClr val="C00000"/>
                </a:solidFill>
                <a:latin typeface="Gill Sans MT" panose="020B0502020104020203" pitchFamily="34" charset="0"/>
              </a:rPr>
              <a:t>“I understand that the individual I am nominating to the WECM </a:t>
            </a:r>
            <a:r>
              <a:rPr lang="en-US" sz="1400" i="1" dirty="0" smtClean="0">
                <a:solidFill>
                  <a:srgbClr val="C00000"/>
                </a:solidFill>
                <a:latin typeface="Gill Sans MT" panose="020B0502020104020203" pitchFamily="34" charset="0"/>
              </a:rPr>
              <a:t>course review (if </a:t>
            </a:r>
            <a:r>
              <a:rPr lang="en-US" sz="1400" i="1" dirty="0" smtClean="0">
                <a:solidFill>
                  <a:srgbClr val="C00000"/>
                </a:solidFill>
                <a:latin typeface="Gill Sans MT" panose="020B0502020104020203" pitchFamily="34" charset="0"/>
              </a:rPr>
              <a:t>accepted) will be representing all of the Texas community and technical colleges as an instructional specialist in his/her area of expertise, and that decisions made during the </a:t>
            </a:r>
            <a:r>
              <a:rPr lang="en-US" sz="1400" i="1" dirty="0" smtClean="0">
                <a:solidFill>
                  <a:srgbClr val="C00000"/>
                </a:solidFill>
                <a:latin typeface="Gill Sans MT" panose="020B0502020104020203" pitchFamily="34" charset="0"/>
              </a:rPr>
              <a:t>review are </a:t>
            </a:r>
            <a:r>
              <a:rPr lang="en-US" sz="1400" i="1" dirty="0" smtClean="0">
                <a:solidFill>
                  <a:srgbClr val="C00000"/>
                </a:solidFill>
                <a:latin typeface="Gill Sans MT" panose="020B0502020104020203" pitchFamily="34" charset="0"/>
              </a:rPr>
              <a:t>to be in support of programs across the state.”</a:t>
            </a:r>
          </a:p>
          <a:p>
            <a:r>
              <a:rPr lang="en-US" sz="1400" dirty="0" smtClean="0">
                <a:solidFill>
                  <a:srgbClr val="C00000"/>
                </a:solidFill>
                <a:latin typeface="Gill Sans MT" panose="020B0502020104020203" pitchFamily="34" charset="0"/>
              </a:rPr>
              <a:t>Source: Faculty Nomination Form</a:t>
            </a:r>
          </a:p>
        </p:txBody>
      </p:sp>
      <p:pic>
        <p:nvPicPr>
          <p:cNvPr id="19" name="Picture 18"/>
          <p:cNvPicPr>
            <a:picLocks noChangeAspect="1"/>
          </p:cNvPicPr>
          <p:nvPr/>
        </p:nvPicPr>
        <p:blipFill rotWithShape="1">
          <a:blip r:embed="rId3" cstate="print">
            <a:extLst>
              <a:ext uri="{28A0092B-C50C-407E-A947-70E740481C1C}">
                <a14:useLocalDpi xmlns:a14="http://schemas.microsoft.com/office/drawing/2010/main" val="0"/>
              </a:ext>
            </a:extLst>
          </a:blip>
          <a:srcRect l="53146" r="13796"/>
          <a:stretch/>
        </p:blipFill>
        <p:spPr bwMode="auto">
          <a:xfrm>
            <a:off x="6979899" y="1927384"/>
            <a:ext cx="1889781" cy="4572000"/>
          </a:xfrm>
          <a:prstGeom prst="rect">
            <a:avLst/>
          </a:prstGeom>
          <a:ln>
            <a:noFill/>
          </a:ln>
          <a:scene3d>
            <a:camera prst="orthographicFront"/>
            <a:lightRig rig="threePt" dir="t"/>
          </a:scene3d>
          <a:sp3d prstMaterial="powder">
            <a:bevelT w="152400" h="50800" prst="softRound"/>
            <a:bevelB w="152400" h="50800" prst="softRound"/>
          </a:sp3d>
          <a:extLst>
            <a:ext uri="{53640926-AAD7-44D8-BBD7-CCE9431645EC}">
              <a14:shadowObscured xmlns:a14="http://schemas.microsoft.com/office/drawing/2010/main"/>
            </a:ext>
          </a:extLst>
        </p:spPr>
      </p:pic>
      <p:sp>
        <p:nvSpPr>
          <p:cNvPr id="6" name="TextBox 5"/>
          <p:cNvSpPr txBox="1"/>
          <p:nvPr/>
        </p:nvSpPr>
        <p:spPr>
          <a:xfrm>
            <a:off x="1737360" y="4419600"/>
            <a:ext cx="2590800" cy="1985159"/>
          </a:xfrm>
          <a:prstGeom prst="rect">
            <a:avLst/>
          </a:prstGeom>
          <a:no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cene3d>
            <a:camera prst="orthographicFront"/>
            <a:lightRig rig="threePt" dir="t"/>
          </a:scene3d>
          <a:sp3d>
            <a:bevelT/>
            <a:bevelB/>
          </a:sp3d>
        </p:spPr>
        <p:txBody>
          <a:bodyPr wrap="square" rtlCol="0">
            <a:spAutoFit/>
          </a:bodyPr>
          <a:lstStyle/>
          <a:p>
            <a:pPr>
              <a:spcAft>
                <a:spcPts val="600"/>
              </a:spcAft>
            </a:pPr>
            <a:r>
              <a:rPr lang="en-US" sz="1200" b="1" dirty="0" smtClean="0">
                <a:latin typeface="Gill Sans MT" panose="020B0502020104020203" pitchFamily="34" charset="0"/>
              </a:rPr>
              <a:t>Selection of faculty members is based on three criteria:</a:t>
            </a:r>
          </a:p>
          <a:p>
            <a:pPr>
              <a:spcAft>
                <a:spcPts val="600"/>
              </a:spcAft>
            </a:pPr>
            <a:r>
              <a:rPr lang="en-US" sz="1200" b="1" dirty="0" smtClean="0">
                <a:latin typeface="Gill Sans MT" panose="020B0502020104020203" pitchFamily="34" charset="0"/>
              </a:rPr>
              <a:t>Proportional representation from small, medium, and large colleges;</a:t>
            </a:r>
          </a:p>
          <a:p>
            <a:pPr>
              <a:spcAft>
                <a:spcPts val="600"/>
              </a:spcAft>
            </a:pPr>
            <a:r>
              <a:rPr lang="en-US" sz="1200" b="1" dirty="0" smtClean="0">
                <a:latin typeface="Gill Sans MT" panose="020B0502020104020203" pitchFamily="34" charset="0"/>
              </a:rPr>
              <a:t>Equal representation of geographic regions; and</a:t>
            </a:r>
          </a:p>
          <a:p>
            <a:r>
              <a:rPr lang="en-US" sz="1200" b="1" dirty="0" smtClean="0">
                <a:latin typeface="Gill Sans MT" panose="020B0502020104020203" pitchFamily="34" charset="0"/>
              </a:rPr>
              <a:t>Gender and ethnicity balance, whenever possible.</a:t>
            </a:r>
            <a:endParaRPr lang="en-US" sz="1200" b="1" dirty="0">
              <a:latin typeface="Gill Sans MT" panose="020B0502020104020203" pitchFamily="34" charset="0"/>
            </a:endParaRPr>
          </a:p>
        </p:txBody>
      </p:sp>
      <p:cxnSp>
        <p:nvCxnSpPr>
          <p:cNvPr id="8" name="Straight Arrow Connector 7"/>
          <p:cNvCxnSpPr/>
          <p:nvPr/>
        </p:nvCxnSpPr>
        <p:spPr>
          <a:xfrm flipH="1">
            <a:off x="4441417" y="4277605"/>
            <a:ext cx="457200" cy="1524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0" y="1097519"/>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The Ongoing WECM Project</a:t>
            </a:r>
            <a:endParaRPr lang="en-US" sz="1050" dirty="0" smtClean="0">
              <a:latin typeface="+mn-lt"/>
            </a:endParaRPr>
          </a:p>
          <a:p>
            <a:pPr>
              <a:spcAft>
                <a:spcPts val="1200"/>
              </a:spcAft>
            </a:pPr>
            <a:r>
              <a:rPr lang="en-US" sz="1050" dirty="0" smtClean="0">
                <a:latin typeface="+mn-lt"/>
                <a:hlinkClick r:id="rId4" action="ppaction://hlinksldjump"/>
              </a:rPr>
              <a:t>Overview</a:t>
            </a:r>
            <a:endParaRPr lang="en-US" sz="1050" dirty="0" smtClean="0">
              <a:latin typeface="+mn-lt"/>
            </a:endParaRPr>
          </a:p>
          <a:p>
            <a:pPr>
              <a:spcAft>
                <a:spcPts val="600"/>
              </a:spcAft>
            </a:pPr>
            <a:r>
              <a:rPr lang="en-US" sz="1050" dirty="0" smtClean="0">
                <a:latin typeface="+mn-lt"/>
              </a:rPr>
              <a:t>Who’s Involved</a:t>
            </a:r>
          </a:p>
          <a:p>
            <a:pPr marL="171450" indent="-171450">
              <a:spcAft>
                <a:spcPts val="600"/>
              </a:spcAft>
              <a:buFont typeface="Arial" panose="020B0604020202020204" pitchFamily="34" charset="0"/>
              <a:buChar char="•"/>
            </a:pPr>
            <a:r>
              <a:rPr lang="en-US" sz="1050" dirty="0" smtClean="0">
                <a:latin typeface="+mn-lt"/>
                <a:hlinkClick r:id="rId5" action="ppaction://hlinksldjump"/>
              </a:rPr>
              <a:t>Coordinating Board</a:t>
            </a:r>
            <a:endParaRPr lang="en-US" sz="1050" dirty="0" smtClean="0">
              <a:latin typeface="+mn-lt"/>
            </a:endParaRPr>
          </a:p>
          <a:p>
            <a:pPr marL="171450" indent="-171450">
              <a:spcAft>
                <a:spcPts val="600"/>
              </a:spcAft>
              <a:buFont typeface="Arial" panose="020B0604020202020204" pitchFamily="34" charset="0"/>
              <a:buChar char="•"/>
            </a:pPr>
            <a:r>
              <a:rPr lang="en-US" sz="1050" dirty="0" smtClean="0">
                <a:latin typeface="+mn-lt"/>
                <a:hlinkClick r:id="rId6" action="ppaction://hlinksldjump"/>
              </a:rPr>
              <a:t>WECM Leadership Committee</a:t>
            </a:r>
            <a:endParaRPr lang="en-US" sz="1050" dirty="0" smtClean="0">
              <a:latin typeface="+mn-lt"/>
            </a:endParaRPr>
          </a:p>
          <a:p>
            <a:pPr marL="171450" indent="-171450">
              <a:spcAft>
                <a:spcPts val="1200"/>
              </a:spcAft>
              <a:buFont typeface="Arial" panose="020B0604020202020204" pitchFamily="34" charset="0"/>
              <a:buChar char="•"/>
            </a:pPr>
            <a:r>
              <a:rPr lang="en-US" sz="1050" dirty="0" smtClean="0">
                <a:latin typeface="+mn-lt"/>
                <a:hlinkClick r:id="rId7" action="ppaction://hlinksldjump"/>
              </a:rPr>
              <a:t>WECM Project Staff</a:t>
            </a:r>
            <a:endParaRPr lang="en-US" sz="1050" dirty="0" smtClean="0">
              <a:latin typeface="+mn-lt"/>
            </a:endParaRPr>
          </a:p>
          <a:p>
            <a:pPr>
              <a:spcAft>
                <a:spcPts val="1200"/>
              </a:spcAft>
            </a:pPr>
            <a:r>
              <a:rPr lang="en-US" sz="1050" dirty="0" smtClean="0">
                <a:latin typeface="+mn-lt"/>
                <a:hlinkClick r:id="rId7" action="ppaction://hlinksldjump"/>
              </a:rPr>
              <a:t>The WECM Protocol Manual</a:t>
            </a:r>
            <a:endParaRPr lang="en-US" sz="1050" dirty="0" smtClean="0">
              <a:latin typeface="+mn-lt"/>
            </a:endParaRPr>
          </a:p>
          <a:p>
            <a:pPr>
              <a:spcAft>
                <a:spcPts val="600"/>
              </a:spcAft>
            </a:pPr>
            <a:r>
              <a:rPr lang="en-US" sz="1050" dirty="0" smtClean="0">
                <a:latin typeface="+mn-lt"/>
              </a:rPr>
              <a:t>The WECM Course Review Workshop</a:t>
            </a:r>
          </a:p>
          <a:p>
            <a:pPr marL="171450" indent="-171450">
              <a:spcAft>
                <a:spcPts val="600"/>
              </a:spcAft>
              <a:buFont typeface="Arial" panose="020B0604020202020204" pitchFamily="34" charset="0"/>
              <a:buChar char="•"/>
            </a:pPr>
            <a:r>
              <a:rPr lang="en-US" sz="1050" b="1" dirty="0" smtClean="0">
                <a:latin typeface="+mn-lt"/>
              </a:rPr>
              <a:t>Who Participates</a:t>
            </a:r>
          </a:p>
          <a:p>
            <a:pPr marL="171450" indent="-171450">
              <a:spcAft>
                <a:spcPts val="600"/>
              </a:spcAft>
              <a:buFont typeface="Arial" panose="020B0604020202020204" pitchFamily="34" charset="0"/>
              <a:buChar char="•"/>
            </a:pPr>
            <a:r>
              <a:rPr lang="en-US" sz="1050" dirty="0" smtClean="0">
                <a:latin typeface="+mn-lt"/>
                <a:hlinkClick r:id="rId8" action="ppaction://hlinksldjump"/>
              </a:rPr>
              <a:t>How It Works</a:t>
            </a:r>
            <a:endParaRPr lang="en-US" sz="1050" dirty="0">
              <a:latin typeface="+mj-lt"/>
            </a:endParaRPr>
          </a:p>
          <a:p>
            <a:pPr>
              <a:spcAft>
                <a:spcPts val="2400"/>
              </a:spcAft>
            </a:pPr>
            <a:endParaRPr lang="en-US" sz="1300" b="1" dirty="0" smtClean="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17" name="TextBox 16"/>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9"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0"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n-lt"/>
                <a:hlinkClick r:id="rId11" action="ppaction://hlinksldjump"/>
              </a:rPr>
              <a:t>How WECM </a:t>
            </a:r>
            <a:r>
              <a:rPr lang="en-US" sz="1000" b="1" dirty="0" smtClean="0">
                <a:solidFill>
                  <a:schemeClr val="accent1">
                    <a:lumMod val="75000"/>
                  </a:schemeClr>
                </a:solidFill>
                <a:latin typeface="+mn-lt"/>
                <a:hlinkClick r:id="rId11" action="ppaction://hlinksldjump"/>
              </a:rPr>
              <a:t>Is Organized</a:t>
            </a:r>
            <a:r>
              <a:rPr lang="en-US" sz="1000" b="1" dirty="0" smtClean="0">
                <a:solidFill>
                  <a:schemeClr val="accent1">
                    <a:lumMod val="75000"/>
                  </a:schemeClr>
                </a:solidFill>
                <a:latin typeface="+mn-lt"/>
              </a:rPr>
              <a:t>  |  </a:t>
            </a:r>
            <a:r>
              <a:rPr lang="en-US" sz="1000" b="1" u="sng" dirty="0" smtClean="0">
                <a:solidFill>
                  <a:srgbClr val="C00000"/>
                </a:solidFill>
                <a:latin typeface="+mn-lt"/>
              </a:rPr>
              <a:t>The </a:t>
            </a:r>
            <a:r>
              <a:rPr lang="en-US" sz="1000" b="1" u="sng" dirty="0">
                <a:solidFill>
                  <a:srgbClr val="C00000"/>
                </a:solidFill>
                <a:latin typeface="+mn-lt"/>
              </a:rPr>
              <a:t>Ongoing WECM Project</a:t>
            </a:r>
            <a:r>
              <a:rPr lang="en-US" sz="1000" b="1" dirty="0">
                <a:solidFill>
                  <a:schemeClr val="accent1">
                    <a:lumMod val="75000"/>
                  </a:schemeClr>
                </a:solidFill>
                <a:latin typeface="+mn-lt"/>
              </a:rPr>
              <a:t> </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2"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3" action="ppaction://hlinksldjump"/>
              </a:rPr>
              <a:t>Make WECM Work for You</a:t>
            </a:r>
            <a:endParaRPr lang="en-US" sz="1000" b="1" dirty="0" smtClean="0">
              <a:solidFill>
                <a:schemeClr val="accent1">
                  <a:lumMod val="75000"/>
                </a:schemeClr>
              </a:solidFill>
              <a:latin typeface="+mn-lt"/>
            </a:endParaRPr>
          </a:p>
        </p:txBody>
      </p:sp>
      <p:pic>
        <p:nvPicPr>
          <p:cNvPr id="14" name="Picture 4"/>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39921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Action Button: Back or Previous 12">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752600" y="1097519"/>
            <a:ext cx="7117080" cy="1969770"/>
          </a:xfrm>
          <a:prstGeom prst="rect">
            <a:avLst/>
          </a:prstGeom>
          <a:noFill/>
        </p:spPr>
        <p:txBody>
          <a:bodyPr wrap="square" rtlCol="0">
            <a:spAutoFit/>
          </a:bodyPr>
          <a:lstStyle/>
          <a:p>
            <a:pPr>
              <a:spcAft>
                <a:spcPts val="1200"/>
              </a:spcAft>
            </a:pPr>
            <a:r>
              <a:rPr lang="en-US" sz="1400" b="1" dirty="0" smtClean="0">
                <a:latin typeface="+mj-lt"/>
              </a:rPr>
              <a:t>WECM Course Review Workshops</a:t>
            </a:r>
            <a:r>
              <a:rPr lang="en-US" sz="1400" dirty="0" smtClean="0">
                <a:latin typeface="+mj-lt"/>
              </a:rPr>
              <a:t> </a:t>
            </a:r>
            <a:r>
              <a:rPr lang="en-US" sz="1400" dirty="0" smtClean="0">
                <a:latin typeface="+mj-lt"/>
              </a:rPr>
              <a:t>may </a:t>
            </a:r>
            <a:r>
              <a:rPr lang="en-US" sz="1400" dirty="0" smtClean="0">
                <a:latin typeface="+mj-lt"/>
              </a:rPr>
              <a:t>be called at any time.  Prior to the workshops, the WECM </a:t>
            </a:r>
            <a:r>
              <a:rPr lang="en-US" sz="1400" dirty="0" smtClean="0">
                <a:latin typeface="+mj-lt"/>
              </a:rPr>
              <a:t>Advisory Committee determines </a:t>
            </a:r>
            <a:r>
              <a:rPr lang="en-US" sz="1400" dirty="0" smtClean="0">
                <a:latin typeface="+mj-lt"/>
              </a:rPr>
              <a:t>which courses should be reviewed, based on triggers </a:t>
            </a:r>
            <a:r>
              <a:rPr lang="en-US" sz="1400" dirty="0" smtClean="0">
                <a:latin typeface="+mj-lt"/>
              </a:rPr>
              <a:t>listed in </a:t>
            </a:r>
            <a:r>
              <a:rPr lang="en-US" sz="1400" dirty="0" smtClean="0">
                <a:latin typeface="+mj-lt"/>
              </a:rPr>
              <a:t>the WECM Protocol Manual.  Triggers include:</a:t>
            </a:r>
            <a:endParaRPr lang="en-US" sz="800" dirty="0">
              <a:latin typeface="+mj-lt"/>
            </a:endParaRPr>
          </a:p>
          <a:p>
            <a:pPr marL="285750" indent="-285750">
              <a:buClr>
                <a:srgbClr val="C00000"/>
              </a:buClr>
              <a:buFont typeface="Wingdings" panose="05000000000000000000" pitchFamily="2" charset="2"/>
              <a:buChar char="ü"/>
            </a:pPr>
            <a:r>
              <a:rPr lang="en-US" sz="1400" i="1" dirty="0" smtClean="0">
                <a:latin typeface="Gill Sans MT" panose="020B0502020104020203" pitchFamily="34" charset="0"/>
              </a:rPr>
              <a:t>Programs of Study Workshop recommendations;</a:t>
            </a:r>
          </a:p>
          <a:p>
            <a:pPr marL="285750" indent="-285750">
              <a:buClr>
                <a:srgbClr val="C00000"/>
              </a:buClr>
              <a:buFont typeface="Wingdings" panose="05000000000000000000" pitchFamily="2" charset="2"/>
              <a:buChar char="ü"/>
            </a:pPr>
            <a:r>
              <a:rPr lang="en-US" sz="1400" i="1" dirty="0" smtClean="0">
                <a:latin typeface="Gill Sans MT" panose="020B0502020104020203" pitchFamily="34" charset="0"/>
              </a:rPr>
              <a:t>Emerging and/or changing technologies;</a:t>
            </a:r>
          </a:p>
          <a:p>
            <a:pPr marL="285750" indent="-285750">
              <a:buClr>
                <a:srgbClr val="C00000"/>
              </a:buClr>
              <a:buFont typeface="Wingdings" panose="05000000000000000000" pitchFamily="2" charset="2"/>
              <a:buChar char="ü"/>
            </a:pPr>
            <a:r>
              <a:rPr lang="en-US" sz="1400" i="1" dirty="0" smtClean="0">
                <a:latin typeface="Gill Sans MT" panose="020B0502020104020203" pitchFamily="34" charset="0"/>
              </a:rPr>
              <a:t>Business/industry standards; </a:t>
            </a:r>
          </a:p>
          <a:p>
            <a:pPr marL="285750" indent="-285750">
              <a:buClr>
                <a:srgbClr val="C00000"/>
              </a:buClr>
              <a:buFont typeface="Wingdings" panose="05000000000000000000" pitchFamily="2" charset="2"/>
              <a:buChar char="ü"/>
            </a:pPr>
            <a:r>
              <a:rPr lang="en-US" sz="1400" i="1" dirty="0" smtClean="0">
                <a:latin typeface="Gill Sans MT" panose="020B0502020104020203" pitchFamily="34" charset="0"/>
              </a:rPr>
              <a:t>State and national credentialing requirements; and</a:t>
            </a:r>
          </a:p>
          <a:p>
            <a:pPr marL="285750" indent="-285750">
              <a:buClr>
                <a:srgbClr val="C00000"/>
              </a:buClr>
              <a:buFont typeface="Wingdings" panose="05000000000000000000" pitchFamily="2" charset="2"/>
              <a:buChar char="ü"/>
            </a:pPr>
            <a:r>
              <a:rPr lang="en-US" sz="1400" i="1" dirty="0" smtClean="0">
                <a:latin typeface="Gill Sans MT" panose="020B0502020104020203" pitchFamily="34" charset="0"/>
              </a:rPr>
              <a:t>Identified needs as indicated by statewide curriculum projects.</a:t>
            </a:r>
          </a:p>
        </p:txBody>
      </p:sp>
      <p:sp>
        <p:nvSpPr>
          <p:cNvPr id="3" name="TextBox 2"/>
          <p:cNvSpPr txBox="1"/>
          <p:nvPr/>
        </p:nvSpPr>
        <p:spPr>
          <a:xfrm>
            <a:off x="1752600" y="3559732"/>
            <a:ext cx="5715000" cy="3046988"/>
          </a:xfrm>
          <a:prstGeom prst="rect">
            <a:avLst/>
          </a:prstGeom>
          <a:noFill/>
        </p:spPr>
        <p:txBody>
          <a:bodyPr wrap="square" rtlCol="0">
            <a:spAutoFit/>
          </a:bodyPr>
          <a:lstStyle/>
          <a:p>
            <a:pPr>
              <a:spcAft>
                <a:spcPts val="1200"/>
              </a:spcAft>
            </a:pPr>
            <a:r>
              <a:rPr lang="en-US" sz="1400" dirty="0">
                <a:latin typeface="+mn-lt"/>
              </a:rPr>
              <a:t>Each spring, the </a:t>
            </a:r>
            <a:r>
              <a:rPr lang="en-US" sz="1400" b="1" dirty="0">
                <a:latin typeface="+mn-lt"/>
              </a:rPr>
              <a:t>Texas Administrators of Continuing </a:t>
            </a:r>
            <a:r>
              <a:rPr lang="en-US" sz="1400" b="1" dirty="0" smtClean="0">
                <a:latin typeface="+mn-lt"/>
              </a:rPr>
              <a:t>Education</a:t>
            </a:r>
            <a:r>
              <a:rPr lang="en-US" sz="1400" dirty="0" smtClean="0">
                <a:latin typeface="+mn-lt"/>
              </a:rPr>
              <a:t> </a:t>
            </a:r>
            <a:r>
              <a:rPr lang="en-US" sz="1400" dirty="0">
                <a:latin typeface="+mn-lt"/>
              </a:rPr>
              <a:t>(TACE) WECM Committee members </a:t>
            </a:r>
            <a:r>
              <a:rPr lang="en-US" sz="1400" dirty="0" smtClean="0">
                <a:latin typeface="+mn-lt"/>
              </a:rPr>
              <a:t>conduct a review of continuing education special topics/local need </a:t>
            </a:r>
            <a:r>
              <a:rPr lang="en-US" sz="1400" dirty="0">
                <a:latin typeface="+mn-lt"/>
              </a:rPr>
              <a:t>courses submitted to the Coordinating Board during the </a:t>
            </a:r>
            <a:r>
              <a:rPr lang="en-US" sz="1400" dirty="0" smtClean="0">
                <a:latin typeface="+mn-lt"/>
              </a:rPr>
              <a:t>previous year</a:t>
            </a:r>
            <a:r>
              <a:rPr lang="en-US" sz="1400" dirty="0">
                <a:latin typeface="+mn-lt"/>
              </a:rPr>
              <a:t>.  Review is based on appropriateness of the course for WECM and compliance with the </a:t>
            </a:r>
            <a:r>
              <a:rPr lang="en-US" sz="1400" dirty="0" smtClean="0">
                <a:latin typeface="+mn-lt"/>
              </a:rPr>
              <a:t>WECM </a:t>
            </a:r>
            <a:r>
              <a:rPr lang="en-US" sz="1400" dirty="0">
                <a:latin typeface="+mn-lt"/>
              </a:rPr>
              <a:t>Protocol Manual.  The TACE WECM Committee makes written recommendations to the WECM </a:t>
            </a:r>
            <a:r>
              <a:rPr lang="en-US" sz="1400" dirty="0" smtClean="0">
                <a:latin typeface="+mn-lt"/>
              </a:rPr>
              <a:t>Advisory Committee </a:t>
            </a:r>
            <a:r>
              <a:rPr lang="en-US" sz="1400" dirty="0">
                <a:latin typeface="+mn-lt"/>
              </a:rPr>
              <a:t>for new WECM courses, based on trends identified during their </a:t>
            </a:r>
            <a:r>
              <a:rPr lang="en-US" sz="1400" dirty="0" smtClean="0">
                <a:latin typeface="+mn-lt"/>
              </a:rPr>
              <a:t>course review.</a:t>
            </a:r>
            <a:endParaRPr lang="en-US" sz="1400" dirty="0">
              <a:latin typeface="+mn-lt"/>
            </a:endParaRPr>
          </a:p>
          <a:p>
            <a:r>
              <a:rPr lang="en-US" sz="1400" dirty="0">
                <a:latin typeface="+mn-lt"/>
              </a:rPr>
              <a:t>At each Course Review Workshop, instructional specialists determine if courses need to be updated or archived, or new courses written, to address the needs of business and industry.  </a:t>
            </a:r>
            <a:r>
              <a:rPr lang="en-US" sz="1400" b="1" dirty="0">
                <a:latin typeface="+mn-lt"/>
              </a:rPr>
              <a:t>Decisions made by these faculty members are generally final</a:t>
            </a:r>
            <a:r>
              <a:rPr lang="en-US" sz="1400" dirty="0">
                <a:latin typeface="+mn-lt"/>
              </a:rPr>
              <a:t> and cannot be changed by WECM </a:t>
            </a:r>
            <a:r>
              <a:rPr lang="en-US" sz="1400" dirty="0" smtClean="0">
                <a:latin typeface="+mn-lt"/>
              </a:rPr>
              <a:t>Advisory Committee or </a:t>
            </a:r>
            <a:r>
              <a:rPr lang="en-US" sz="1400" dirty="0">
                <a:latin typeface="+mn-lt"/>
              </a:rPr>
              <a:t>the Coordinating Board.  </a:t>
            </a:r>
          </a:p>
        </p:txBody>
      </p:sp>
      <p:pic>
        <p:nvPicPr>
          <p:cNvPr id="18" name="Picture 17"/>
          <p:cNvPicPr/>
          <p:nvPr/>
        </p:nvPicPr>
        <p:blipFill rotWithShape="1">
          <a:blip r:embed="rId3" cstate="print">
            <a:extLst>
              <a:ext uri="{28A0092B-C50C-407E-A947-70E740481C1C}">
                <a14:useLocalDpi xmlns:a14="http://schemas.microsoft.com/office/drawing/2010/main" val="0"/>
              </a:ext>
            </a:extLst>
          </a:blip>
          <a:srcRect l="44009" r="39534" b="41072"/>
          <a:stretch/>
        </p:blipFill>
        <p:spPr bwMode="auto">
          <a:xfrm>
            <a:off x="7772400" y="2331720"/>
            <a:ext cx="807720" cy="1924685"/>
          </a:xfrm>
          <a:prstGeom prst="rect">
            <a:avLst/>
          </a:prstGeom>
          <a:ln>
            <a:noFill/>
          </a:ln>
          <a:scene3d>
            <a:camera prst="orthographicFront"/>
            <a:lightRig rig="threePt" dir="t"/>
          </a:scene3d>
          <a:sp3d prstMaterial="powder">
            <a:bevelT w="152400" h="50800" prst="softRound"/>
            <a:bevelB w="152400" h="50800" prst="softRound"/>
          </a:sp3d>
          <a:extLst>
            <a:ext uri="{53640926-AAD7-44D8-BBD7-CCE9431645EC}">
              <a14:shadowObscured xmlns:a14="http://schemas.microsoft.com/office/drawing/2010/main"/>
            </a:ext>
          </a:extLst>
        </p:spPr>
      </p:pic>
      <p:pic>
        <p:nvPicPr>
          <p:cNvPr id="21" name="Picture 20"/>
          <p:cNvPicPr/>
          <p:nvPr/>
        </p:nvPicPr>
        <p:blipFill rotWithShape="1">
          <a:blip r:embed="rId4">
            <a:extLst>
              <a:ext uri="{28A0092B-C50C-407E-A947-70E740481C1C}">
                <a14:useLocalDpi xmlns:a14="http://schemas.microsoft.com/office/drawing/2010/main" val="0"/>
              </a:ext>
            </a:extLst>
          </a:blip>
          <a:srcRect l="18424" t="13686" r="67255" b="22197"/>
          <a:stretch/>
        </p:blipFill>
        <p:spPr bwMode="auto">
          <a:xfrm>
            <a:off x="7772400" y="4389120"/>
            <a:ext cx="804672" cy="1926590"/>
          </a:xfrm>
          <a:prstGeom prst="rect">
            <a:avLst/>
          </a:prstGeom>
          <a:ln>
            <a:noFill/>
          </a:ln>
          <a:scene3d>
            <a:camera prst="orthographicFront"/>
            <a:lightRig rig="threePt" dir="t"/>
          </a:scene3d>
          <a:sp3d prstMaterial="powder">
            <a:bevelT w="152400" h="50800" prst="softRound"/>
            <a:bevelB w="152400" h="50800" prst="softRound"/>
          </a:sp3d>
          <a:extLst>
            <a:ext uri="{53640926-AAD7-44D8-BBD7-CCE9431645EC}">
              <a14:shadowObscured xmlns:a14="http://schemas.microsoft.com/office/drawing/2010/main"/>
            </a:ext>
          </a:extLst>
        </p:spPr>
      </p:pic>
      <p:sp>
        <p:nvSpPr>
          <p:cNvPr id="22" name="TextBox 21"/>
          <p:cNvSpPr txBox="1"/>
          <p:nvPr/>
        </p:nvSpPr>
        <p:spPr>
          <a:xfrm>
            <a:off x="0" y="1097519"/>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The Ongoing WECM Project</a:t>
            </a:r>
            <a:endParaRPr lang="en-US" sz="1050" dirty="0" smtClean="0">
              <a:latin typeface="+mn-lt"/>
            </a:endParaRPr>
          </a:p>
          <a:p>
            <a:pPr>
              <a:spcAft>
                <a:spcPts val="1200"/>
              </a:spcAft>
            </a:pPr>
            <a:r>
              <a:rPr lang="en-US" sz="1050" dirty="0" smtClean="0">
                <a:latin typeface="+mn-lt"/>
                <a:hlinkClick r:id="rId5" action="ppaction://hlinksldjump"/>
              </a:rPr>
              <a:t>Overview</a:t>
            </a:r>
            <a:endParaRPr lang="en-US" sz="1050" dirty="0" smtClean="0">
              <a:latin typeface="+mn-lt"/>
            </a:endParaRPr>
          </a:p>
          <a:p>
            <a:pPr>
              <a:spcAft>
                <a:spcPts val="600"/>
              </a:spcAft>
            </a:pPr>
            <a:r>
              <a:rPr lang="en-US" sz="1050" dirty="0" smtClean="0">
                <a:latin typeface="+mn-lt"/>
              </a:rPr>
              <a:t>Who’s Involved</a:t>
            </a:r>
          </a:p>
          <a:p>
            <a:pPr marL="171450" indent="-171450">
              <a:spcAft>
                <a:spcPts val="600"/>
              </a:spcAft>
              <a:buFont typeface="Arial" panose="020B0604020202020204" pitchFamily="34" charset="0"/>
              <a:buChar char="•"/>
            </a:pPr>
            <a:r>
              <a:rPr lang="en-US" sz="1050" dirty="0" smtClean="0">
                <a:latin typeface="+mn-lt"/>
                <a:hlinkClick r:id="rId6" action="ppaction://hlinksldjump"/>
              </a:rPr>
              <a:t>Coordinating Board</a:t>
            </a:r>
            <a:endParaRPr lang="en-US" sz="1050" dirty="0" smtClean="0">
              <a:latin typeface="+mn-lt"/>
            </a:endParaRPr>
          </a:p>
          <a:p>
            <a:pPr marL="171450" indent="-171450">
              <a:spcAft>
                <a:spcPts val="600"/>
              </a:spcAft>
              <a:buFont typeface="Arial" panose="020B0604020202020204" pitchFamily="34" charset="0"/>
              <a:buChar char="•"/>
            </a:pPr>
            <a:r>
              <a:rPr lang="en-US" sz="1050" dirty="0" smtClean="0">
                <a:latin typeface="+mn-lt"/>
                <a:hlinkClick r:id="rId7" action="ppaction://hlinksldjump"/>
              </a:rPr>
              <a:t>WECM Leadership Committee</a:t>
            </a:r>
            <a:endParaRPr lang="en-US" sz="1050" dirty="0" smtClean="0">
              <a:latin typeface="+mn-lt"/>
            </a:endParaRPr>
          </a:p>
          <a:p>
            <a:pPr marL="171450" indent="-171450">
              <a:spcAft>
                <a:spcPts val="1200"/>
              </a:spcAft>
              <a:buFont typeface="Arial" panose="020B0604020202020204" pitchFamily="34" charset="0"/>
              <a:buChar char="•"/>
            </a:pPr>
            <a:r>
              <a:rPr lang="en-US" sz="1050" dirty="0" smtClean="0">
                <a:latin typeface="+mn-lt"/>
                <a:hlinkClick r:id="rId8" action="ppaction://hlinksldjump"/>
              </a:rPr>
              <a:t>WECM Project Staff</a:t>
            </a:r>
            <a:endParaRPr lang="en-US" sz="1050" dirty="0" smtClean="0">
              <a:latin typeface="+mn-lt"/>
            </a:endParaRPr>
          </a:p>
          <a:p>
            <a:pPr>
              <a:spcAft>
                <a:spcPts val="1200"/>
              </a:spcAft>
            </a:pPr>
            <a:r>
              <a:rPr lang="en-US" sz="1050" dirty="0" smtClean="0">
                <a:latin typeface="+mn-lt"/>
                <a:hlinkClick r:id="rId8" action="ppaction://hlinksldjump"/>
              </a:rPr>
              <a:t>The WECM Protocol Manual</a:t>
            </a:r>
            <a:endParaRPr lang="en-US" sz="1050" dirty="0" smtClean="0">
              <a:latin typeface="+mn-lt"/>
            </a:endParaRPr>
          </a:p>
          <a:p>
            <a:pPr>
              <a:spcAft>
                <a:spcPts val="600"/>
              </a:spcAft>
            </a:pPr>
            <a:r>
              <a:rPr lang="en-US" sz="1050" dirty="0" smtClean="0">
                <a:latin typeface="+mn-lt"/>
              </a:rPr>
              <a:t>The WECM Course Review Workshop</a:t>
            </a:r>
          </a:p>
          <a:p>
            <a:pPr marL="171450" indent="-171450">
              <a:spcAft>
                <a:spcPts val="600"/>
              </a:spcAft>
              <a:buFont typeface="Arial" panose="020B0604020202020204" pitchFamily="34" charset="0"/>
              <a:buChar char="•"/>
            </a:pPr>
            <a:r>
              <a:rPr lang="en-US" sz="1050" dirty="0" smtClean="0">
                <a:latin typeface="+mn-lt"/>
                <a:hlinkClick r:id="rId9" action="ppaction://hlinksldjump"/>
              </a:rPr>
              <a:t>Who Participates</a:t>
            </a:r>
            <a:endParaRPr lang="en-US" sz="1050" dirty="0" smtClean="0">
              <a:latin typeface="+mn-lt"/>
            </a:endParaRPr>
          </a:p>
          <a:p>
            <a:pPr marL="171450" indent="-171450">
              <a:spcAft>
                <a:spcPts val="600"/>
              </a:spcAft>
              <a:buFont typeface="Arial" panose="020B0604020202020204" pitchFamily="34" charset="0"/>
              <a:buChar char="•"/>
            </a:pPr>
            <a:r>
              <a:rPr lang="en-US" sz="1050" b="1" dirty="0" smtClean="0">
                <a:latin typeface="+mn-lt"/>
              </a:rPr>
              <a:t>How It Works</a:t>
            </a:r>
            <a:endParaRPr lang="en-US" sz="1050" b="1" dirty="0">
              <a:latin typeface="+mj-lt"/>
            </a:endParaRPr>
          </a:p>
          <a:p>
            <a:pPr>
              <a:spcAft>
                <a:spcPts val="2400"/>
              </a:spcAft>
            </a:pPr>
            <a:endParaRPr lang="en-US" sz="1300" b="1" dirty="0" smtClean="0">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solidFill>
                <a:srgbClr val="C6DCD1"/>
              </a:solidFill>
              <a:latin typeface="+mn-lt"/>
            </a:endParaRPr>
          </a:p>
        </p:txBody>
      </p:sp>
      <p:sp>
        <p:nvSpPr>
          <p:cNvPr id="24" name="TextBox 23"/>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10"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1"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n-lt"/>
                <a:hlinkClick r:id="rId12" action="ppaction://hlinksldjump"/>
              </a:rPr>
              <a:t>How WECM </a:t>
            </a:r>
            <a:r>
              <a:rPr lang="en-US" sz="1000" b="1" dirty="0" smtClean="0">
                <a:solidFill>
                  <a:schemeClr val="accent1">
                    <a:lumMod val="75000"/>
                  </a:schemeClr>
                </a:solidFill>
                <a:latin typeface="+mn-lt"/>
                <a:hlinkClick r:id="rId12" action="ppaction://hlinksldjump"/>
              </a:rPr>
              <a:t>Is Organized</a:t>
            </a:r>
            <a:r>
              <a:rPr lang="en-US" sz="1000" b="1" dirty="0" smtClean="0">
                <a:solidFill>
                  <a:schemeClr val="accent1">
                    <a:lumMod val="75000"/>
                  </a:schemeClr>
                </a:solidFill>
                <a:latin typeface="+mn-lt"/>
              </a:rPr>
              <a:t>  |  </a:t>
            </a:r>
            <a:r>
              <a:rPr lang="en-US" sz="1000" b="1" u="sng" dirty="0" smtClean="0">
                <a:solidFill>
                  <a:srgbClr val="C00000"/>
                </a:solidFill>
                <a:latin typeface="+mn-lt"/>
              </a:rPr>
              <a:t>The </a:t>
            </a:r>
            <a:r>
              <a:rPr lang="en-US" sz="1000" b="1" u="sng" dirty="0">
                <a:solidFill>
                  <a:srgbClr val="C00000"/>
                </a:solidFill>
                <a:latin typeface="+mn-lt"/>
              </a:rPr>
              <a:t>Ongoing WECM Project</a:t>
            </a:r>
            <a:r>
              <a:rPr lang="en-US" sz="1000" b="1" dirty="0">
                <a:solidFill>
                  <a:schemeClr val="accent1">
                    <a:lumMod val="75000"/>
                  </a:schemeClr>
                </a:solidFill>
                <a:latin typeface="+mn-lt"/>
              </a:rPr>
              <a:t> </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3"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4" action="ppaction://hlinksldjump"/>
              </a:rPr>
              <a:t>Make WECM Work for You</a:t>
            </a:r>
            <a:endParaRPr lang="en-US" sz="1000" b="1" dirty="0" smtClean="0">
              <a:solidFill>
                <a:schemeClr val="accent1">
                  <a:lumMod val="75000"/>
                </a:schemeClr>
              </a:solidFill>
              <a:latin typeface="+mn-lt"/>
            </a:endParaRPr>
          </a:p>
        </p:txBody>
      </p:sp>
      <p:pic>
        <p:nvPicPr>
          <p:cNvPr id="12" name="Picture 4"/>
          <p:cNvPicPr>
            <a:picLocks noChangeAspect="1" noChangeArrowheads="1"/>
          </p:cNvPicPr>
          <p:nvPr/>
        </p:nvPicPr>
        <p:blipFill>
          <a:blip r:embed="rId15"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95520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n-lt"/>
                <a:hlinkClick r:id="rId5" action="ppaction://hlinksldjump"/>
              </a:rPr>
              <a:t>How WECM </a:t>
            </a:r>
            <a:r>
              <a:rPr lang="en-US" sz="1000" b="1" dirty="0" smtClean="0">
                <a:solidFill>
                  <a:schemeClr val="accent1">
                    <a:lumMod val="75000"/>
                  </a:schemeClr>
                </a:solidFill>
                <a:latin typeface="+mn-lt"/>
                <a:hlinkClick r:id="rId5" action="ppaction://hlinksldjump"/>
              </a:rPr>
              <a:t>Is Organized</a:t>
            </a:r>
            <a:r>
              <a:rPr lang="en-US" sz="1000" b="1" dirty="0" smtClean="0">
                <a:solidFill>
                  <a:schemeClr val="accent1">
                    <a:lumMod val="75000"/>
                  </a:schemeClr>
                </a:solidFill>
                <a:latin typeface="+mn-lt"/>
              </a:rPr>
              <a:t>  |</a:t>
            </a:r>
            <a:r>
              <a:rPr lang="en-US" sz="1000" b="1" dirty="0" smtClean="0">
                <a:solidFill>
                  <a:schemeClr val="accent1">
                    <a:lumMod val="75000"/>
                  </a:schemeClr>
                </a:solidFill>
                <a:latin typeface="Tahoma" panose="020B0604030504040204" pitchFamily="34" charset="0"/>
              </a:rPr>
              <a:t>  </a:t>
            </a:r>
            <a:r>
              <a:rPr lang="en-US" sz="1000" b="1" dirty="0" smtClean="0">
                <a:solidFill>
                  <a:schemeClr val="accent1">
                    <a:lumMod val="75000"/>
                  </a:schemeClr>
                </a:solidFill>
                <a:latin typeface="+mn-lt"/>
                <a:hlinkClick r:id="rId6" action="ppaction://hlinksldjump"/>
              </a:rPr>
              <a:t>The </a:t>
            </a:r>
            <a:r>
              <a:rPr lang="en-US" sz="1000" b="1" dirty="0">
                <a:solidFill>
                  <a:schemeClr val="accent1">
                    <a:lumMod val="75000"/>
                  </a:schemeClr>
                </a:solidFill>
                <a:latin typeface="+mn-lt"/>
                <a:hlinkClick r:id="rId6" action="ppaction://hlinksldjump"/>
              </a:rPr>
              <a:t>Ongoing WECM Project </a:t>
            </a:r>
            <a:r>
              <a:rPr lang="en-US" sz="1000" b="1" dirty="0" smtClean="0">
                <a:solidFill>
                  <a:schemeClr val="accent1">
                    <a:lumMod val="75000"/>
                  </a:schemeClr>
                </a:solidFill>
                <a:latin typeface="+mn-lt"/>
              </a:rPr>
              <a:t> |  </a:t>
            </a:r>
            <a:r>
              <a:rPr lang="en-US" sz="1000" b="1" u="sng" dirty="0" smtClean="0">
                <a:solidFill>
                  <a:srgbClr val="C00000"/>
                </a:solidFill>
                <a:latin typeface="+mn-lt"/>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7" action="ppaction://hlinksldjump"/>
              </a:rPr>
              <a:t>Make WECM Work for You</a:t>
            </a:r>
            <a:endParaRPr lang="en-US" sz="1000" b="1" dirty="0" smtClean="0">
              <a:solidFill>
                <a:schemeClr val="accent1">
                  <a:lumMod val="75000"/>
                </a:schemeClr>
              </a:solidFill>
              <a:latin typeface="+mn-lt"/>
            </a:endParaRPr>
          </a:p>
        </p:txBody>
      </p:sp>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7519"/>
            <a:ext cx="1371600" cy="5486400"/>
          </a:xfrm>
          <a:prstGeom prst="rect">
            <a:avLst/>
          </a:prstGeom>
          <a:solidFill>
            <a:srgbClr val="C6DCD1"/>
          </a:solidFill>
          <a:scene3d>
            <a:camera prst="orthographicFront"/>
            <a:lightRig rig="threePt" dir="t"/>
          </a:scene3d>
          <a:sp3d>
            <a:bevelT/>
          </a:sp3d>
        </p:spPr>
        <p:txBody>
          <a:bodyPr wrap="square" rtlCol="0">
            <a:spAutoFit/>
          </a:bodyPr>
          <a:lstStyle/>
          <a:p>
            <a:endParaRPr lang="en-US" sz="1100" b="1" dirty="0" smtClean="0">
              <a:latin typeface="+mn-lt"/>
            </a:endParaRPr>
          </a:p>
          <a:p>
            <a:endParaRPr lang="en-US" sz="1100" b="1" dirty="0">
              <a:latin typeface="+mn-lt"/>
            </a:endParaRPr>
          </a:p>
          <a:p>
            <a:endParaRPr lang="en-US" sz="1100" b="1" dirty="0" smtClean="0">
              <a:latin typeface="+mn-lt"/>
            </a:endParaRPr>
          </a:p>
          <a:p>
            <a:endParaRPr lang="en-US" sz="1100" b="1" dirty="0">
              <a:latin typeface="+mn-lt"/>
            </a:endParaRPr>
          </a:p>
          <a:p>
            <a:endParaRPr lang="en-US" sz="1100" b="1" dirty="0" smtClean="0">
              <a:latin typeface="+mn-lt"/>
            </a:endParaRPr>
          </a:p>
          <a:p>
            <a:endParaRPr lang="en-US" sz="1100" b="1" dirty="0">
              <a:latin typeface="+mn-lt"/>
            </a:endParaRPr>
          </a:p>
          <a:p>
            <a:endParaRPr lang="en-US" sz="1100" b="1" dirty="0" smtClean="0">
              <a:latin typeface="+mn-lt"/>
            </a:endParaRPr>
          </a:p>
          <a:p>
            <a:endParaRPr lang="en-US" sz="1100" b="1" dirty="0">
              <a:latin typeface="+mn-lt"/>
            </a:endParaRPr>
          </a:p>
          <a:p>
            <a:endParaRPr lang="en-US" sz="1100" b="1" dirty="0" smtClean="0">
              <a:latin typeface="+mn-lt"/>
            </a:endParaRPr>
          </a:p>
          <a:p>
            <a:endParaRPr lang="en-US" sz="1100" b="1" dirty="0">
              <a:latin typeface="+mn-lt"/>
            </a:endParaRPr>
          </a:p>
          <a:p>
            <a:endParaRPr lang="en-US" sz="1100" b="1" dirty="0" smtClean="0">
              <a:latin typeface="+mn-lt"/>
            </a:endParaRPr>
          </a:p>
          <a:p>
            <a:endParaRPr lang="en-US" sz="1100" b="1" dirty="0">
              <a:latin typeface="+mn-lt"/>
            </a:endParaRPr>
          </a:p>
          <a:p>
            <a:endParaRPr lang="en-US" sz="1100" b="1" dirty="0" smtClean="0">
              <a:latin typeface="+mn-lt"/>
            </a:endParaRPr>
          </a:p>
          <a:p>
            <a:endParaRPr lang="en-US" sz="1100" b="1" dirty="0">
              <a:latin typeface="+mn-lt"/>
            </a:endParaRPr>
          </a:p>
          <a:p>
            <a:r>
              <a:rPr lang="en-US" sz="1100" b="1" dirty="0" smtClean="0">
                <a:latin typeface="+mn-lt"/>
              </a:rPr>
              <a:t>WECM </a:t>
            </a:r>
          </a:p>
          <a:p>
            <a:r>
              <a:rPr lang="en-US" sz="1100" b="1" dirty="0" smtClean="0">
                <a:latin typeface="+mn-lt"/>
              </a:rPr>
              <a:t>and GIPWE</a:t>
            </a:r>
          </a:p>
          <a:p>
            <a:pPr algn="ctr"/>
            <a:endParaRPr lang="en-US" sz="1050" dirty="0" smtClean="0">
              <a:latin typeface="+mn-lt"/>
            </a:endParaRPr>
          </a:p>
          <a:p>
            <a:pPr>
              <a:spcAft>
                <a:spcPts val="2400"/>
              </a:spcAft>
            </a:pPr>
            <a:endParaRPr lang="en-US" sz="1300" b="1" dirty="0" smtClean="0">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solidFill>
                <a:srgbClr val="C6DCD1"/>
              </a:solidFill>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useBgFill="1">
        <p:nvSpPr>
          <p:cNvPr id="18" name="Action Button: Forward or Next 17">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Action Button: Back or Previous 18">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76400" y="1041109"/>
            <a:ext cx="7375952" cy="584775"/>
          </a:xfrm>
          <a:prstGeom prst="rect">
            <a:avLst/>
          </a:prstGeom>
          <a:noFill/>
        </p:spPr>
        <p:txBody>
          <a:bodyPr wrap="square" rtlCol="0">
            <a:spAutoFit/>
          </a:bodyPr>
          <a:lstStyle/>
          <a:p>
            <a:pPr algn="ctr"/>
            <a:r>
              <a:rPr lang="en-US" sz="3200" dirty="0" smtClean="0">
                <a:solidFill>
                  <a:srgbClr val="074572"/>
                </a:solidFill>
                <a:effectLst>
                  <a:outerShdw blurRad="50800" dist="38100" dir="13500000" algn="br" rotWithShape="0">
                    <a:srgbClr val="074572">
                      <a:alpha val="40000"/>
                    </a:srgbClr>
                  </a:outerShdw>
                </a:effectLst>
                <a:latin typeface="Gill Sans MT" panose="020B0502020104020203" pitchFamily="34" charset="0"/>
              </a:rPr>
              <a:t>Section IV:  WECM and GIPWE</a:t>
            </a:r>
            <a:endParaRPr lang="en-US" sz="3200" dirty="0">
              <a:solidFill>
                <a:srgbClr val="074572"/>
              </a:solidFill>
              <a:effectLst>
                <a:outerShdw blurRad="50800" dist="38100" dir="13500000" algn="br" rotWithShape="0">
                  <a:srgbClr val="074572">
                    <a:alpha val="40000"/>
                  </a:srgbClr>
                </a:outerShdw>
              </a:effectLst>
              <a:latin typeface="Gill Sans MT" panose="020B0502020104020203" pitchFamily="34" charset="0"/>
            </a:endParaRPr>
          </a:p>
        </p:txBody>
      </p:sp>
      <p:sp>
        <p:nvSpPr>
          <p:cNvPr id="11" name="TextBox 10"/>
          <p:cNvSpPr txBox="1"/>
          <p:nvPr/>
        </p:nvSpPr>
        <p:spPr>
          <a:xfrm>
            <a:off x="1673352" y="1636776"/>
            <a:ext cx="4416552" cy="4493538"/>
          </a:xfrm>
          <a:prstGeom prst="rect">
            <a:avLst/>
          </a:prstGeom>
          <a:noFill/>
        </p:spPr>
        <p:txBody>
          <a:bodyPr wrap="square" rtlCol="0">
            <a:spAutoFit/>
          </a:bodyPr>
          <a:lstStyle/>
          <a:p>
            <a:pPr>
              <a:spcAft>
                <a:spcPts val="1200"/>
              </a:spcAft>
            </a:pPr>
            <a:r>
              <a:rPr lang="en-US" sz="1400" b="1" i="1" dirty="0" smtClean="0">
                <a:latin typeface="+mn-lt"/>
              </a:rPr>
              <a:t>Guidelines for Instructional Programs in Workforce Education</a:t>
            </a:r>
            <a:r>
              <a:rPr lang="en-US" sz="1400" b="1" dirty="0" smtClean="0">
                <a:latin typeface="+mn-lt"/>
              </a:rPr>
              <a:t>, or </a:t>
            </a:r>
            <a:r>
              <a:rPr lang="en-US" sz="1400" b="1" dirty="0" smtClean="0">
                <a:latin typeface="+mn-lt"/>
                <a:hlinkClick r:id="rId8"/>
              </a:rPr>
              <a:t>GIPWE</a:t>
            </a:r>
            <a:r>
              <a:rPr lang="en-US" sz="1400" b="1" dirty="0" smtClean="0">
                <a:latin typeface="+mn-lt"/>
              </a:rPr>
              <a:t>, </a:t>
            </a:r>
            <a:r>
              <a:rPr lang="en-US" sz="1400" dirty="0" smtClean="0">
                <a:latin typeface="+mn-lt"/>
              </a:rPr>
              <a:t>is the Coordinating Board’s official policy manual for the effective design, development, operation, and evaluation of workforce education programs in the state of Texas.  It provides comprehensive guidance to colleges and faculty member, including:</a:t>
            </a:r>
            <a:endParaRPr lang="en-US" sz="1400" dirty="0">
              <a:latin typeface="+mn-lt"/>
            </a:endParaRPr>
          </a:p>
          <a:p>
            <a:pPr marL="285750" indent="-285750">
              <a:buClr>
                <a:srgbClr val="C00000"/>
              </a:buClr>
              <a:buFont typeface="Wingdings" panose="05000000000000000000" pitchFamily="2" charset="2"/>
              <a:buChar char="ü"/>
            </a:pPr>
            <a:r>
              <a:rPr lang="en-US" sz="1400" i="1" dirty="0" smtClean="0">
                <a:latin typeface="Gill Sans MT" panose="020B0502020104020203" pitchFamily="34" charset="0"/>
              </a:rPr>
              <a:t>General institutional and personnel requirements for workforce education programs;</a:t>
            </a:r>
          </a:p>
          <a:p>
            <a:pPr marL="285750" indent="-285750">
              <a:buClr>
                <a:srgbClr val="C00000"/>
              </a:buClr>
              <a:buFont typeface="Wingdings" panose="05000000000000000000" pitchFamily="2" charset="2"/>
              <a:buChar char="ü"/>
            </a:pPr>
            <a:r>
              <a:rPr lang="en-US" sz="1400" i="1" dirty="0" smtClean="0">
                <a:latin typeface="Gill Sans MT" panose="020B0502020104020203" pitchFamily="34" charset="0"/>
              </a:rPr>
              <a:t>Required program elements for all varieties of workforce education, from apprenticeships to applied associate degrees;</a:t>
            </a:r>
          </a:p>
          <a:p>
            <a:pPr marL="285750" indent="-285750">
              <a:buClr>
                <a:srgbClr val="C00000"/>
              </a:buClr>
              <a:buFont typeface="Wingdings" panose="05000000000000000000" pitchFamily="2" charset="2"/>
              <a:buChar char="ü"/>
            </a:pPr>
            <a:r>
              <a:rPr lang="en-US" sz="1400" i="1" dirty="0" smtClean="0">
                <a:latin typeface="Gill Sans MT" panose="020B0502020104020203" pitchFamily="34" charset="0"/>
              </a:rPr>
              <a:t>In-depth discussion of WECM and how to use it for program development and revision;</a:t>
            </a:r>
          </a:p>
          <a:p>
            <a:pPr marL="285750" indent="-285750">
              <a:buClr>
                <a:srgbClr val="C00000"/>
              </a:buClr>
              <a:buFont typeface="Wingdings" panose="05000000000000000000" pitchFamily="2" charset="2"/>
              <a:buChar char="ü"/>
            </a:pPr>
            <a:r>
              <a:rPr lang="en-US" sz="1400" i="1" dirty="0" smtClean="0">
                <a:latin typeface="Gill Sans MT" panose="020B0502020104020203" pitchFamily="34" charset="0"/>
              </a:rPr>
              <a:t>The approval process for new workforce education programs; and</a:t>
            </a:r>
          </a:p>
          <a:p>
            <a:pPr marL="28575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Requirements for program revision.</a:t>
            </a:r>
            <a:endParaRPr lang="en-US" sz="1400" dirty="0">
              <a:latin typeface="+mn-lt"/>
            </a:endParaRPr>
          </a:p>
          <a:p>
            <a:r>
              <a:rPr lang="en-US" sz="1400" dirty="0" smtClean="0">
                <a:latin typeface="+mn-lt"/>
              </a:rPr>
              <a:t>GIPWE also provides a glossary of terms for new workforce education faculty.</a:t>
            </a:r>
          </a:p>
        </p:txBody>
      </p:sp>
      <p:sp>
        <p:nvSpPr>
          <p:cNvPr id="16" name="TextBox 15"/>
          <p:cNvSpPr txBox="1"/>
          <p:nvPr/>
        </p:nvSpPr>
        <p:spPr>
          <a:xfrm>
            <a:off x="6217920" y="1828800"/>
            <a:ext cx="2743200" cy="2585323"/>
          </a:xfrm>
          <a:prstGeom prst="rect">
            <a:avLst/>
          </a:prstGeom>
          <a:noFill/>
        </p:spPr>
        <p:txBody>
          <a:bodyPr wrap="square" rtlCol="0">
            <a:spAutoFit/>
          </a:bodyPr>
          <a:lstStyle/>
          <a:p>
            <a:r>
              <a:rPr lang="en-US" i="1" dirty="0" smtClean="0">
                <a:solidFill>
                  <a:srgbClr val="C00000"/>
                </a:solidFill>
                <a:latin typeface="Gill Sans MT Condensed" panose="020B0506020104020203" pitchFamily="34" charset="0"/>
              </a:rPr>
              <a:t>“All career technical/workforce continuing education courses shall meet the guidelines outlined in the Guidelines for Instructional Programs in Workforce Education as approved by the Board and the Workforce Education Course Manual.”</a:t>
            </a:r>
          </a:p>
          <a:p>
            <a:r>
              <a:rPr lang="en-US" dirty="0" smtClean="0">
                <a:solidFill>
                  <a:srgbClr val="C00000"/>
                </a:solidFill>
                <a:latin typeface="Gill Sans MT Condensed" panose="020B0506020104020203" pitchFamily="34" charset="0"/>
              </a:rPr>
              <a:t>Source: Coordinating Board Rule 9.114</a:t>
            </a:r>
            <a:endParaRPr lang="en-US" dirty="0">
              <a:solidFill>
                <a:srgbClr val="C00000"/>
              </a:solidFill>
              <a:latin typeface="Gill Sans MT Condensed" panose="020B0506020104020203" pitchFamily="34" charset="0"/>
            </a:endParaRPr>
          </a:p>
        </p:txBody>
      </p:sp>
      <p:pic>
        <p:nvPicPr>
          <p:cNvPr id="15" name="Picture 14"/>
          <p:cNvPicPr/>
          <p:nvPr/>
        </p:nvPicPr>
        <p:blipFill rotWithShape="1">
          <a:blip r:embed="rId9" cstate="print">
            <a:extLst>
              <a:ext uri="{28A0092B-C50C-407E-A947-70E740481C1C}">
                <a14:useLocalDpi xmlns:a14="http://schemas.microsoft.com/office/drawing/2010/main" val="0"/>
              </a:ext>
            </a:extLst>
          </a:blip>
          <a:srcRect r="14524"/>
          <a:stretch/>
        </p:blipFill>
        <p:spPr bwMode="auto">
          <a:xfrm>
            <a:off x="6217920" y="4444124"/>
            <a:ext cx="2667000" cy="2075688"/>
          </a:xfrm>
          <a:prstGeom prst="rect">
            <a:avLst/>
          </a:prstGeom>
          <a:ln>
            <a:noFill/>
          </a:ln>
          <a:scene3d>
            <a:camera prst="orthographicFront"/>
            <a:lightRig rig="threePt" dir="t"/>
          </a:scene3d>
          <a:sp3d prstMaterial="powder">
            <a:bevelT w="152400" h="50800" prst="softRound"/>
            <a:bevelB w="152400" h="50800" prst="softRound"/>
          </a:sp3d>
          <a:extLst>
            <a:ext uri="{53640926-AAD7-44D8-BBD7-CCE9431645EC}">
              <a14:shadowObscured xmlns:a14="http://schemas.microsoft.com/office/drawing/2010/main"/>
            </a:ext>
          </a:extLst>
        </p:spPr>
      </p:pic>
      <p:pic>
        <p:nvPicPr>
          <p:cNvPr id="17" name="Picture 4"/>
          <p:cNvPicPr>
            <a:picLocks noChangeAspect="1" noChangeArrowheads="1"/>
          </p:cNvPicPr>
          <p:nvPr/>
        </p:nvPicPr>
        <p:blipFill>
          <a:blip r:embed="rId10"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7068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3" action="ppaction://hlinksldjump"/>
              </a:rPr>
              <a:t>Home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4" action="ppaction://hlinksldjump"/>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n-lt"/>
                <a:hlinkClick r:id="rId5" action="ppaction://hlinksldjump"/>
              </a:rPr>
              <a:t>How WECM </a:t>
            </a:r>
            <a:r>
              <a:rPr lang="en-US" sz="1000" b="1" dirty="0" smtClean="0">
                <a:solidFill>
                  <a:schemeClr val="accent1">
                    <a:lumMod val="75000"/>
                  </a:schemeClr>
                </a:solidFill>
                <a:latin typeface="+mn-lt"/>
                <a:hlinkClick r:id="rId5" action="ppaction://hlinksldjump"/>
              </a:rPr>
              <a:t>Is Organized</a:t>
            </a:r>
            <a:r>
              <a:rPr lang="en-US" sz="1000" b="1" dirty="0" smtClean="0">
                <a:solidFill>
                  <a:schemeClr val="accent1">
                    <a:lumMod val="75000"/>
                  </a:schemeClr>
                </a:solidFill>
                <a:latin typeface="+mn-lt"/>
              </a:rPr>
              <a:t>  </a:t>
            </a:r>
            <a:r>
              <a:rPr lang="en-US" sz="1000" b="1" dirty="0" smtClean="0">
                <a:solidFill>
                  <a:schemeClr val="accent1">
                    <a:lumMod val="75000"/>
                  </a:schemeClr>
                </a:solidFill>
                <a:latin typeface="+mj-lt"/>
              </a:rPr>
              <a:t>|</a:t>
            </a:r>
            <a:r>
              <a:rPr lang="en-US" sz="1000" b="1" dirty="0" smtClean="0">
                <a:solidFill>
                  <a:schemeClr val="accent1">
                    <a:lumMod val="75000"/>
                  </a:schemeClr>
                </a:solidFill>
                <a:latin typeface="+mn-lt"/>
              </a:rPr>
              <a:t>  </a:t>
            </a:r>
            <a:r>
              <a:rPr lang="en-US" sz="1000" b="1" dirty="0" smtClean="0">
                <a:solidFill>
                  <a:schemeClr val="accent1">
                    <a:lumMod val="75000"/>
                  </a:schemeClr>
                </a:solidFill>
                <a:latin typeface="+mn-lt"/>
                <a:hlinkClick r:id="rId6" action="ppaction://hlinksldjump"/>
              </a:rPr>
              <a:t>The </a:t>
            </a:r>
            <a:r>
              <a:rPr lang="en-US" sz="1000" b="1" dirty="0">
                <a:solidFill>
                  <a:schemeClr val="accent1">
                    <a:lumMod val="75000"/>
                  </a:schemeClr>
                </a:solidFill>
                <a:latin typeface="+mn-lt"/>
                <a:hlinkClick r:id="rId6" action="ppaction://hlinksldjump"/>
              </a:rPr>
              <a:t>Ongoing WECM Project</a:t>
            </a:r>
            <a:r>
              <a:rPr lang="en-US" sz="1000" b="1" dirty="0">
                <a:solidFill>
                  <a:schemeClr val="accent1">
                    <a:lumMod val="75000"/>
                  </a:schemeClr>
                </a:solidFill>
                <a:latin typeface="+mn-lt"/>
              </a:rPr>
              <a:t> </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7" action="ppaction://hlinksldjump"/>
              </a:rPr>
              <a:t>WECM and GIPWE</a:t>
            </a:r>
            <a:r>
              <a:rPr lang="en-US" sz="1000" b="1" dirty="0" smtClean="0">
                <a:solidFill>
                  <a:schemeClr val="accent1">
                    <a:lumMod val="75000"/>
                  </a:schemeClr>
                </a:solidFill>
                <a:latin typeface="+mn-lt"/>
              </a:rPr>
              <a:t>  |  </a:t>
            </a:r>
            <a:r>
              <a:rPr lang="en-US" sz="1000" b="1" u="sng" dirty="0" smtClean="0">
                <a:solidFill>
                  <a:srgbClr val="C00000"/>
                </a:solidFill>
                <a:latin typeface="+mn-lt"/>
              </a:rPr>
              <a:t>Make WECM Work for You</a:t>
            </a:r>
          </a:p>
        </p:txBody>
      </p:sp>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7518"/>
            <a:ext cx="1371600" cy="4893647"/>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Make WECM Work for You</a:t>
            </a:r>
            <a:endParaRPr lang="en-US" sz="1050" dirty="0" smtClean="0">
              <a:latin typeface="+mn-lt"/>
            </a:endParaRPr>
          </a:p>
          <a:p>
            <a:pPr>
              <a:spcAft>
                <a:spcPts val="1200"/>
              </a:spcAft>
            </a:pPr>
            <a:r>
              <a:rPr lang="en-US" sz="1050" b="1" dirty="0" smtClean="0">
                <a:effectLst/>
                <a:latin typeface="+mn-lt"/>
              </a:rPr>
              <a:t>Conclusion</a:t>
            </a:r>
          </a:p>
          <a:p>
            <a:pPr>
              <a:spcAft>
                <a:spcPts val="2400"/>
              </a:spcAft>
            </a:pPr>
            <a:endParaRPr lang="en-US" sz="1300" b="1" dirty="0" smtClean="0">
              <a:latin typeface="+mn-lt"/>
            </a:endParaRPr>
          </a:p>
          <a:p>
            <a:pPr>
              <a:spcAft>
                <a:spcPts val="2400"/>
              </a:spcAft>
            </a:pPr>
            <a:endParaRPr lang="en-US" sz="1300" b="1" dirty="0" smtClean="0">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solidFill>
                <a:srgbClr val="C6DCD1"/>
              </a:solidFill>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useBgFill="1">
        <p:nvSpPr>
          <p:cNvPr id="18" name="Action Button: Forward or Next 17">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Action Button: Back or Previous 18">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676400" y="1625884"/>
            <a:ext cx="4416552" cy="5047536"/>
          </a:xfrm>
          <a:prstGeom prst="rect">
            <a:avLst/>
          </a:prstGeom>
          <a:noFill/>
        </p:spPr>
        <p:txBody>
          <a:bodyPr wrap="square" rtlCol="0">
            <a:spAutoFit/>
          </a:bodyPr>
          <a:lstStyle/>
          <a:p>
            <a:pPr lvl="0">
              <a:spcAft>
                <a:spcPts val="1200"/>
              </a:spcAft>
            </a:pPr>
            <a:r>
              <a:rPr lang="en-US" sz="1400" b="1" dirty="0" smtClean="0">
                <a:latin typeface="+mn-lt"/>
              </a:rPr>
              <a:t>This Introduction to WECM has given you the basics </a:t>
            </a:r>
            <a:r>
              <a:rPr lang="en-US" sz="1400" dirty="0" smtClean="0">
                <a:latin typeface="+mn-lt"/>
              </a:rPr>
              <a:t>about the Coordinating Board’s database of approved </a:t>
            </a:r>
            <a:r>
              <a:rPr lang="en-US" sz="1400" dirty="0">
                <a:latin typeface="+mn-lt"/>
              </a:rPr>
              <a:t>workforce education courses available for use by the state’s public community and technical colleges. </a:t>
            </a:r>
            <a:r>
              <a:rPr lang="en-US" sz="1400" dirty="0" smtClean="0">
                <a:latin typeface="+mn-lt"/>
              </a:rPr>
              <a:t> You have learned:</a:t>
            </a:r>
          </a:p>
          <a:p>
            <a:pPr marL="285750" lvl="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WECM’s purpose and history;</a:t>
            </a:r>
          </a:p>
          <a:p>
            <a:pPr marL="285750" lvl="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How WECM integrates with workforce-development initiatives and priorities;</a:t>
            </a:r>
          </a:p>
          <a:p>
            <a:pPr marL="285750" lvl="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The types of courses in WECM and the common elements of WECM courses;</a:t>
            </a:r>
          </a:p>
          <a:p>
            <a:pPr marL="285750" lvl="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The categories WECM courses fall into, based on the WECM maintenance process;</a:t>
            </a:r>
          </a:p>
          <a:p>
            <a:pPr marL="285750" lvl="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How the field-driven, statewide WECM Project has kept WECM current since 1998; and</a:t>
            </a:r>
          </a:p>
          <a:p>
            <a:pPr marL="285750" lvl="0" indent="-285750">
              <a:spcAft>
                <a:spcPts val="1200"/>
              </a:spcAft>
              <a:buClr>
                <a:srgbClr val="C00000"/>
              </a:buClr>
              <a:buFont typeface="Wingdings" panose="05000000000000000000" pitchFamily="2" charset="2"/>
              <a:buChar char="ü"/>
            </a:pPr>
            <a:r>
              <a:rPr lang="en-US" sz="1400" i="1" dirty="0" smtClean="0">
                <a:latin typeface="Gill Sans MT" panose="020B0502020104020203" pitchFamily="34" charset="0"/>
              </a:rPr>
              <a:t>How WECM and GIPWE work hand-in-hand for workforce education programs across the state.</a:t>
            </a:r>
            <a:endParaRPr lang="en-US" sz="1400" dirty="0">
              <a:latin typeface="+mn-lt"/>
            </a:endParaRPr>
          </a:p>
          <a:p>
            <a:pPr lvl="0"/>
            <a:r>
              <a:rPr lang="en-US" sz="1400" dirty="0" smtClean="0">
                <a:latin typeface="+mn-lt"/>
              </a:rPr>
              <a:t>This is information that every workforce education faculty member and professional should know.</a:t>
            </a:r>
          </a:p>
        </p:txBody>
      </p:sp>
      <p:sp>
        <p:nvSpPr>
          <p:cNvPr id="13" name="TextBox 12"/>
          <p:cNvSpPr txBox="1"/>
          <p:nvPr/>
        </p:nvSpPr>
        <p:spPr>
          <a:xfrm>
            <a:off x="1676400" y="1041109"/>
            <a:ext cx="7375952" cy="584775"/>
          </a:xfrm>
          <a:prstGeom prst="rect">
            <a:avLst/>
          </a:prstGeom>
          <a:noFill/>
        </p:spPr>
        <p:txBody>
          <a:bodyPr wrap="square" rtlCol="0">
            <a:spAutoFit/>
          </a:bodyPr>
          <a:lstStyle/>
          <a:p>
            <a:pPr algn="ctr"/>
            <a:r>
              <a:rPr lang="en-US" sz="3200" dirty="0" smtClean="0">
                <a:solidFill>
                  <a:srgbClr val="074572"/>
                </a:solidFill>
                <a:effectLst>
                  <a:outerShdw blurRad="50800" dist="38100" dir="13500000" algn="br" rotWithShape="0">
                    <a:srgbClr val="074572">
                      <a:alpha val="40000"/>
                    </a:srgbClr>
                  </a:outerShdw>
                </a:effectLst>
                <a:latin typeface="Gill Sans MT" panose="020B0502020104020203" pitchFamily="34" charset="0"/>
              </a:rPr>
              <a:t>Section V:  Make WECM Work for You</a:t>
            </a:r>
            <a:endParaRPr lang="en-US" sz="3200" dirty="0">
              <a:solidFill>
                <a:srgbClr val="074572"/>
              </a:solidFill>
              <a:effectLst>
                <a:outerShdw blurRad="50800" dist="38100" dir="13500000" algn="br" rotWithShape="0">
                  <a:srgbClr val="074572">
                    <a:alpha val="40000"/>
                  </a:srgbClr>
                </a:outerShdw>
              </a:effectLst>
              <a:latin typeface="Gill Sans MT" panose="020B0502020104020203" pitchFamily="34" charset="0"/>
            </a:endParaRPr>
          </a:p>
        </p:txBody>
      </p:sp>
      <p:sp>
        <p:nvSpPr>
          <p:cNvPr id="11" name="TextBox 10"/>
          <p:cNvSpPr txBox="1"/>
          <p:nvPr/>
        </p:nvSpPr>
        <p:spPr>
          <a:xfrm>
            <a:off x="6217920" y="1828800"/>
            <a:ext cx="2743200" cy="2277547"/>
          </a:xfrm>
          <a:prstGeom prst="rect">
            <a:avLst/>
          </a:prstGeom>
          <a:noFill/>
        </p:spPr>
        <p:txBody>
          <a:bodyPr wrap="square" rtlCol="0">
            <a:spAutoFit/>
          </a:bodyPr>
          <a:lstStyle/>
          <a:p>
            <a:pPr>
              <a:spcAft>
                <a:spcPts val="600"/>
              </a:spcAft>
            </a:pPr>
            <a:r>
              <a:rPr lang="en-US" sz="2400" dirty="0" smtClean="0">
                <a:latin typeface="Gill Sans MT Condensed" panose="020B0506020104020203" pitchFamily="34" charset="0"/>
              </a:rPr>
              <a:t>So, what comes next?</a:t>
            </a:r>
            <a:endParaRPr lang="en-US" sz="2400" dirty="0">
              <a:latin typeface="Gill Sans MT Condensed" panose="020B0506020104020203" pitchFamily="34" charset="0"/>
            </a:endParaRPr>
          </a:p>
          <a:p>
            <a:pPr>
              <a:spcAft>
                <a:spcPts val="600"/>
              </a:spcAft>
            </a:pPr>
            <a:r>
              <a:rPr lang="en-US" i="1" dirty="0" smtClean="0">
                <a:latin typeface="Gill Sans MT Condensed" panose="020B0506020104020203" pitchFamily="34" charset="0"/>
              </a:rPr>
              <a:t>The final section of An Introduction to WECM will give you a rundown on how to </a:t>
            </a:r>
            <a:r>
              <a:rPr lang="en-US" i="1" dirty="0" smtClean="0">
                <a:latin typeface="Gill Sans MT Condensed" panose="020B0506020104020203" pitchFamily="34" charset="0"/>
                <a:hlinkClick r:id="rId8"/>
              </a:rPr>
              <a:t>navigate the WECM website </a:t>
            </a:r>
            <a:r>
              <a:rPr lang="en-US" i="1" dirty="0" smtClean="0">
                <a:latin typeface="Gill Sans MT Condensed" panose="020B0506020104020203" pitchFamily="34" charset="0"/>
              </a:rPr>
              <a:t>and what you will find there.</a:t>
            </a:r>
            <a:endParaRPr lang="en-US" i="1" dirty="0">
              <a:latin typeface="Gill Sans MT Condensed" panose="020B0506020104020203" pitchFamily="34" charset="0"/>
            </a:endParaRPr>
          </a:p>
          <a:p>
            <a:pPr>
              <a:spcAft>
                <a:spcPts val="600"/>
              </a:spcAft>
            </a:pPr>
            <a:r>
              <a:rPr lang="en-US" dirty="0" smtClean="0">
                <a:solidFill>
                  <a:srgbClr val="074572"/>
                </a:solidFill>
                <a:effectLst>
                  <a:outerShdw blurRad="50800" dist="38100" dir="13500000" algn="br" rotWithShape="0">
                    <a:srgbClr val="074572">
                      <a:alpha val="40000"/>
                    </a:srgbClr>
                  </a:outerShdw>
                </a:effectLst>
                <a:latin typeface="Gill Sans MT" panose="020B0502020104020203" pitchFamily="34" charset="0"/>
              </a:rPr>
              <a:t>Now you can make WECM work for you!</a:t>
            </a:r>
            <a:endParaRPr lang="en-US" dirty="0" smtClean="0">
              <a:solidFill>
                <a:srgbClr val="074572"/>
              </a:solidFill>
              <a:latin typeface="Gill Sans MT Condensed" panose="020B0506020104020203" pitchFamily="34" charset="0"/>
            </a:endParaRPr>
          </a:p>
        </p:txBody>
      </p:sp>
      <p:pic>
        <p:nvPicPr>
          <p:cNvPr id="15" name="Picture 14"/>
          <p:cNvPicPr/>
          <p:nvPr/>
        </p:nvPicPr>
        <p:blipFill rotWithShape="1">
          <a:blip r:embed="rId9" cstate="print">
            <a:extLst>
              <a:ext uri="{28A0092B-C50C-407E-A947-70E740481C1C}">
                <a14:useLocalDpi xmlns:a14="http://schemas.microsoft.com/office/drawing/2010/main" val="0"/>
              </a:ext>
            </a:extLst>
          </a:blip>
          <a:srcRect l="20104" r="10724"/>
          <a:stretch/>
        </p:blipFill>
        <p:spPr bwMode="auto">
          <a:xfrm>
            <a:off x="6397752" y="4353907"/>
            <a:ext cx="2158365" cy="2074545"/>
          </a:xfrm>
          <a:prstGeom prst="rect">
            <a:avLst/>
          </a:prstGeom>
          <a:ln>
            <a:noFill/>
          </a:ln>
          <a:scene3d>
            <a:camera prst="orthographicFront"/>
            <a:lightRig rig="threePt" dir="t"/>
          </a:scene3d>
          <a:sp3d prstMaterial="matte">
            <a:bevelT w="152400" h="50800" prst="softRound"/>
            <a:bevelB w="152400" h="50800" prst="softRound"/>
          </a:sp3d>
          <a:extLst>
            <a:ext uri="{53640926-AAD7-44D8-BBD7-CCE9431645EC}">
              <a14:shadowObscured xmlns:a14="http://schemas.microsoft.com/office/drawing/2010/main"/>
            </a:ext>
          </a:extLst>
        </p:spPr>
      </p:pic>
      <p:pic>
        <p:nvPicPr>
          <p:cNvPr id="16" name="Picture 4"/>
          <p:cNvPicPr>
            <a:picLocks noChangeAspect="1" noChangeArrowheads="1"/>
          </p:cNvPicPr>
          <p:nvPr/>
        </p:nvPicPr>
        <p:blipFill>
          <a:blip r:embed="rId10"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219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3" action="ppaction://hlinksldjump"/>
              </a:rPr>
              <a:t>Home</a:t>
            </a:r>
            <a:r>
              <a:rPr lang="en-US" sz="1000" b="1" dirty="0" smtClean="0">
                <a:solidFill>
                  <a:schemeClr val="tx2">
                    <a:lumMod val="75000"/>
                  </a:schemeClr>
                </a:solidFill>
                <a:latin typeface="+mn-lt"/>
              </a:rPr>
              <a:t> </a:t>
            </a:r>
            <a:r>
              <a:rPr lang="en-US" sz="1000" b="1" dirty="0" smtClean="0">
                <a:solidFill>
                  <a:schemeClr val="accent1">
                    <a:lumMod val="75000"/>
                  </a:schemeClr>
                </a:solidFill>
                <a:latin typeface="+mn-lt"/>
              </a:rPr>
              <a:t> |  </a:t>
            </a:r>
            <a:r>
              <a:rPr lang="en-US" sz="1000" b="1" u="sng" dirty="0" smtClean="0">
                <a:solidFill>
                  <a:srgbClr val="C00000"/>
                </a:solidFill>
                <a:latin typeface="+mn-lt"/>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j-lt"/>
                <a:hlinkClick r:id="rId4" action="ppaction://hlinksldjump"/>
              </a:rPr>
              <a:t>How WECM </a:t>
            </a:r>
            <a:r>
              <a:rPr lang="en-US" sz="1000" b="1" dirty="0" smtClean="0">
                <a:solidFill>
                  <a:schemeClr val="accent1">
                    <a:lumMod val="75000"/>
                  </a:schemeClr>
                </a:solidFill>
                <a:latin typeface="+mj-lt"/>
                <a:hlinkClick r:id="rId4" action="ppaction://hlinksldjump"/>
              </a:rPr>
              <a:t>Is Organized</a:t>
            </a:r>
            <a:r>
              <a:rPr lang="en-US" sz="1000" b="1" dirty="0" smtClean="0">
                <a:solidFill>
                  <a:schemeClr val="accent1">
                    <a:lumMod val="75000"/>
                  </a:schemeClr>
                </a:solidFill>
                <a:latin typeface="+mj-lt"/>
              </a:rPr>
              <a:t>  |  </a:t>
            </a:r>
            <a:r>
              <a:rPr lang="en-US" sz="1000" b="1" dirty="0">
                <a:solidFill>
                  <a:schemeClr val="accent1">
                    <a:lumMod val="75000"/>
                  </a:schemeClr>
                </a:solidFill>
                <a:latin typeface="+mj-lt"/>
                <a:hlinkClick r:id="rId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7" action="ppaction://hlinksldjump"/>
              </a:rPr>
              <a:t>Make WECM Work for You</a:t>
            </a:r>
            <a:endParaRPr lang="en-US" sz="1000" b="1" dirty="0" smtClean="0">
              <a:solidFill>
                <a:schemeClr val="accent1">
                  <a:lumMod val="75000"/>
                </a:schemeClr>
              </a:solidFill>
              <a:latin typeface="+mn-lt"/>
            </a:endParaRPr>
          </a:p>
        </p:txBody>
      </p:sp>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7277"/>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What Is WECM?</a:t>
            </a:r>
            <a:endParaRPr lang="en-US" sz="1050" dirty="0" smtClean="0">
              <a:latin typeface="+mn-lt"/>
            </a:endParaRPr>
          </a:p>
          <a:p>
            <a:pPr>
              <a:spcAft>
                <a:spcPts val="1200"/>
              </a:spcAft>
            </a:pPr>
            <a:r>
              <a:rPr lang="en-US" sz="1050" b="1" dirty="0" smtClean="0">
                <a:effectLst/>
                <a:latin typeface="+mn-lt"/>
              </a:rPr>
              <a:t>Overview</a:t>
            </a:r>
          </a:p>
          <a:p>
            <a:pPr>
              <a:spcAft>
                <a:spcPts val="1200"/>
              </a:spcAft>
            </a:pPr>
            <a:r>
              <a:rPr lang="en-US" sz="1050" dirty="0" smtClean="0">
                <a:latin typeface="+mn-lt"/>
                <a:hlinkClick r:id="rId8" action="ppaction://hlinksldjump"/>
              </a:rPr>
              <a:t>WECM’s Purposes</a:t>
            </a:r>
            <a:endParaRPr lang="en-US" sz="1050" dirty="0" smtClean="0">
              <a:latin typeface="+mn-lt"/>
            </a:endParaRPr>
          </a:p>
          <a:p>
            <a:pPr>
              <a:spcAft>
                <a:spcPts val="1200"/>
              </a:spcAft>
            </a:pPr>
            <a:r>
              <a:rPr lang="en-US" sz="1050" dirty="0" smtClean="0">
                <a:latin typeface="+mn-lt"/>
                <a:hlinkClick r:id="rId9" action="ppaction://hlinksldjump"/>
              </a:rPr>
              <a:t>WECM Course Integration</a:t>
            </a:r>
            <a:endParaRPr lang="en-US" sz="1050" dirty="0" smtClean="0">
              <a:latin typeface="+mn-lt"/>
            </a:endParaRPr>
          </a:p>
          <a:p>
            <a:pPr>
              <a:spcAft>
                <a:spcPts val="600"/>
              </a:spcAft>
            </a:pPr>
            <a:r>
              <a:rPr lang="en-US" sz="1050" dirty="0" smtClean="0">
                <a:latin typeface="+mj-lt"/>
              </a:rPr>
              <a:t>WECM's History</a:t>
            </a:r>
            <a:endParaRPr lang="en-US" sz="1050" b="1" dirty="0">
              <a:latin typeface="+mj-lt"/>
            </a:endParaRPr>
          </a:p>
          <a:p>
            <a:pPr marL="91440" indent="-91440">
              <a:spcAft>
                <a:spcPts val="600"/>
              </a:spcAft>
              <a:buFont typeface="Arial" panose="020B0604020202020204" pitchFamily="34" charset="0"/>
              <a:buChar char="•"/>
            </a:pPr>
            <a:r>
              <a:rPr lang="en-US" sz="1050" dirty="0">
                <a:latin typeface="+mj-lt"/>
                <a:hlinkClick r:id="rId10" action="ppaction://hlinksldjump"/>
              </a:rPr>
              <a:t>The Problem</a:t>
            </a:r>
            <a:endParaRPr lang="en-US" sz="1050" dirty="0">
              <a:latin typeface="+mj-lt"/>
            </a:endParaRPr>
          </a:p>
          <a:p>
            <a:pPr marL="91440" indent="-91440">
              <a:spcAft>
                <a:spcPts val="600"/>
              </a:spcAft>
              <a:buFont typeface="Arial" panose="020B0604020202020204" pitchFamily="34" charset="0"/>
              <a:buChar char="•"/>
            </a:pPr>
            <a:r>
              <a:rPr lang="en-US" sz="1050" dirty="0">
                <a:latin typeface="+mj-lt"/>
                <a:hlinkClick r:id="rId11" action="ppaction://hlinksldjump"/>
              </a:rPr>
              <a:t>The Solution</a:t>
            </a:r>
            <a:endParaRPr lang="en-US" sz="1050" dirty="0">
              <a:latin typeface="+mj-lt"/>
            </a:endParaRPr>
          </a:p>
          <a:p>
            <a:pPr marL="91440" indent="-91440">
              <a:spcAft>
                <a:spcPts val="600"/>
              </a:spcAft>
              <a:buFont typeface="Arial" panose="020B0604020202020204" pitchFamily="34" charset="0"/>
              <a:buChar char="•"/>
            </a:pPr>
            <a:r>
              <a:rPr lang="en-US" sz="1050" dirty="0" smtClean="0">
                <a:latin typeface="+mj-lt"/>
                <a:hlinkClick r:id="rId12" action="ppaction://hlinksldjump"/>
              </a:rPr>
              <a:t>Compare the Results!</a:t>
            </a:r>
            <a:endParaRPr lang="en-US" sz="1050" dirty="0">
              <a:latin typeface="+mj-lt"/>
            </a:endParaRPr>
          </a:p>
          <a:p>
            <a:pPr>
              <a:spcAft>
                <a:spcPts val="2400"/>
              </a:spcAft>
            </a:pPr>
            <a:endParaRPr lang="en-US" sz="1050" dirty="0">
              <a:latin typeface="+mn-lt"/>
            </a:endParaRPr>
          </a:p>
          <a:p>
            <a:pPr>
              <a:spcAft>
                <a:spcPts val="2400"/>
              </a:spcAft>
            </a:pPr>
            <a:endParaRPr lang="en-US" sz="1050" dirty="0" smtClean="0">
              <a:solidFill>
                <a:srgbClr val="C6DCD1"/>
              </a:solidFill>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13" name="Rectangle 12"/>
          <p:cNvSpPr/>
          <p:nvPr/>
        </p:nvSpPr>
        <p:spPr>
          <a:xfrm>
            <a:off x="1676400" y="1640117"/>
            <a:ext cx="4419600" cy="4837222"/>
          </a:xfrm>
          <a:prstGeom prst="rect">
            <a:avLst/>
          </a:prstGeom>
          <a:scene3d>
            <a:camera prst="orthographicFront"/>
            <a:lightRig rig="threePt" dir="t"/>
          </a:scene3d>
          <a:sp3d>
            <a:bevelT w="107950" h="107950" prst="relaxedInset"/>
          </a:sp3d>
        </p:spPr>
        <p:txBody>
          <a:bodyPr wrap="square">
            <a:spAutoFit/>
          </a:bodyPr>
          <a:lstStyle/>
          <a:p>
            <a:pPr lvl="0">
              <a:spcAft>
                <a:spcPts val="1200"/>
              </a:spcAft>
            </a:pPr>
            <a:r>
              <a:rPr lang="en-US" sz="1400" dirty="0">
                <a:latin typeface="+mn-lt"/>
              </a:rPr>
              <a:t>The </a:t>
            </a:r>
            <a:r>
              <a:rPr lang="en-US" sz="1400" b="1" dirty="0">
                <a:latin typeface="+mn-lt"/>
              </a:rPr>
              <a:t>Workforce Education Course Manual (WECM)</a:t>
            </a:r>
            <a:r>
              <a:rPr lang="en-US" sz="1400" dirty="0">
                <a:latin typeface="+mn-lt"/>
              </a:rPr>
              <a:t> is the </a:t>
            </a:r>
            <a:r>
              <a:rPr lang="en-US" sz="1400" dirty="0" smtClean="0">
                <a:latin typeface="+mn-lt"/>
              </a:rPr>
              <a:t>Texas Higher Education Coordinating </a:t>
            </a:r>
            <a:r>
              <a:rPr lang="en-US" sz="1400" dirty="0">
                <a:latin typeface="+mn-lt"/>
              </a:rPr>
              <a:t>Board’s web-based inventory of </a:t>
            </a:r>
            <a:r>
              <a:rPr lang="en-US" sz="1400" dirty="0" smtClean="0">
                <a:latin typeface="+mn-lt"/>
              </a:rPr>
              <a:t>approved </a:t>
            </a:r>
            <a:r>
              <a:rPr lang="en-US" sz="1400" dirty="0">
                <a:latin typeface="+mn-lt"/>
              </a:rPr>
              <a:t>workforce education courses available for use by </a:t>
            </a:r>
            <a:r>
              <a:rPr lang="en-US" sz="1400" dirty="0" smtClean="0">
                <a:latin typeface="+mn-lt"/>
              </a:rPr>
              <a:t>the state’s </a:t>
            </a:r>
            <a:r>
              <a:rPr lang="en-US" sz="1400" dirty="0">
                <a:latin typeface="+mn-lt"/>
              </a:rPr>
              <a:t>public community and technical colleges. </a:t>
            </a:r>
          </a:p>
          <a:p>
            <a:pPr>
              <a:spcAft>
                <a:spcPts val="1200"/>
              </a:spcAft>
            </a:pPr>
            <a:r>
              <a:rPr lang="en-US" sz="1400" dirty="0" smtClean="0">
                <a:latin typeface="+mn-lt"/>
              </a:rPr>
              <a:t>WECM </a:t>
            </a:r>
            <a:r>
              <a:rPr lang="en-US" sz="1400" dirty="0">
                <a:latin typeface="+mn-lt"/>
              </a:rPr>
              <a:t>was developed over the course of three years, from 1995 to 1998, through a Carl D. Perkins Leadership Grant administered by the Coordinating Board.  Over 1,000 CTE faculty members and approximately 370 CTE administrators contributed to WECM’s creation.  </a:t>
            </a:r>
          </a:p>
          <a:p>
            <a:pPr>
              <a:spcAft>
                <a:spcPts val="1000"/>
              </a:spcAft>
            </a:pPr>
            <a:r>
              <a:rPr lang="en-US" sz="1400" dirty="0" smtClean="0">
                <a:latin typeface="+mn-lt"/>
              </a:rPr>
              <a:t>Today</a:t>
            </a:r>
            <a:r>
              <a:rPr lang="en-US" sz="1400" dirty="0">
                <a:latin typeface="+mn-lt"/>
              </a:rPr>
              <a:t>, WECM is housed and </a:t>
            </a:r>
            <a:r>
              <a:rPr lang="en-US" sz="1400" dirty="0" smtClean="0">
                <a:latin typeface="+mn-lt"/>
              </a:rPr>
              <a:t>managed by </a:t>
            </a:r>
            <a:r>
              <a:rPr lang="en-US" sz="1400" dirty="0">
                <a:latin typeface="+mn-lt"/>
              </a:rPr>
              <a:t>the Texas Higher Education Coordinating </a:t>
            </a:r>
            <a:r>
              <a:rPr lang="en-US" sz="1400" dirty="0" smtClean="0">
                <a:latin typeface="+mn-lt"/>
              </a:rPr>
              <a:t>Board and </a:t>
            </a:r>
            <a:r>
              <a:rPr lang="en-US" sz="1400" dirty="0" smtClean="0">
                <a:latin typeface="+mn-lt"/>
              </a:rPr>
              <a:t>overseen </a:t>
            </a:r>
            <a:r>
              <a:rPr lang="en-US" sz="1400" dirty="0">
                <a:latin typeface="+mn-lt"/>
              </a:rPr>
              <a:t>by the WECM </a:t>
            </a:r>
            <a:r>
              <a:rPr lang="en-US" sz="1400" dirty="0" smtClean="0">
                <a:latin typeface="+mn-lt"/>
              </a:rPr>
              <a:t>Advisory Committee</a:t>
            </a:r>
            <a:r>
              <a:rPr lang="en-US" sz="1400" dirty="0" smtClean="0">
                <a:latin typeface="+mn-lt"/>
              </a:rPr>
              <a:t>.  WECM is reviewed and revised for continuous improvement </a:t>
            </a:r>
            <a:r>
              <a:rPr lang="en-US" sz="1400" dirty="0">
                <a:latin typeface="+mn-lt"/>
              </a:rPr>
              <a:t>by community and technical college faculty </a:t>
            </a:r>
            <a:r>
              <a:rPr lang="en-US" sz="1400" dirty="0" smtClean="0">
                <a:latin typeface="+mn-lt"/>
              </a:rPr>
              <a:t>through WECM Comments.</a:t>
            </a:r>
            <a:endParaRPr lang="en-US" sz="1400" dirty="0" smtClean="0">
              <a:latin typeface="+mn-lt"/>
            </a:endParaRPr>
          </a:p>
          <a:p>
            <a:r>
              <a:rPr lang="en-US" sz="1400" dirty="0" smtClean="0">
                <a:latin typeface="+mn-lt"/>
              </a:rPr>
              <a:t>This section explains WECM’s purposes, how it fits into the statewide workforce education plan, and its history.</a:t>
            </a:r>
            <a:endParaRPr lang="en-US" sz="1400" dirty="0">
              <a:latin typeface="+mn-lt"/>
            </a:endParaRPr>
          </a:p>
        </p:txBody>
      </p:sp>
      <p:pic>
        <p:nvPicPr>
          <p:cNvPr id="16" name="Picture 15"/>
          <p:cNvPicPr/>
          <p:nvPr/>
        </p:nvPicPr>
        <p:blipFill rotWithShape="1">
          <a:blip r:embed="rId13">
            <a:extLst>
              <a:ext uri="{28A0092B-C50C-407E-A947-70E740481C1C}">
                <a14:useLocalDpi xmlns:a14="http://schemas.microsoft.com/office/drawing/2010/main" val="0"/>
              </a:ext>
            </a:extLst>
          </a:blip>
          <a:srcRect l="10916" r="50089" b="32251"/>
          <a:stretch/>
        </p:blipFill>
        <p:spPr bwMode="auto">
          <a:xfrm>
            <a:off x="6263432" y="3318655"/>
            <a:ext cx="2788920" cy="2718656"/>
          </a:xfrm>
          <a:prstGeom prst="rect">
            <a:avLst/>
          </a:prstGeom>
          <a:ln>
            <a:noFill/>
          </a:ln>
          <a:effectLst/>
          <a:scene3d>
            <a:camera prst="orthographicFront"/>
            <a:lightRig rig="flat" dir="t"/>
          </a:scene3d>
          <a:sp3d prstMaterial="powder">
            <a:bevelT w="152400" h="50800" prst="softRound"/>
            <a:bevelB w="152400" h="50800" prst="softRound"/>
          </a:sp3d>
          <a:extLst>
            <a:ext uri="{53640926-AAD7-44D8-BBD7-CCE9431645EC}">
              <a14:shadowObscured xmlns:a14="http://schemas.microsoft.com/office/drawing/2010/main"/>
            </a:ext>
          </a:extLst>
        </p:spPr>
      </p:pic>
      <p:sp>
        <p:nvSpPr>
          <p:cNvPr id="6" name="TextBox 5"/>
          <p:cNvSpPr txBox="1"/>
          <p:nvPr/>
        </p:nvSpPr>
        <p:spPr>
          <a:xfrm>
            <a:off x="6591092" y="1872105"/>
            <a:ext cx="2133600" cy="1200329"/>
          </a:xfrm>
          <a:prstGeom prst="rect">
            <a:avLst/>
          </a:prstGeom>
          <a:noFill/>
        </p:spPr>
        <p:txBody>
          <a:bodyPr wrap="square" rtlCol="0">
            <a:spAutoFit/>
          </a:bodyPr>
          <a:lstStyle/>
          <a:p>
            <a:r>
              <a:rPr lang="en-US" i="1" dirty="0">
                <a:latin typeface="Gill Sans MT Condensed" panose="020B0506020104020203" pitchFamily="34" charset="0"/>
              </a:rPr>
              <a:t>WECM provides colleges with a ready-made and customizable resource for workforce education </a:t>
            </a:r>
            <a:r>
              <a:rPr lang="en-US" i="1" dirty="0" smtClean="0">
                <a:latin typeface="Gill Sans MT Condensed" panose="020B0506020104020203" pitchFamily="34" charset="0"/>
              </a:rPr>
              <a:t>courses</a:t>
            </a:r>
            <a:r>
              <a:rPr lang="en-US" dirty="0" smtClean="0">
                <a:latin typeface="Gill Sans MT Condensed" panose="020B0506020104020203" pitchFamily="34" charset="0"/>
              </a:rPr>
              <a:t>.</a:t>
            </a:r>
            <a:endParaRPr lang="en-US" dirty="0">
              <a:latin typeface="Gill Sans MT Condensed" panose="020B0506020104020203" pitchFamily="34" charset="0"/>
            </a:endParaRPr>
          </a:p>
        </p:txBody>
      </p:sp>
      <p:sp useBgFill="1">
        <p:nvSpPr>
          <p:cNvPr id="15" name="Action Button: Forward or Next 14">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Action Button: Back or Previous 16">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676400" y="1041109"/>
            <a:ext cx="7375952" cy="584775"/>
          </a:xfrm>
          <a:prstGeom prst="rect">
            <a:avLst/>
          </a:prstGeom>
          <a:noFill/>
        </p:spPr>
        <p:txBody>
          <a:bodyPr wrap="square" rtlCol="0">
            <a:spAutoFit/>
          </a:bodyPr>
          <a:lstStyle/>
          <a:p>
            <a:pPr algn="ctr"/>
            <a:r>
              <a:rPr lang="en-US" sz="3200" dirty="0" smtClean="0">
                <a:solidFill>
                  <a:srgbClr val="074572"/>
                </a:solidFill>
                <a:effectLst>
                  <a:outerShdw blurRad="50800" dist="38100" dir="13500000" algn="br" rotWithShape="0">
                    <a:srgbClr val="074572">
                      <a:alpha val="40000"/>
                    </a:srgbClr>
                  </a:outerShdw>
                </a:effectLst>
                <a:latin typeface="Gill Sans MT" panose="020B0502020104020203" pitchFamily="34" charset="0"/>
              </a:rPr>
              <a:t>Section 1:  What Is WECM?</a:t>
            </a:r>
            <a:endParaRPr lang="en-US" sz="3200" dirty="0">
              <a:solidFill>
                <a:srgbClr val="074572"/>
              </a:solidFill>
              <a:effectLst>
                <a:outerShdw blurRad="50800" dist="38100" dir="13500000" algn="br" rotWithShape="0">
                  <a:srgbClr val="074572">
                    <a:alpha val="40000"/>
                  </a:srgbClr>
                </a:outerShdw>
              </a:effectLst>
              <a:latin typeface="Gill Sans MT" panose="020B0502020104020203" pitchFamily="34" charset="0"/>
            </a:endParaRPr>
          </a:p>
        </p:txBody>
      </p:sp>
      <p:pic>
        <p:nvPicPr>
          <p:cNvPr id="18" name="Picture 4"/>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06156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7515"/>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What Is WECM?</a:t>
            </a:r>
            <a:endParaRPr lang="en-US" sz="1050" dirty="0" smtClean="0">
              <a:latin typeface="+mn-lt"/>
            </a:endParaRPr>
          </a:p>
          <a:p>
            <a:pPr>
              <a:spcAft>
                <a:spcPts val="1200"/>
              </a:spcAft>
            </a:pPr>
            <a:r>
              <a:rPr lang="en-US" sz="1050" dirty="0" smtClean="0">
                <a:effectLst/>
                <a:latin typeface="+mn-lt"/>
                <a:hlinkClick r:id="rId3" action="ppaction://hlinksldjump"/>
              </a:rPr>
              <a:t>Overview</a:t>
            </a:r>
            <a:endParaRPr lang="en-US" sz="1050" dirty="0" smtClean="0">
              <a:effectLst/>
              <a:latin typeface="+mn-lt"/>
            </a:endParaRPr>
          </a:p>
          <a:p>
            <a:pPr>
              <a:spcAft>
                <a:spcPts val="1200"/>
              </a:spcAft>
            </a:pPr>
            <a:r>
              <a:rPr lang="en-US" sz="1050" b="1" dirty="0" smtClean="0">
                <a:latin typeface="+mn-lt"/>
              </a:rPr>
              <a:t>WECM’s Purposes</a:t>
            </a:r>
          </a:p>
          <a:p>
            <a:pPr>
              <a:spcAft>
                <a:spcPts val="1200"/>
              </a:spcAft>
            </a:pPr>
            <a:r>
              <a:rPr lang="en-US" sz="1050" dirty="0" smtClean="0">
                <a:latin typeface="+mn-lt"/>
                <a:hlinkClick r:id="rId4" action="ppaction://hlinksldjump"/>
              </a:rPr>
              <a:t>WECM Course Integration</a:t>
            </a:r>
            <a:endParaRPr lang="en-US" sz="1050" dirty="0" smtClean="0">
              <a:latin typeface="+mn-lt"/>
            </a:endParaRPr>
          </a:p>
          <a:p>
            <a:pPr>
              <a:spcAft>
                <a:spcPts val="600"/>
              </a:spcAft>
            </a:pPr>
            <a:r>
              <a:rPr lang="en-US" sz="1050" dirty="0">
                <a:latin typeface="+mj-lt"/>
              </a:rPr>
              <a:t>WECM's History</a:t>
            </a:r>
            <a:endParaRPr lang="en-US" sz="1050" b="1" dirty="0">
              <a:latin typeface="+mj-lt"/>
            </a:endParaRPr>
          </a:p>
          <a:p>
            <a:pPr marL="91440" indent="-91440">
              <a:spcAft>
                <a:spcPts val="600"/>
              </a:spcAft>
              <a:buFont typeface="Arial" panose="020B0604020202020204" pitchFamily="34" charset="0"/>
              <a:buChar char="•"/>
            </a:pPr>
            <a:r>
              <a:rPr lang="en-US" sz="1050" dirty="0">
                <a:latin typeface="+mj-lt"/>
                <a:hlinkClick r:id="rId5" action="ppaction://hlinksldjump"/>
              </a:rPr>
              <a:t>The Problem</a:t>
            </a:r>
            <a:endParaRPr lang="en-US" sz="1050" dirty="0">
              <a:latin typeface="+mj-lt"/>
            </a:endParaRPr>
          </a:p>
          <a:p>
            <a:pPr marL="91440" indent="-91440">
              <a:spcAft>
                <a:spcPts val="600"/>
              </a:spcAft>
              <a:buFont typeface="Arial" panose="020B0604020202020204" pitchFamily="34" charset="0"/>
              <a:buChar char="•"/>
            </a:pPr>
            <a:r>
              <a:rPr lang="en-US" sz="1050" dirty="0">
                <a:latin typeface="+mj-lt"/>
                <a:hlinkClick r:id="rId6" action="ppaction://hlinksldjump"/>
              </a:rPr>
              <a:t>The Solution</a:t>
            </a:r>
            <a:endParaRPr lang="en-US" sz="1050" dirty="0">
              <a:latin typeface="+mj-lt"/>
            </a:endParaRPr>
          </a:p>
          <a:p>
            <a:pPr marL="91440" indent="-91440">
              <a:spcAft>
                <a:spcPts val="600"/>
              </a:spcAft>
              <a:buFont typeface="Arial" panose="020B0604020202020204" pitchFamily="34" charset="0"/>
              <a:buChar char="•"/>
            </a:pPr>
            <a:r>
              <a:rPr lang="en-US" sz="1050" dirty="0">
                <a:latin typeface="+mj-lt"/>
                <a:hlinkClick r:id="rId7" action="ppaction://hlinksldjump"/>
              </a:rPr>
              <a:t>Compare the Results!</a:t>
            </a:r>
            <a:endParaRPr lang="en-US" sz="1050" dirty="0">
              <a:latin typeface="+mj-lt"/>
            </a:endParaRPr>
          </a:p>
          <a:p>
            <a:pPr>
              <a:spcAft>
                <a:spcPts val="2400"/>
              </a:spcAft>
            </a:pPr>
            <a:endParaRPr lang="en-US" sz="1050" dirty="0" smtClean="0">
              <a:solidFill>
                <a:srgbClr val="C6DCD1"/>
              </a:solidFill>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13" name="Rectangle 12"/>
          <p:cNvSpPr/>
          <p:nvPr/>
        </p:nvSpPr>
        <p:spPr>
          <a:xfrm>
            <a:off x="1673352" y="1636776"/>
            <a:ext cx="4419600" cy="4678204"/>
          </a:xfrm>
          <a:prstGeom prst="rect">
            <a:avLst/>
          </a:prstGeom>
        </p:spPr>
        <p:txBody>
          <a:bodyPr wrap="square">
            <a:spAutoFit/>
          </a:bodyPr>
          <a:lstStyle/>
          <a:p>
            <a:pPr>
              <a:spcAft>
                <a:spcPts val="1200"/>
              </a:spcAft>
            </a:pPr>
            <a:r>
              <a:rPr lang="en-US" sz="1400" b="1" dirty="0" smtClean="0">
                <a:latin typeface="+mn-lt"/>
              </a:rPr>
              <a:t>WECM has six stated purposes.</a:t>
            </a:r>
            <a:r>
              <a:rPr lang="en-US" sz="1400" dirty="0" smtClean="0">
                <a:latin typeface="+mn-lt"/>
              </a:rPr>
              <a:t>  WECM’s purposes express its commitment to public community and technical colleges, their students, and their industry partners:</a:t>
            </a:r>
            <a:endParaRPr lang="en-US" sz="1400" dirty="0">
              <a:latin typeface="+mn-lt"/>
            </a:endParaRPr>
          </a:p>
          <a:p>
            <a:pPr marL="342900" indent="-342900">
              <a:spcAft>
                <a:spcPts val="1200"/>
              </a:spcAft>
              <a:buClr>
                <a:srgbClr val="C00000"/>
              </a:buClr>
              <a:buFont typeface="+mj-lt"/>
              <a:buAutoNum type="arabicPeriod"/>
            </a:pPr>
            <a:r>
              <a:rPr lang="en-US" sz="1400" dirty="0">
                <a:latin typeface="Gill Sans MT" panose="020B0502020104020203" pitchFamily="34" charset="0"/>
              </a:rPr>
              <a:t>Contribute to the quality and consistency of workforce </a:t>
            </a:r>
            <a:r>
              <a:rPr lang="en-US" sz="1400" dirty="0" smtClean="0">
                <a:latin typeface="Gill Sans MT" panose="020B0502020104020203" pitchFamily="34" charset="0"/>
              </a:rPr>
              <a:t>courses from college to college.</a:t>
            </a:r>
            <a:endParaRPr lang="en-US" sz="1400" dirty="0">
              <a:latin typeface="Gill Sans MT" panose="020B0502020104020203" pitchFamily="34" charset="0"/>
            </a:endParaRPr>
          </a:p>
          <a:p>
            <a:pPr marL="342900" indent="-342900">
              <a:spcAft>
                <a:spcPts val="1200"/>
              </a:spcAft>
              <a:buClr>
                <a:srgbClr val="C00000"/>
              </a:buClr>
              <a:buFont typeface="+mj-lt"/>
              <a:buAutoNum type="arabicPeriod"/>
            </a:pPr>
            <a:r>
              <a:rPr lang="en-US" sz="1400" dirty="0">
                <a:latin typeface="Gill Sans MT" panose="020B0502020104020203" pitchFamily="34" charset="0"/>
              </a:rPr>
              <a:t>Provide Texas colleges increased assistance and flexibility in responding to employer needs.</a:t>
            </a:r>
          </a:p>
          <a:p>
            <a:pPr marL="342900" indent="-342900">
              <a:spcAft>
                <a:spcPts val="1200"/>
              </a:spcAft>
              <a:buClr>
                <a:srgbClr val="C00000"/>
              </a:buClr>
              <a:buFont typeface="+mj-lt"/>
              <a:buAutoNum type="arabicPeriod"/>
            </a:pPr>
            <a:r>
              <a:rPr lang="en-US" sz="1400" dirty="0">
                <a:latin typeface="Gill Sans MT" panose="020B0502020104020203" pitchFamily="34" charset="0"/>
              </a:rPr>
              <a:t>Enhance the portability </a:t>
            </a:r>
            <a:r>
              <a:rPr lang="en-US" sz="1400" dirty="0" smtClean="0">
                <a:latin typeface="Gill Sans MT" panose="020B0502020104020203" pitchFamily="34" charset="0"/>
              </a:rPr>
              <a:t>of </a:t>
            </a:r>
            <a:r>
              <a:rPr lang="en-US" sz="1400" dirty="0">
                <a:latin typeface="Gill Sans MT" panose="020B0502020104020203" pitchFamily="34" charset="0"/>
              </a:rPr>
              <a:t>credits and credentials for students.</a:t>
            </a:r>
          </a:p>
          <a:p>
            <a:pPr marL="342900" indent="-342900">
              <a:spcAft>
                <a:spcPts val="1200"/>
              </a:spcAft>
              <a:buClr>
                <a:srgbClr val="C00000"/>
              </a:buClr>
              <a:buFont typeface="+mj-lt"/>
              <a:buAutoNum type="arabicPeriod"/>
            </a:pPr>
            <a:r>
              <a:rPr lang="en-US" sz="1400" dirty="0">
                <a:latin typeface="Gill Sans MT" panose="020B0502020104020203" pitchFamily="34" charset="0"/>
              </a:rPr>
              <a:t>Provide increased access for students to workforce education degrees and career </a:t>
            </a:r>
            <a:r>
              <a:rPr lang="en-US" sz="1400" dirty="0" smtClean="0">
                <a:latin typeface="Gill Sans MT" panose="020B0502020104020203" pitchFamily="34" charset="0"/>
              </a:rPr>
              <a:t>advancement.</a:t>
            </a:r>
            <a:endParaRPr lang="en-US" sz="1400" dirty="0">
              <a:latin typeface="Gill Sans MT" panose="020B0502020104020203" pitchFamily="34" charset="0"/>
            </a:endParaRPr>
          </a:p>
          <a:p>
            <a:pPr marL="342900" indent="-342900">
              <a:spcAft>
                <a:spcPts val="1200"/>
              </a:spcAft>
              <a:buClr>
                <a:srgbClr val="C00000"/>
              </a:buClr>
              <a:buFont typeface="+mj-lt"/>
              <a:buAutoNum type="arabicPeriod"/>
            </a:pPr>
            <a:r>
              <a:rPr lang="en-US" sz="1400" dirty="0">
                <a:latin typeface="Gill Sans MT" panose="020B0502020104020203" pitchFamily="34" charset="0"/>
              </a:rPr>
              <a:t>Facilitate articulation with other providers of education at both the secondary and </a:t>
            </a:r>
            <a:r>
              <a:rPr lang="en-US" sz="1400" dirty="0" smtClean="0">
                <a:latin typeface="Gill Sans MT" panose="020B0502020104020203" pitchFamily="34" charset="0"/>
              </a:rPr>
              <a:t>post-secondary </a:t>
            </a:r>
            <a:r>
              <a:rPr lang="en-US" sz="1400" dirty="0">
                <a:latin typeface="Gill Sans MT" panose="020B0502020104020203" pitchFamily="34" charset="0"/>
              </a:rPr>
              <a:t>levels.</a:t>
            </a:r>
          </a:p>
          <a:p>
            <a:pPr marL="342900" indent="-342900">
              <a:spcAft>
                <a:spcPts val="1200"/>
              </a:spcAft>
              <a:buClr>
                <a:srgbClr val="C00000"/>
              </a:buClr>
              <a:buFont typeface="+mj-lt"/>
              <a:buAutoNum type="arabicPeriod"/>
            </a:pPr>
            <a:r>
              <a:rPr lang="en-US" sz="1400" dirty="0">
                <a:latin typeface="Gill Sans MT" panose="020B0502020104020203" pitchFamily="34" charset="0"/>
              </a:rPr>
              <a:t>Incorporate industry-established skill standards into Texas workforce education</a:t>
            </a:r>
            <a:r>
              <a:rPr lang="en-US" sz="1400" dirty="0" smtClean="0">
                <a:latin typeface="Gill Sans MT" panose="020B0502020104020203" pitchFamily="34" charset="0"/>
              </a:rPr>
              <a:t>.</a:t>
            </a:r>
            <a:endParaRPr lang="en-US" sz="1400" dirty="0">
              <a:latin typeface="Gill Sans MT" panose="020B0502020104020203" pitchFamily="34" charset="0"/>
            </a:endParaRPr>
          </a:p>
        </p:txBody>
      </p:sp>
      <p:sp>
        <p:nvSpPr>
          <p:cNvPr id="16" name="TextBox 15"/>
          <p:cNvSpPr txBox="1"/>
          <p:nvPr/>
        </p:nvSpPr>
        <p:spPr>
          <a:xfrm>
            <a:off x="6056559" y="4376075"/>
            <a:ext cx="3027546" cy="923330"/>
          </a:xfrm>
          <a:prstGeom prst="rect">
            <a:avLst/>
          </a:prstGeom>
          <a:noFill/>
        </p:spPr>
        <p:txBody>
          <a:bodyPr wrap="square" rtlCol="0">
            <a:spAutoFit/>
          </a:bodyPr>
          <a:lstStyle/>
          <a:p>
            <a:r>
              <a:rPr lang="en-US" i="1" dirty="0">
                <a:latin typeface="Gill Sans MT Condensed" panose="020B0506020104020203" pitchFamily="34" charset="0"/>
              </a:rPr>
              <a:t>WECM </a:t>
            </a:r>
            <a:r>
              <a:rPr lang="en-US" i="1" dirty="0" smtClean="0">
                <a:latin typeface="Gill Sans MT Condensed" panose="020B0506020104020203" pitchFamily="34" charset="0"/>
              </a:rPr>
              <a:t>assists workforce educators in providing relevant training for in-demand jobs.</a:t>
            </a:r>
            <a:endParaRPr lang="en-US" dirty="0"/>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Action Button: Back or Previous 16">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p:nvPicPr>
        <p:blipFill rotWithShape="1">
          <a:blip r:embed="rId8">
            <a:extLst>
              <a:ext uri="{28A0092B-C50C-407E-A947-70E740481C1C}">
                <a14:useLocalDpi xmlns:a14="http://schemas.microsoft.com/office/drawing/2010/main" val="0"/>
              </a:ext>
            </a:extLst>
          </a:blip>
          <a:srcRect l="6404" b="48930"/>
          <a:stretch/>
        </p:blipFill>
        <p:spPr bwMode="auto">
          <a:xfrm>
            <a:off x="6126480" y="1645920"/>
            <a:ext cx="2957625" cy="2743200"/>
          </a:xfrm>
          <a:prstGeom prst="rect">
            <a:avLst/>
          </a:prstGeom>
          <a:ln>
            <a:noFill/>
          </a:ln>
          <a:scene3d>
            <a:camera prst="orthographicFront"/>
            <a:lightRig rig="threePt" dir="t"/>
          </a:scene3d>
          <a:sp3d prstMaterial="powder"/>
          <a:extLst>
            <a:ext uri="{53640926-AAD7-44D8-BBD7-CCE9431645EC}">
              <a14:shadowObscured xmlns:a14="http://schemas.microsoft.com/office/drawing/2010/main"/>
            </a:ext>
          </a:extLst>
        </p:spPr>
      </p:pic>
      <p:sp>
        <p:nvSpPr>
          <p:cNvPr id="15" name="TextBox 14"/>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9" action="ppaction://hlinksldjump"/>
              </a:rPr>
              <a:t>Home</a:t>
            </a:r>
            <a:r>
              <a:rPr lang="en-US" sz="1000" b="1" dirty="0" smtClean="0">
                <a:solidFill>
                  <a:schemeClr val="tx2">
                    <a:lumMod val="75000"/>
                  </a:schemeClr>
                </a:solidFill>
                <a:latin typeface="+mn-lt"/>
              </a:rPr>
              <a:t> </a:t>
            </a:r>
            <a:r>
              <a:rPr lang="en-US" sz="1000" b="1" dirty="0" smtClean="0">
                <a:solidFill>
                  <a:schemeClr val="accent1">
                    <a:lumMod val="75000"/>
                  </a:schemeClr>
                </a:solidFill>
                <a:latin typeface="+mn-lt"/>
              </a:rPr>
              <a:t> |  </a:t>
            </a:r>
            <a:r>
              <a:rPr lang="en-US" sz="1000" b="1" u="sng" dirty="0" smtClean="0">
                <a:solidFill>
                  <a:srgbClr val="C00000"/>
                </a:solidFill>
                <a:latin typeface="+mn-lt"/>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j-lt"/>
                <a:hlinkClick r:id="rId10" action="ppaction://hlinksldjump"/>
              </a:rPr>
              <a:t>How WECM </a:t>
            </a:r>
            <a:r>
              <a:rPr lang="en-US" sz="1000" b="1" dirty="0" smtClean="0">
                <a:solidFill>
                  <a:schemeClr val="accent1">
                    <a:lumMod val="75000"/>
                  </a:schemeClr>
                </a:solidFill>
                <a:latin typeface="+mj-lt"/>
                <a:hlinkClick r:id="rId10" action="ppaction://hlinksldjump"/>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11"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2"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13" action="ppaction://hlinksldjump"/>
              </a:rPr>
              <a:t>Make WECM Work for You</a:t>
            </a:r>
            <a:endParaRPr lang="en-US" sz="1000" b="1" dirty="0" smtClean="0">
              <a:solidFill>
                <a:schemeClr val="accent1">
                  <a:lumMod val="75000"/>
                </a:schemeClr>
              </a:solidFill>
              <a:latin typeface="+mn-lt"/>
            </a:endParaRPr>
          </a:p>
        </p:txBody>
      </p:sp>
      <p:pic>
        <p:nvPicPr>
          <p:cNvPr id="18" name="Picture 4"/>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6914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3" action="ppaction://hlinksldjump"/>
              </a:rPr>
              <a:t>Home</a:t>
            </a:r>
            <a:r>
              <a:rPr lang="en-US" sz="1000" b="1" dirty="0" smtClean="0">
                <a:solidFill>
                  <a:schemeClr val="accent1">
                    <a:lumMod val="75000"/>
                  </a:schemeClr>
                </a:solidFill>
                <a:latin typeface="+mn-lt"/>
              </a:rPr>
              <a:t>  |  </a:t>
            </a:r>
            <a:r>
              <a:rPr lang="en-US" sz="1000" b="1" u="sng" dirty="0" smtClean="0">
                <a:solidFill>
                  <a:srgbClr val="C00000"/>
                </a:solidFill>
                <a:latin typeface="+mn-lt"/>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j-lt"/>
                <a:hlinkClick r:id="rId4" action="ppaction://hlinksldjump"/>
              </a:rPr>
              <a:t>How WECM </a:t>
            </a:r>
            <a:r>
              <a:rPr lang="en-US" sz="1000" b="1" dirty="0" smtClean="0">
                <a:solidFill>
                  <a:schemeClr val="accent1">
                    <a:lumMod val="75000"/>
                  </a:schemeClr>
                </a:solidFill>
                <a:latin typeface="+mj-lt"/>
                <a:hlinkClick r:id="rId4" action="ppaction://hlinksldjump"/>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7" action="ppaction://hlinksldjump"/>
              </a:rPr>
              <a:t>Make WECM Work for You</a:t>
            </a:r>
            <a:endParaRPr lang="en-US" sz="1000" b="1" dirty="0" smtClean="0">
              <a:solidFill>
                <a:schemeClr val="accent1">
                  <a:lumMod val="75000"/>
                </a:schemeClr>
              </a:solidFill>
              <a:latin typeface="+mn-lt"/>
            </a:endParaRPr>
          </a:p>
        </p:txBody>
      </p:sp>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8370"/>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What Is WECM?</a:t>
            </a:r>
            <a:endParaRPr lang="en-US" sz="1050" dirty="0" smtClean="0">
              <a:latin typeface="+mn-lt"/>
            </a:endParaRPr>
          </a:p>
          <a:p>
            <a:pPr>
              <a:spcAft>
                <a:spcPts val="1200"/>
              </a:spcAft>
            </a:pPr>
            <a:r>
              <a:rPr lang="en-US" sz="1050" dirty="0" smtClean="0">
                <a:effectLst/>
                <a:latin typeface="+mn-lt"/>
                <a:hlinkClick r:id="rId8" action="ppaction://hlinksldjump"/>
              </a:rPr>
              <a:t>Overview</a:t>
            </a:r>
            <a:endParaRPr lang="en-US" sz="1050" dirty="0" smtClean="0">
              <a:effectLst/>
              <a:latin typeface="+mn-lt"/>
            </a:endParaRPr>
          </a:p>
          <a:p>
            <a:pPr>
              <a:spcAft>
                <a:spcPts val="1200"/>
              </a:spcAft>
            </a:pPr>
            <a:r>
              <a:rPr lang="en-US" sz="1050" dirty="0" smtClean="0">
                <a:latin typeface="+mn-lt"/>
                <a:hlinkClick r:id="rId9" action="ppaction://hlinksldjump"/>
              </a:rPr>
              <a:t>WECM’s Purposes</a:t>
            </a:r>
            <a:endParaRPr lang="en-US" sz="1050" dirty="0" smtClean="0">
              <a:latin typeface="+mn-lt"/>
            </a:endParaRPr>
          </a:p>
          <a:p>
            <a:pPr>
              <a:spcAft>
                <a:spcPts val="1200"/>
              </a:spcAft>
            </a:pPr>
            <a:r>
              <a:rPr lang="en-US" sz="1050" b="1" dirty="0" smtClean="0">
                <a:latin typeface="+mn-lt"/>
              </a:rPr>
              <a:t>WECM Course Integration</a:t>
            </a:r>
          </a:p>
          <a:p>
            <a:pPr>
              <a:spcAft>
                <a:spcPts val="600"/>
              </a:spcAft>
            </a:pPr>
            <a:r>
              <a:rPr lang="en-US" sz="1050" dirty="0" smtClean="0">
                <a:latin typeface="+mj-lt"/>
              </a:rPr>
              <a:t>WECM's</a:t>
            </a:r>
            <a:r>
              <a:rPr lang="en-US" sz="1050" dirty="0" smtClean="0"/>
              <a:t> </a:t>
            </a:r>
            <a:r>
              <a:rPr lang="en-US" sz="1050" dirty="0">
                <a:latin typeface="+mj-lt"/>
              </a:rPr>
              <a:t>History</a:t>
            </a:r>
            <a:endParaRPr lang="en-US" sz="1050" b="1" dirty="0">
              <a:latin typeface="+mj-lt"/>
            </a:endParaRPr>
          </a:p>
          <a:p>
            <a:pPr marL="91440" indent="-91440">
              <a:spcAft>
                <a:spcPts val="600"/>
              </a:spcAft>
              <a:buFont typeface="Arial" panose="020B0604020202020204" pitchFamily="34" charset="0"/>
              <a:buChar char="•"/>
            </a:pPr>
            <a:r>
              <a:rPr lang="en-US" sz="1050" dirty="0">
                <a:latin typeface="+mj-lt"/>
                <a:hlinkClick r:id="rId10" action="ppaction://hlinksldjump"/>
              </a:rPr>
              <a:t>The Problem</a:t>
            </a:r>
            <a:endParaRPr lang="en-US" sz="1050" dirty="0">
              <a:latin typeface="+mj-lt"/>
            </a:endParaRPr>
          </a:p>
          <a:p>
            <a:pPr marL="91440" indent="-91440">
              <a:spcAft>
                <a:spcPts val="600"/>
              </a:spcAft>
              <a:buFont typeface="Arial" panose="020B0604020202020204" pitchFamily="34" charset="0"/>
              <a:buChar char="•"/>
            </a:pPr>
            <a:r>
              <a:rPr lang="en-US" sz="1050" dirty="0">
                <a:latin typeface="+mj-lt"/>
                <a:hlinkClick r:id="rId11" action="ppaction://hlinksldjump"/>
              </a:rPr>
              <a:t>The Solution</a:t>
            </a:r>
            <a:endParaRPr lang="en-US" sz="1050" dirty="0">
              <a:latin typeface="+mj-lt"/>
            </a:endParaRPr>
          </a:p>
          <a:p>
            <a:pPr marL="91440" indent="-91440">
              <a:spcAft>
                <a:spcPts val="600"/>
              </a:spcAft>
              <a:buFont typeface="Arial" panose="020B0604020202020204" pitchFamily="34" charset="0"/>
              <a:buChar char="•"/>
            </a:pPr>
            <a:r>
              <a:rPr lang="en-US" sz="1050" dirty="0">
                <a:latin typeface="+mj-lt"/>
                <a:hlinkClick r:id="rId12" action="ppaction://hlinksldjump"/>
              </a:rPr>
              <a:t>Compare the Results!</a:t>
            </a:r>
            <a:endParaRPr lang="en-US" sz="1050" dirty="0">
              <a:latin typeface="+mj-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solidFill>
                <a:srgbClr val="C6DCD1"/>
              </a:solidFill>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13" name="Rectangle 12"/>
          <p:cNvSpPr/>
          <p:nvPr/>
        </p:nvSpPr>
        <p:spPr>
          <a:xfrm>
            <a:off x="1676400" y="1636776"/>
            <a:ext cx="4419600" cy="2985433"/>
          </a:xfrm>
          <a:prstGeom prst="rect">
            <a:avLst/>
          </a:prstGeom>
        </p:spPr>
        <p:txBody>
          <a:bodyPr wrap="square">
            <a:spAutoFit/>
          </a:bodyPr>
          <a:lstStyle/>
          <a:p>
            <a:pPr>
              <a:spcAft>
                <a:spcPts val="1200"/>
              </a:spcAft>
            </a:pPr>
            <a:r>
              <a:rPr lang="en-US" sz="1400" b="1" dirty="0" smtClean="0">
                <a:latin typeface="+mn-lt"/>
              </a:rPr>
              <a:t>WECM courses are integrated with public school requirements and with business and industry’s needs.</a:t>
            </a:r>
            <a:r>
              <a:rPr lang="en-US" sz="1400" dirty="0" smtClean="0">
                <a:latin typeface="+mn-lt"/>
              </a:rPr>
              <a:t>  </a:t>
            </a:r>
            <a:endParaRPr lang="en-US" sz="1400" dirty="0">
              <a:latin typeface="+mn-lt"/>
            </a:endParaRPr>
          </a:p>
          <a:p>
            <a:pPr>
              <a:spcAft>
                <a:spcPts val="1200"/>
              </a:spcAft>
            </a:pPr>
            <a:r>
              <a:rPr lang="en-US" sz="1400" dirty="0" smtClean="0">
                <a:latin typeface="+mn-lt"/>
              </a:rPr>
              <a:t>WECM courses coordinate with the Texas Education Agency’s Texas Essential Knowledge and Skills (TEKS) for Career and Technical Education in public high schools.</a:t>
            </a:r>
            <a:endParaRPr lang="en-US" sz="1400" b="1" dirty="0">
              <a:latin typeface="+mn-lt"/>
            </a:endParaRPr>
          </a:p>
          <a:p>
            <a:r>
              <a:rPr lang="en-US" sz="1400" dirty="0" smtClean="0">
                <a:latin typeface="+mn-lt"/>
              </a:rPr>
              <a:t>WECM courses also align with the U.S. Department of Education’s 16 Career Clusters, which were created to support CTE programs in providing industry-validated knowledge and skills necessary for students to be successful in a chosen field of study.</a:t>
            </a:r>
            <a:endParaRPr lang="en-US" sz="1400" dirty="0">
              <a:latin typeface="+mn-lt"/>
            </a:endParaRPr>
          </a:p>
        </p:txBody>
      </p:sp>
      <p:sp>
        <p:nvSpPr>
          <p:cNvPr id="16" name="TextBox 15"/>
          <p:cNvSpPr txBox="1"/>
          <p:nvPr/>
        </p:nvSpPr>
        <p:spPr>
          <a:xfrm>
            <a:off x="6553200" y="1797280"/>
            <a:ext cx="2133600" cy="2308324"/>
          </a:xfrm>
          <a:prstGeom prst="rect">
            <a:avLst/>
          </a:prstGeom>
          <a:noFill/>
        </p:spPr>
        <p:txBody>
          <a:bodyPr wrap="square" rtlCol="0">
            <a:spAutoFit/>
          </a:bodyPr>
          <a:lstStyle/>
          <a:p>
            <a:r>
              <a:rPr lang="en-US" sz="2400" i="1" dirty="0" smtClean="0">
                <a:latin typeface="Gill Sans MT Condensed" panose="020B0506020104020203" pitchFamily="34" charset="0"/>
              </a:rPr>
              <a:t>WECM gives business and industry partners confidence that new graduates have the knowledge, skills, and ability to do the job. </a:t>
            </a:r>
            <a:endParaRPr lang="en-US" sz="2400" dirty="0"/>
          </a:p>
        </p:txBody>
      </p:sp>
      <p:pic>
        <p:nvPicPr>
          <p:cNvPr id="18" name="Picture 17"/>
          <p:cNvPicPr/>
          <p:nvPr/>
        </p:nvPicPr>
        <p:blipFill rotWithShape="1">
          <a:blip r:embed="rId13">
            <a:extLst>
              <a:ext uri="{28A0092B-C50C-407E-A947-70E740481C1C}">
                <a14:useLocalDpi xmlns:a14="http://schemas.microsoft.com/office/drawing/2010/main" val="0"/>
              </a:ext>
            </a:extLst>
          </a:blip>
          <a:srcRect t="40078" b="18904"/>
          <a:stretch/>
        </p:blipFill>
        <p:spPr bwMode="auto">
          <a:xfrm>
            <a:off x="2194560" y="5212080"/>
            <a:ext cx="5942330" cy="1370965"/>
          </a:xfrm>
          <a:prstGeom prst="rect">
            <a:avLst/>
          </a:prstGeom>
          <a:ln>
            <a:noFill/>
          </a:ln>
          <a:effectLst/>
          <a:scene3d>
            <a:camera prst="orthographicFront"/>
            <a:lightRig rig="flat" dir="t"/>
          </a:scene3d>
          <a:sp3d prstMaterial="powder">
            <a:bevelT w="152400" h="50800" prst="softRound"/>
            <a:bevelB w="152400" h="50800" prst="softRound"/>
          </a:sp3d>
          <a:extLst>
            <a:ext uri="{53640926-AAD7-44D8-BBD7-CCE9431645EC}">
              <a14:shadowObscured xmlns:a14="http://schemas.microsoft.com/office/drawing/2010/main"/>
            </a:ext>
          </a:extLst>
        </p:spPr>
      </p:pic>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4"/>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14374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3" action="ppaction://hlinksldjump"/>
              </a:rPr>
              <a:t>Home</a:t>
            </a:r>
            <a:r>
              <a:rPr lang="en-US" sz="1000" b="1" dirty="0" smtClean="0">
                <a:solidFill>
                  <a:schemeClr val="accent1">
                    <a:lumMod val="75000"/>
                  </a:schemeClr>
                </a:solidFill>
                <a:latin typeface="+mn-lt"/>
              </a:rPr>
              <a:t>  |  </a:t>
            </a:r>
            <a:r>
              <a:rPr lang="en-US" sz="1000" b="1" u="sng" dirty="0" smtClean="0">
                <a:solidFill>
                  <a:srgbClr val="C00000"/>
                </a:solidFill>
                <a:latin typeface="+mn-lt"/>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j-lt"/>
                <a:hlinkClick r:id="rId4" action="ppaction://hlinksldjump"/>
              </a:rPr>
              <a:t>How WECM </a:t>
            </a:r>
            <a:r>
              <a:rPr lang="en-US" sz="1000" b="1" dirty="0" smtClean="0">
                <a:solidFill>
                  <a:schemeClr val="accent1">
                    <a:lumMod val="75000"/>
                  </a:schemeClr>
                </a:solidFill>
                <a:latin typeface="+mj-lt"/>
                <a:hlinkClick r:id="rId4" action="ppaction://hlinksldjump"/>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5" action="ppaction://hlinksldjump"/>
              </a:rPr>
              <a:t>The Ongoing WECM Project</a:t>
            </a:r>
            <a:r>
              <a:rPr lang="en-US" sz="1000" b="1" dirty="0">
                <a:solidFill>
                  <a:schemeClr val="accent1">
                    <a:lumMod val="75000"/>
                  </a:schemeClr>
                </a:solidFill>
                <a:latin typeface="+mj-lt"/>
              </a:rPr>
              <a:t> </a:t>
            </a:r>
            <a:r>
              <a:rPr lang="en-US" sz="1000" b="1" dirty="0" smtClean="0">
                <a:solidFill>
                  <a:schemeClr val="accent1">
                    <a:lumMod val="75000"/>
                  </a:schemeClr>
                </a:solidFill>
                <a:latin typeface="+mj-lt"/>
              </a:rPr>
              <a:t> </a:t>
            </a:r>
            <a:r>
              <a:rPr lang="en-US" sz="1000" b="1" dirty="0" smtClean="0">
                <a:solidFill>
                  <a:schemeClr val="accent1">
                    <a:lumMod val="75000"/>
                  </a:schemeClr>
                </a:solidFill>
                <a:latin typeface="+mn-lt"/>
              </a:rPr>
              <a:t>|  </a:t>
            </a:r>
            <a:r>
              <a:rPr lang="en-US" sz="1000" b="1" dirty="0" smtClean="0">
                <a:solidFill>
                  <a:schemeClr val="accent1">
                    <a:lumMod val="75000"/>
                  </a:schemeClr>
                </a:solidFill>
                <a:latin typeface="+mn-lt"/>
                <a:hlinkClick r:id="rId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7" action="ppaction://hlinksldjump"/>
              </a:rPr>
              <a:t>Make WECM Work for You</a:t>
            </a:r>
            <a:endParaRPr lang="en-US" sz="1000" b="1" dirty="0" smtClean="0">
              <a:solidFill>
                <a:schemeClr val="accent1">
                  <a:lumMod val="75000"/>
                </a:schemeClr>
              </a:solidFill>
              <a:latin typeface="+mn-lt"/>
            </a:endParaRPr>
          </a:p>
        </p:txBody>
      </p:sp>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7518"/>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What Is WECM?</a:t>
            </a:r>
            <a:endParaRPr lang="en-US" sz="1050" dirty="0" smtClean="0">
              <a:latin typeface="+mn-lt"/>
            </a:endParaRPr>
          </a:p>
          <a:p>
            <a:pPr>
              <a:spcAft>
                <a:spcPts val="1200"/>
              </a:spcAft>
            </a:pPr>
            <a:r>
              <a:rPr lang="en-US" sz="1050" dirty="0" smtClean="0">
                <a:effectLst/>
                <a:latin typeface="+mn-lt"/>
                <a:hlinkClick r:id="rId8" action="ppaction://hlinksldjump"/>
              </a:rPr>
              <a:t>Overview</a:t>
            </a:r>
            <a:endParaRPr lang="en-US" sz="1050" dirty="0" smtClean="0">
              <a:effectLst/>
              <a:latin typeface="+mn-lt"/>
            </a:endParaRPr>
          </a:p>
          <a:p>
            <a:pPr>
              <a:spcAft>
                <a:spcPts val="1200"/>
              </a:spcAft>
            </a:pPr>
            <a:r>
              <a:rPr lang="en-US" sz="1050" dirty="0" smtClean="0">
                <a:latin typeface="+mn-lt"/>
                <a:hlinkClick r:id="rId9" action="ppaction://hlinksldjump"/>
              </a:rPr>
              <a:t>WECM’s Purposes</a:t>
            </a:r>
            <a:endParaRPr lang="en-US" sz="1050" dirty="0" smtClean="0">
              <a:latin typeface="+mn-lt"/>
            </a:endParaRPr>
          </a:p>
          <a:p>
            <a:pPr>
              <a:spcAft>
                <a:spcPts val="1200"/>
              </a:spcAft>
            </a:pPr>
            <a:r>
              <a:rPr lang="en-US" sz="1050" dirty="0" smtClean="0">
                <a:latin typeface="+mn-lt"/>
                <a:hlinkClick r:id="rId10" action="ppaction://hlinksldjump"/>
              </a:rPr>
              <a:t>WECM Course Integration</a:t>
            </a:r>
            <a:endParaRPr lang="en-US" sz="1050" dirty="0" smtClean="0">
              <a:latin typeface="+mn-lt"/>
            </a:endParaRPr>
          </a:p>
          <a:p>
            <a:pPr>
              <a:spcAft>
                <a:spcPts val="600"/>
              </a:spcAft>
            </a:pPr>
            <a:r>
              <a:rPr lang="en-US" sz="1050" dirty="0" smtClean="0">
                <a:latin typeface="+mn-lt"/>
              </a:rPr>
              <a:t>WECM’s History</a:t>
            </a:r>
          </a:p>
          <a:p>
            <a:pPr marL="91440" indent="-91440">
              <a:spcBef>
                <a:spcPts val="0"/>
              </a:spcBef>
              <a:spcAft>
                <a:spcPts val="600"/>
              </a:spcAft>
              <a:buFont typeface="Arial" panose="020B0604020202020204" pitchFamily="34" charset="0"/>
              <a:buChar char="•"/>
            </a:pPr>
            <a:r>
              <a:rPr lang="en-US" sz="1050" b="1" dirty="0" smtClean="0">
                <a:latin typeface="+mn-lt"/>
              </a:rPr>
              <a:t>The Problem</a:t>
            </a:r>
          </a:p>
          <a:p>
            <a:pPr marL="91440" indent="-91440">
              <a:spcAft>
                <a:spcPts val="600"/>
              </a:spcAft>
              <a:buFont typeface="Arial" panose="020B0604020202020204" pitchFamily="34" charset="0"/>
              <a:buChar char="•"/>
            </a:pPr>
            <a:r>
              <a:rPr lang="en-US" sz="1050" dirty="0" smtClean="0">
                <a:latin typeface="+mn-lt"/>
                <a:hlinkClick r:id="rId11" action="ppaction://hlinksldjump"/>
              </a:rPr>
              <a:t>The Solution</a:t>
            </a:r>
            <a:endParaRPr lang="en-US" sz="1050" dirty="0" smtClean="0">
              <a:latin typeface="+mn-lt"/>
            </a:endParaRPr>
          </a:p>
          <a:p>
            <a:pPr marL="91440" indent="-91440">
              <a:spcAft>
                <a:spcPts val="0"/>
              </a:spcAft>
              <a:buFont typeface="Arial" panose="020B0604020202020204" pitchFamily="34" charset="0"/>
              <a:buChar char="•"/>
            </a:pPr>
            <a:r>
              <a:rPr lang="en-US" sz="1050" dirty="0" smtClean="0">
                <a:latin typeface="+mn-lt"/>
                <a:hlinkClick r:id="rId12" action="ppaction://hlinksldjump"/>
              </a:rPr>
              <a:t>Compare the Results!</a:t>
            </a:r>
            <a:endParaRPr lang="en-US" sz="1050" dirty="0" smtClean="0">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solidFill>
                <a:srgbClr val="C6DCD1"/>
              </a:solidFill>
              <a:latin typeface="+mn-lt"/>
            </a:endParaRPr>
          </a:p>
          <a:p>
            <a:pPr>
              <a:spcAft>
                <a:spcPts val="2400"/>
              </a:spcAft>
            </a:pPr>
            <a:endParaRPr lang="en-US" sz="1050" dirty="0" smtClean="0">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13" name="Rectangle 12"/>
          <p:cNvSpPr/>
          <p:nvPr/>
        </p:nvSpPr>
        <p:spPr>
          <a:xfrm>
            <a:off x="1673352" y="1188720"/>
            <a:ext cx="7239000" cy="1692771"/>
          </a:xfrm>
          <a:prstGeom prst="rect">
            <a:avLst/>
          </a:prstGeom>
        </p:spPr>
        <p:txBody>
          <a:bodyPr wrap="square">
            <a:spAutoFit/>
          </a:bodyPr>
          <a:lstStyle/>
          <a:p>
            <a:pPr>
              <a:spcAft>
                <a:spcPts val="1200"/>
              </a:spcAft>
            </a:pPr>
            <a:r>
              <a:rPr lang="en-US" sz="1400" dirty="0" smtClean="0">
                <a:latin typeface="+mn-lt"/>
              </a:rPr>
              <a:t>WECM provides approximately </a:t>
            </a:r>
            <a:r>
              <a:rPr lang="en-US" sz="1400" dirty="0" smtClean="0">
                <a:latin typeface="+mn-lt"/>
              </a:rPr>
              <a:t>3,670 </a:t>
            </a:r>
            <a:r>
              <a:rPr lang="en-US" sz="1400" dirty="0" smtClean="0">
                <a:latin typeface="+mn-lt"/>
              </a:rPr>
              <a:t>approved CTE courses that are tightly integrated with secondary and industry requirements and aligned with the federal Career Clusters.  WECM is also a key component of state-level efforts toward coordinated workforce development.</a:t>
            </a:r>
          </a:p>
          <a:p>
            <a:pPr>
              <a:spcAft>
                <a:spcPts val="1200"/>
              </a:spcAft>
            </a:pPr>
            <a:endParaRPr lang="en-US" sz="1400" dirty="0" smtClean="0">
              <a:latin typeface="+mn-lt"/>
            </a:endParaRPr>
          </a:p>
          <a:p>
            <a:r>
              <a:rPr lang="en-US" sz="1400" b="1" dirty="0" smtClean="0">
                <a:latin typeface="+mn-lt"/>
              </a:rPr>
              <a:t>But it wasn’t always this way.</a:t>
            </a:r>
            <a:endParaRPr lang="en-US" sz="1400" b="1" dirty="0">
              <a:latin typeface="+mn-lt"/>
            </a:endParaRPr>
          </a:p>
        </p:txBody>
      </p:sp>
      <p:sp>
        <p:nvSpPr>
          <p:cNvPr id="3" name="Rectangle 2"/>
          <p:cNvSpPr/>
          <p:nvPr/>
        </p:nvSpPr>
        <p:spPr>
          <a:xfrm>
            <a:off x="1600200" y="3276600"/>
            <a:ext cx="6937248" cy="1508105"/>
          </a:xfrm>
          <a:prstGeom prst="rect">
            <a:avLst/>
          </a:prstGeom>
          <a:ln w="38100">
            <a:noFill/>
            <a:miter lim="800000"/>
          </a:ln>
        </p:spPr>
        <p:txBody>
          <a:bodyPr wrap="square">
            <a:spAutoFit/>
          </a:bodyPr>
          <a:lstStyle/>
          <a:p>
            <a:r>
              <a:rPr lang="en-US" sz="2000" i="1" dirty="0">
                <a:solidFill>
                  <a:srgbClr val="C00000"/>
                </a:solidFill>
                <a:latin typeface="Gill Sans MT Condensed" panose="020B0506020104020203" pitchFamily="34" charset="0"/>
              </a:rPr>
              <a:t>Problem: </a:t>
            </a:r>
            <a:endParaRPr lang="en-US" sz="2000" i="1" dirty="0" smtClean="0">
              <a:solidFill>
                <a:srgbClr val="C00000"/>
              </a:solidFill>
              <a:latin typeface="Gill Sans MT Condensed" panose="020B0506020104020203" pitchFamily="34" charset="0"/>
            </a:endParaRPr>
          </a:p>
          <a:p>
            <a:r>
              <a:rPr lang="en-US" i="1" dirty="0" smtClean="0">
                <a:solidFill>
                  <a:srgbClr val="C00000"/>
                </a:solidFill>
                <a:latin typeface="Gill Sans MT Condensed" panose="020B0506020104020203" pitchFamily="34" charset="0"/>
              </a:rPr>
              <a:t>“Workforce </a:t>
            </a:r>
            <a:r>
              <a:rPr lang="en-US" i="1" dirty="0">
                <a:solidFill>
                  <a:srgbClr val="C00000"/>
                </a:solidFill>
                <a:latin typeface="Gill Sans MT Condensed" panose="020B0506020104020203" pitchFamily="34" charset="0"/>
              </a:rPr>
              <a:t>education in the community and technical colleges today is a jumble of courses and programs, variously offered for credit or non-credit, and in often disconnected departments or divisions.”</a:t>
            </a:r>
          </a:p>
          <a:p>
            <a:r>
              <a:rPr lang="en-US" dirty="0">
                <a:solidFill>
                  <a:srgbClr val="C00000"/>
                </a:solidFill>
                <a:latin typeface="Gill Sans MT Condensed" panose="020B0506020104020203" pitchFamily="34" charset="0"/>
              </a:rPr>
              <a:t>Source: </a:t>
            </a:r>
            <a:r>
              <a:rPr lang="en-US" dirty="0" smtClean="0">
                <a:solidFill>
                  <a:srgbClr val="C00000"/>
                </a:solidFill>
                <a:latin typeface="Gill Sans MT Condensed" panose="020B0506020104020203" pitchFamily="34" charset="0"/>
              </a:rPr>
              <a:t>THECB Workforce </a:t>
            </a:r>
            <a:r>
              <a:rPr lang="en-US" dirty="0">
                <a:solidFill>
                  <a:srgbClr val="C00000"/>
                </a:solidFill>
                <a:latin typeface="Gill Sans MT Condensed" panose="020B0506020104020203" pitchFamily="34" charset="0"/>
              </a:rPr>
              <a:t>Education </a:t>
            </a:r>
            <a:r>
              <a:rPr lang="en-US" dirty="0" smtClean="0">
                <a:solidFill>
                  <a:srgbClr val="C00000"/>
                </a:solidFill>
                <a:latin typeface="Gill Sans MT Condensed" panose="020B0506020104020203" pitchFamily="34" charset="0"/>
              </a:rPr>
              <a:t>Course Manual </a:t>
            </a:r>
            <a:r>
              <a:rPr lang="en-US" dirty="0">
                <a:solidFill>
                  <a:srgbClr val="C00000"/>
                </a:solidFill>
                <a:latin typeface="Gill Sans MT Condensed" panose="020B0506020104020203" pitchFamily="34" charset="0"/>
              </a:rPr>
              <a:t>Concept Paper – 7/12/95</a:t>
            </a:r>
            <a:endParaRPr lang="en-US" dirty="0">
              <a:solidFill>
                <a:srgbClr val="C00000"/>
              </a:solidFill>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Action Button: Back or Previous 14">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4"/>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43478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3" action="ppaction://hlinksldjump"/>
              </a:rPr>
              <a:t>Home</a:t>
            </a:r>
            <a:r>
              <a:rPr lang="en-US" sz="1000" b="1" dirty="0" smtClean="0">
                <a:solidFill>
                  <a:schemeClr val="accent1">
                    <a:lumMod val="75000"/>
                  </a:schemeClr>
                </a:solidFill>
                <a:latin typeface="+mn-lt"/>
              </a:rPr>
              <a:t>  |  </a:t>
            </a:r>
            <a:r>
              <a:rPr lang="en-US" sz="1000" b="1" u="sng" dirty="0" smtClean="0">
                <a:solidFill>
                  <a:srgbClr val="C00000"/>
                </a:solidFill>
                <a:latin typeface="+mn-lt"/>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smtClean="0">
                <a:solidFill>
                  <a:schemeClr val="accent1">
                    <a:lumMod val="75000"/>
                  </a:schemeClr>
                </a:solidFill>
                <a:latin typeface="+mj-lt"/>
                <a:hlinkClick r:id="rId4" action="ppaction://hlinksldjump"/>
              </a:rPr>
              <a:t>How </a:t>
            </a:r>
            <a:r>
              <a:rPr lang="en-US" sz="1000" b="1" dirty="0">
                <a:solidFill>
                  <a:schemeClr val="accent1">
                    <a:lumMod val="75000"/>
                  </a:schemeClr>
                </a:solidFill>
                <a:latin typeface="+mj-lt"/>
                <a:hlinkClick r:id="rId4" action="ppaction://hlinksldjump"/>
              </a:rPr>
              <a:t>WECM </a:t>
            </a:r>
            <a:r>
              <a:rPr lang="en-US" sz="1000" b="1" dirty="0" smtClean="0">
                <a:solidFill>
                  <a:schemeClr val="accent1">
                    <a:lumMod val="75000"/>
                  </a:schemeClr>
                </a:solidFill>
                <a:latin typeface="+mj-lt"/>
                <a:hlinkClick r:id="rId4" action="ppaction://hlinksldjump"/>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5"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6"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7" action="ppaction://hlinksldjump"/>
              </a:rPr>
              <a:t>Make WECM Work for You</a:t>
            </a:r>
            <a:endParaRPr lang="en-US" sz="1000" b="1" dirty="0" smtClean="0">
              <a:solidFill>
                <a:schemeClr val="accent1">
                  <a:lumMod val="75000"/>
                </a:schemeClr>
              </a:solidFill>
              <a:latin typeface="+mn-lt"/>
            </a:endParaRPr>
          </a:p>
        </p:txBody>
      </p:sp>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7517"/>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What Is WECM?</a:t>
            </a:r>
            <a:endParaRPr lang="en-US" sz="1050" dirty="0" smtClean="0">
              <a:latin typeface="+mn-lt"/>
            </a:endParaRPr>
          </a:p>
          <a:p>
            <a:pPr>
              <a:spcAft>
                <a:spcPts val="1200"/>
              </a:spcAft>
            </a:pPr>
            <a:r>
              <a:rPr lang="en-US" sz="1050" dirty="0" smtClean="0">
                <a:effectLst/>
                <a:latin typeface="+mn-lt"/>
                <a:hlinkClick r:id="rId8" action="ppaction://hlinksldjump"/>
              </a:rPr>
              <a:t>Overview</a:t>
            </a:r>
            <a:endParaRPr lang="en-US" sz="1050" dirty="0" smtClean="0">
              <a:effectLst/>
              <a:latin typeface="+mn-lt"/>
            </a:endParaRPr>
          </a:p>
          <a:p>
            <a:pPr>
              <a:spcAft>
                <a:spcPts val="1200"/>
              </a:spcAft>
            </a:pPr>
            <a:r>
              <a:rPr lang="en-US" sz="1050" dirty="0" smtClean="0">
                <a:latin typeface="+mn-lt"/>
                <a:hlinkClick r:id="rId9" action="ppaction://hlinksldjump"/>
              </a:rPr>
              <a:t>WECM’s Purposes</a:t>
            </a:r>
            <a:endParaRPr lang="en-US" sz="1050" dirty="0" smtClean="0">
              <a:latin typeface="+mn-lt"/>
            </a:endParaRPr>
          </a:p>
          <a:p>
            <a:pPr>
              <a:spcAft>
                <a:spcPts val="1200"/>
              </a:spcAft>
            </a:pPr>
            <a:r>
              <a:rPr lang="en-US" sz="1050" dirty="0" smtClean="0">
                <a:latin typeface="+mn-lt"/>
                <a:hlinkClick r:id="rId10" action="ppaction://hlinksldjump"/>
              </a:rPr>
              <a:t>WECM Course Integration</a:t>
            </a:r>
            <a:endParaRPr lang="en-US" sz="1050" dirty="0" smtClean="0">
              <a:latin typeface="+mn-lt"/>
            </a:endParaRPr>
          </a:p>
          <a:p>
            <a:pPr>
              <a:spcAft>
                <a:spcPts val="600"/>
              </a:spcAft>
            </a:pPr>
            <a:r>
              <a:rPr lang="en-US" sz="1050" dirty="0" smtClean="0">
                <a:latin typeface="+mn-lt"/>
              </a:rPr>
              <a:t>WECM’s History</a:t>
            </a:r>
            <a:endParaRPr lang="en-US" sz="1050" dirty="0"/>
          </a:p>
          <a:p>
            <a:pPr marL="91440" indent="-91440">
              <a:spcAft>
                <a:spcPts val="600"/>
              </a:spcAft>
              <a:buFont typeface="Arial" panose="020B0604020202020204" pitchFamily="34" charset="0"/>
              <a:buChar char="•"/>
            </a:pPr>
            <a:r>
              <a:rPr lang="en-US" sz="1050" dirty="0" smtClean="0">
                <a:latin typeface="+mj-lt"/>
                <a:hlinkClick r:id="rId11" action="ppaction://hlinksldjump"/>
              </a:rPr>
              <a:t>The Problem</a:t>
            </a:r>
            <a:endParaRPr lang="en-US" sz="1050" dirty="0">
              <a:latin typeface="+mj-lt"/>
            </a:endParaRPr>
          </a:p>
          <a:p>
            <a:pPr marL="91440" indent="-91440">
              <a:spcAft>
                <a:spcPts val="600"/>
              </a:spcAft>
              <a:buFont typeface="Arial" panose="020B0604020202020204" pitchFamily="34" charset="0"/>
              <a:buChar char="•"/>
            </a:pPr>
            <a:r>
              <a:rPr lang="en-US" sz="1050" b="1" dirty="0">
                <a:latin typeface="+mj-lt"/>
              </a:rPr>
              <a:t>The Solution</a:t>
            </a:r>
          </a:p>
          <a:p>
            <a:pPr marL="91440" indent="-91440">
              <a:spcAft>
                <a:spcPts val="600"/>
              </a:spcAft>
              <a:buFont typeface="Arial" panose="020B0604020202020204" pitchFamily="34" charset="0"/>
              <a:buChar char="•"/>
            </a:pPr>
            <a:r>
              <a:rPr lang="en-US" sz="1050" dirty="0">
                <a:latin typeface="+mj-lt"/>
                <a:hlinkClick r:id="rId12" action="ppaction://hlinksldjump"/>
              </a:rPr>
              <a:t>Compare the Results!</a:t>
            </a:r>
            <a:endParaRPr lang="en-US" sz="1050" dirty="0">
              <a:latin typeface="+mj-lt"/>
            </a:endParaRPr>
          </a:p>
          <a:p>
            <a:pPr>
              <a:spcAft>
                <a:spcPts val="2400"/>
              </a:spcAft>
            </a:pPr>
            <a:endParaRPr lang="en-US" sz="1300" b="1" dirty="0" smtClean="0">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smtClean="0">
              <a:solidFill>
                <a:srgbClr val="C6DCD1"/>
              </a:solidFill>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sp>
        <p:nvSpPr>
          <p:cNvPr id="6" name="Rectangle 5"/>
          <p:cNvSpPr/>
          <p:nvPr/>
        </p:nvSpPr>
        <p:spPr>
          <a:xfrm>
            <a:off x="1673352" y="1188720"/>
            <a:ext cx="2362200" cy="5078313"/>
          </a:xfrm>
          <a:prstGeom prst="rect">
            <a:avLst/>
          </a:prstGeom>
        </p:spPr>
        <p:txBody>
          <a:bodyPr wrap="square">
            <a:spAutoFit/>
          </a:bodyPr>
          <a:lstStyle/>
          <a:p>
            <a:r>
              <a:rPr lang="en-US" sz="2000" i="1" dirty="0" smtClean="0">
                <a:solidFill>
                  <a:srgbClr val="C00000"/>
                </a:solidFill>
                <a:latin typeface="Gill Sans MT Condensed" panose="020B0506020104020203" pitchFamily="34" charset="0"/>
              </a:rPr>
              <a:t>Proposed Solution:</a:t>
            </a:r>
          </a:p>
          <a:p>
            <a:r>
              <a:rPr lang="en-US" i="1" dirty="0" smtClean="0">
                <a:solidFill>
                  <a:srgbClr val="C00000"/>
                </a:solidFill>
                <a:latin typeface="Gill Sans MT Condensed" panose="020B0506020104020203" pitchFamily="34" charset="0"/>
              </a:rPr>
              <a:t>We propose the development of a </a:t>
            </a:r>
            <a:r>
              <a:rPr lang="en-US" b="1" i="1" dirty="0" smtClean="0">
                <a:solidFill>
                  <a:srgbClr val="C00000"/>
                </a:solidFill>
                <a:latin typeface="Gill Sans MT Condensed" panose="020B0506020104020203" pitchFamily="34" charset="0"/>
              </a:rPr>
              <a:t>Workforce Education Course Manual.</a:t>
            </a:r>
            <a:r>
              <a:rPr lang="en-US" i="1" dirty="0" smtClean="0">
                <a:solidFill>
                  <a:srgbClr val="C00000"/>
                </a:solidFill>
                <a:latin typeface="Gill Sans MT Condensed" panose="020B0506020104020203" pitchFamily="34" charset="0"/>
              </a:rPr>
              <a:t>  The manual would identify career clusters under which discipline-specific consultants would help identify common technical core courses, course descriptions, course competencies, semester credit and contact ranges, and recommended funding codes.  The career clusters would also contain continuing education course options.</a:t>
            </a:r>
            <a:endParaRPr lang="en-US" i="1" dirty="0">
              <a:solidFill>
                <a:srgbClr val="C00000"/>
              </a:solidFill>
              <a:latin typeface="Gill Sans MT Condensed" panose="020B0506020104020203" pitchFamily="34" charset="0"/>
            </a:endParaRPr>
          </a:p>
          <a:p>
            <a:r>
              <a:rPr lang="en-US" dirty="0">
                <a:solidFill>
                  <a:srgbClr val="C00000"/>
                </a:solidFill>
                <a:latin typeface="Gill Sans MT Condensed" panose="020B0506020104020203" pitchFamily="34" charset="0"/>
              </a:rPr>
              <a:t>Source: </a:t>
            </a:r>
            <a:r>
              <a:rPr lang="en-US" dirty="0" smtClean="0">
                <a:solidFill>
                  <a:srgbClr val="C00000"/>
                </a:solidFill>
                <a:latin typeface="Gill Sans MT Condensed" panose="020B0506020104020203" pitchFamily="34" charset="0"/>
              </a:rPr>
              <a:t>THECB Workforce </a:t>
            </a:r>
            <a:r>
              <a:rPr lang="en-US" dirty="0">
                <a:solidFill>
                  <a:srgbClr val="C00000"/>
                </a:solidFill>
                <a:latin typeface="Gill Sans MT Condensed" panose="020B0506020104020203" pitchFamily="34" charset="0"/>
              </a:rPr>
              <a:t>Education </a:t>
            </a:r>
            <a:r>
              <a:rPr lang="en-US" dirty="0" smtClean="0">
                <a:solidFill>
                  <a:srgbClr val="C00000"/>
                </a:solidFill>
                <a:latin typeface="Gill Sans MT Condensed" panose="020B0506020104020203" pitchFamily="34" charset="0"/>
              </a:rPr>
              <a:t>Course Manual </a:t>
            </a:r>
            <a:r>
              <a:rPr lang="en-US" dirty="0">
                <a:solidFill>
                  <a:srgbClr val="C00000"/>
                </a:solidFill>
                <a:latin typeface="Gill Sans MT Condensed" panose="020B0506020104020203" pitchFamily="34" charset="0"/>
              </a:rPr>
              <a:t>Concept Paper – 7/12/95</a:t>
            </a:r>
            <a:endParaRPr lang="en-US" dirty="0">
              <a:solidFill>
                <a:srgbClr val="C00000"/>
              </a:solidFill>
            </a:endParaRPr>
          </a:p>
        </p:txBody>
      </p:sp>
      <p:sp>
        <p:nvSpPr>
          <p:cNvPr id="7" name="TextBox 6"/>
          <p:cNvSpPr txBox="1"/>
          <p:nvPr/>
        </p:nvSpPr>
        <p:spPr>
          <a:xfrm>
            <a:off x="4337304" y="1890257"/>
            <a:ext cx="4631564" cy="3693319"/>
          </a:xfrm>
          <a:prstGeom prst="rect">
            <a:avLst/>
          </a:prstGeom>
          <a:noFill/>
          <a:effectLst/>
        </p:spPr>
        <p:txBody>
          <a:bodyPr wrap="square" rtlCol="0">
            <a:spAutoFit/>
          </a:bodyPr>
          <a:lstStyle/>
          <a:p>
            <a:pPr>
              <a:spcAft>
                <a:spcPts val="1200"/>
              </a:spcAft>
            </a:pPr>
            <a:r>
              <a:rPr lang="en-US" sz="1400" dirty="0" smtClean="0">
                <a:latin typeface="+mj-lt"/>
              </a:rPr>
              <a:t>During the 1990’s, Texas began to look at how to position itself for economic prosperity in the 21</a:t>
            </a:r>
            <a:r>
              <a:rPr lang="en-US" sz="1400" baseline="30000" dirty="0" smtClean="0">
                <a:latin typeface="+mj-lt"/>
              </a:rPr>
              <a:t>st</a:t>
            </a:r>
            <a:r>
              <a:rPr lang="en-US" sz="1400" dirty="0" smtClean="0">
                <a:latin typeface="+mj-lt"/>
              </a:rPr>
              <a:t> century.  A series of legislatively mandated task forces and reports all came to the same conclusion: </a:t>
            </a:r>
            <a:r>
              <a:rPr lang="en-US" sz="1400" b="1" dirty="0" smtClean="0">
                <a:latin typeface="+mj-lt"/>
              </a:rPr>
              <a:t>a comprehensive system of workforce education,</a:t>
            </a:r>
            <a:r>
              <a:rPr lang="en-US" sz="1400" dirty="0" smtClean="0">
                <a:latin typeface="+mj-lt"/>
              </a:rPr>
              <a:t> one that responds to the </a:t>
            </a:r>
            <a:r>
              <a:rPr lang="en-US" sz="1400" u="sng" dirty="0" smtClean="0">
                <a:latin typeface="+mj-lt"/>
              </a:rPr>
              <a:t>needs of business and industry</a:t>
            </a:r>
            <a:r>
              <a:rPr lang="en-US" sz="1400" dirty="0" smtClean="0">
                <a:latin typeface="+mj-lt"/>
              </a:rPr>
              <a:t> and the </a:t>
            </a:r>
            <a:r>
              <a:rPr lang="en-US" sz="1400" u="sng" dirty="0" smtClean="0">
                <a:latin typeface="+mj-lt"/>
              </a:rPr>
              <a:t>needs of Texas residents</a:t>
            </a:r>
            <a:r>
              <a:rPr lang="en-US" sz="1400" dirty="0" smtClean="0">
                <a:latin typeface="+mj-lt"/>
              </a:rPr>
              <a:t> for employment and career preparation</a:t>
            </a:r>
            <a:r>
              <a:rPr lang="en-US" sz="1400" b="1" dirty="0" smtClean="0">
                <a:latin typeface="+mj-lt"/>
              </a:rPr>
              <a:t> </a:t>
            </a:r>
            <a:r>
              <a:rPr lang="en-US" sz="1400" dirty="0" smtClean="0">
                <a:latin typeface="+mj-lt"/>
              </a:rPr>
              <a:t>would provide the </a:t>
            </a:r>
            <a:r>
              <a:rPr lang="en-US" sz="1400" dirty="0" smtClean="0">
                <a:effectLst>
                  <a:glow rad="63500">
                    <a:schemeClr val="accent1">
                      <a:satMod val="175000"/>
                      <a:alpha val="40000"/>
                    </a:schemeClr>
                  </a:glow>
                </a:effectLst>
                <a:latin typeface="+mj-lt"/>
              </a:rPr>
              <a:t>critical link</a:t>
            </a:r>
            <a:r>
              <a:rPr lang="en-US" sz="1400" dirty="0" smtClean="0">
                <a:latin typeface="+mj-lt"/>
              </a:rPr>
              <a:t> between workforce and economic development.</a:t>
            </a:r>
            <a:endParaRPr lang="en-US" sz="1400" dirty="0">
              <a:latin typeface="+mj-lt"/>
            </a:endParaRPr>
          </a:p>
          <a:p>
            <a:r>
              <a:rPr lang="en-US" sz="1400" dirty="0" smtClean="0">
                <a:latin typeface="+mj-lt"/>
              </a:rPr>
              <a:t>The Coordinating Board initiated the WECM Project in 1995 with guidance from a statewide advisory committee, secondary-school educators, community and technical college educators, business/industry representatives, and licensing agencies and associations.  A fully developed WECM went into effect in 1998.</a:t>
            </a:r>
            <a:endParaRPr lang="en-US" sz="1400" dirty="0">
              <a:latin typeface="+mj-lt"/>
            </a:endParaRPr>
          </a:p>
        </p:txBody>
      </p:sp>
      <p:sp useBgFill="1">
        <p:nvSpPr>
          <p:cNvPr id="11" name="Action Button: Forward or Next 10">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Action Button: Back or Previous 12">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4"/>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45888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3">
            <a:extLst>
              <a:ext uri="{28A0092B-C50C-407E-A947-70E740481C1C}">
                <a14:useLocalDpi xmlns:a14="http://schemas.microsoft.com/office/drawing/2010/main" val="0"/>
              </a:ext>
            </a:extLst>
          </a:blip>
          <a:stretch>
            <a:fillRect/>
          </a:stretch>
        </p:blipFill>
        <p:spPr>
          <a:xfrm>
            <a:off x="1091695" y="2286000"/>
            <a:ext cx="2194560" cy="4572000"/>
          </a:xfrm>
          <a:prstGeom prst="rect">
            <a:avLst/>
          </a:prstGeom>
        </p:spPr>
      </p:pic>
      <p:sp>
        <p:nvSpPr>
          <p:cNvPr id="4" name="TextBox 3"/>
          <p:cNvSpPr txBox="1"/>
          <p:nvPr/>
        </p:nvSpPr>
        <p:spPr>
          <a:xfrm>
            <a:off x="0" y="677390"/>
            <a:ext cx="9144000" cy="246221"/>
          </a:xfrm>
          <a:prstGeom prst="rect">
            <a:avLst/>
          </a:prstGeom>
          <a:solidFill>
            <a:schemeClr val="bg1"/>
          </a:solidFill>
        </p:spPr>
        <p:txBody>
          <a:bodyPr wrap="square" rtlCol="0">
            <a:spAutoFit/>
          </a:bodyPr>
          <a:lstStyle/>
          <a:p>
            <a:pPr algn="ctr">
              <a:spcAft>
                <a:spcPts val="1200"/>
              </a:spcAft>
            </a:pPr>
            <a:r>
              <a:rPr lang="en-US" sz="1000" b="1" dirty="0" smtClean="0">
                <a:solidFill>
                  <a:schemeClr val="tx2">
                    <a:lumMod val="75000"/>
                  </a:schemeClr>
                </a:solidFill>
                <a:latin typeface="+mn-lt"/>
                <a:hlinkClick r:id="rId4" action="ppaction://hlinksldjump"/>
              </a:rPr>
              <a:t>Home</a:t>
            </a:r>
            <a:r>
              <a:rPr lang="en-US" sz="1000" b="1" dirty="0" smtClean="0">
                <a:solidFill>
                  <a:schemeClr val="accent1">
                    <a:lumMod val="75000"/>
                  </a:schemeClr>
                </a:solidFill>
                <a:latin typeface="+mn-lt"/>
              </a:rPr>
              <a:t>  |  </a:t>
            </a:r>
            <a:r>
              <a:rPr lang="en-US" sz="1000" b="1" u="sng" dirty="0" smtClean="0">
                <a:solidFill>
                  <a:srgbClr val="C00000"/>
                </a:solidFill>
                <a:latin typeface="+mn-lt"/>
              </a:rPr>
              <a:t>What Is WECM?</a:t>
            </a:r>
            <a:r>
              <a:rPr lang="en-US" sz="1000" b="1" dirty="0" smtClean="0">
                <a:solidFill>
                  <a:srgbClr val="C00000"/>
                </a:solidFill>
                <a:latin typeface="+mn-lt"/>
              </a:rPr>
              <a:t>  </a:t>
            </a:r>
            <a:r>
              <a:rPr lang="en-US" sz="1000" b="1" dirty="0" smtClean="0">
                <a:solidFill>
                  <a:schemeClr val="accent1">
                    <a:lumMod val="75000"/>
                  </a:schemeClr>
                </a:solidFill>
                <a:latin typeface="+mn-lt"/>
              </a:rPr>
              <a:t>|  </a:t>
            </a:r>
            <a:r>
              <a:rPr lang="en-US" sz="1000" b="1" dirty="0">
                <a:solidFill>
                  <a:schemeClr val="accent1">
                    <a:lumMod val="75000"/>
                  </a:schemeClr>
                </a:solidFill>
                <a:latin typeface="+mj-lt"/>
                <a:hlinkClick r:id="rId5" action="ppaction://hlinksldjump"/>
              </a:rPr>
              <a:t>How WECM </a:t>
            </a:r>
            <a:r>
              <a:rPr lang="en-US" sz="1000" b="1" dirty="0" smtClean="0">
                <a:solidFill>
                  <a:schemeClr val="accent1">
                    <a:lumMod val="75000"/>
                  </a:schemeClr>
                </a:solidFill>
                <a:latin typeface="+mj-lt"/>
                <a:hlinkClick r:id="rId5" action="ppaction://hlinksldjump"/>
              </a:rPr>
              <a:t>Is Organized</a:t>
            </a:r>
            <a:r>
              <a:rPr lang="en-US" sz="1000" b="1" dirty="0" smtClean="0">
                <a:solidFill>
                  <a:schemeClr val="accent1">
                    <a:lumMod val="75000"/>
                  </a:schemeClr>
                </a:solidFill>
                <a:latin typeface="+mj-lt"/>
              </a:rPr>
              <a:t>  </a:t>
            </a:r>
            <a:r>
              <a:rPr lang="en-US" sz="1000" b="1" dirty="0">
                <a:solidFill>
                  <a:schemeClr val="accent1">
                    <a:lumMod val="75000"/>
                  </a:schemeClr>
                </a:solidFill>
                <a:latin typeface="+mj-lt"/>
              </a:rPr>
              <a:t>|  </a:t>
            </a:r>
            <a:r>
              <a:rPr lang="en-US" sz="1000" b="1" dirty="0">
                <a:solidFill>
                  <a:schemeClr val="accent1">
                    <a:lumMod val="75000"/>
                  </a:schemeClr>
                </a:solidFill>
                <a:latin typeface="+mj-lt"/>
                <a:hlinkClick r:id="rId6" action="ppaction://hlinksldjump"/>
              </a:rPr>
              <a:t>The Ongoing WECM Project</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7" action="ppaction://hlinksldjump"/>
              </a:rPr>
              <a:t>WECM and GIPWE</a:t>
            </a:r>
            <a:r>
              <a:rPr lang="en-US" sz="1000" b="1" dirty="0" smtClean="0">
                <a:solidFill>
                  <a:schemeClr val="accent1">
                    <a:lumMod val="75000"/>
                  </a:schemeClr>
                </a:solidFill>
                <a:latin typeface="+mn-lt"/>
              </a:rPr>
              <a:t>  |  </a:t>
            </a:r>
            <a:r>
              <a:rPr lang="en-US" sz="1000" b="1" dirty="0" smtClean="0">
                <a:solidFill>
                  <a:schemeClr val="accent1">
                    <a:lumMod val="75000"/>
                  </a:schemeClr>
                </a:solidFill>
                <a:latin typeface="+mn-lt"/>
                <a:hlinkClick r:id="rId8" action="ppaction://hlinksldjump"/>
              </a:rPr>
              <a:t>Make WECM Work for You</a:t>
            </a:r>
            <a:endParaRPr lang="en-US" sz="1000" b="1" dirty="0" smtClean="0">
              <a:solidFill>
                <a:schemeClr val="accent1">
                  <a:lumMod val="75000"/>
                </a:schemeClr>
              </a:solidFill>
              <a:latin typeface="+mn-lt"/>
            </a:endParaRPr>
          </a:p>
        </p:txBody>
      </p:sp>
      <p:sp>
        <p:nvSpPr>
          <p:cNvPr id="10" name="TextBox 9"/>
          <p:cNvSpPr txBox="1"/>
          <p:nvPr/>
        </p:nvSpPr>
        <p:spPr>
          <a:xfrm>
            <a:off x="-1" y="-30496"/>
            <a:ext cx="9143999" cy="707886"/>
          </a:xfrm>
          <a:prstGeom prst="rect">
            <a:avLst/>
          </a:prstGeom>
          <a:solidFill>
            <a:srgbClr val="074572"/>
          </a:solidFill>
        </p:spPr>
        <p:txBody>
          <a:bodyPr wrap="square" rtlCol="0">
            <a:spAutoFit/>
          </a:bodyPr>
          <a:lstStyle/>
          <a:p>
            <a:pPr algn="ctr"/>
            <a:r>
              <a:rPr lang="en-US" sz="4000" spc="600" dirty="0" smtClean="0">
                <a:solidFill>
                  <a:schemeClr val="bg1"/>
                </a:solidFill>
                <a:latin typeface="Georgia" panose="02040502050405020303" pitchFamily="18" charset="0"/>
                <a:ea typeface="Tahoma" panose="020B0604030504040204" pitchFamily="34" charset="0"/>
                <a:cs typeface="Tahoma" panose="020B0604030504040204" pitchFamily="34" charset="0"/>
              </a:rPr>
              <a:t>An Introduction to WECM</a:t>
            </a:r>
            <a:endParaRPr lang="en-US" sz="4000" spc="600" dirty="0">
              <a:solidFill>
                <a:schemeClr val="bg1"/>
              </a:solidFill>
              <a:latin typeface="Georgia" panose="02040502050405020303" pitchFamily="18" charset="0"/>
              <a:ea typeface="Tahoma" panose="020B0604030504040204" pitchFamily="34" charset="0"/>
              <a:cs typeface="Tahoma" panose="020B0604030504040204" pitchFamily="34" charset="0"/>
            </a:endParaRPr>
          </a:p>
        </p:txBody>
      </p:sp>
      <p:sp>
        <p:nvSpPr>
          <p:cNvPr id="12" name="TextBox 11"/>
          <p:cNvSpPr txBox="1"/>
          <p:nvPr/>
        </p:nvSpPr>
        <p:spPr>
          <a:xfrm>
            <a:off x="0" y="1097517"/>
            <a:ext cx="1371600" cy="5486400"/>
          </a:xfrm>
          <a:prstGeom prst="rect">
            <a:avLst/>
          </a:prstGeom>
          <a:solidFill>
            <a:srgbClr val="C6DCD1"/>
          </a:solidFill>
          <a:scene3d>
            <a:camera prst="orthographicFront"/>
            <a:lightRig rig="threePt" dir="t"/>
          </a:scene3d>
          <a:sp3d>
            <a:bevelT/>
          </a:sp3d>
        </p:spPr>
        <p:txBody>
          <a:bodyPr wrap="square" rtlCol="0">
            <a:spAutoFit/>
          </a:bodyPr>
          <a:lstStyle/>
          <a:p>
            <a:pPr>
              <a:spcAft>
                <a:spcPts val="1200"/>
              </a:spcAft>
            </a:pPr>
            <a:r>
              <a:rPr lang="en-US" sz="1100" b="1" dirty="0" smtClean="0">
                <a:latin typeface="+mn-lt"/>
              </a:rPr>
              <a:t>What </a:t>
            </a:r>
            <a:r>
              <a:rPr lang="en-US" sz="1100" b="1" dirty="0">
                <a:latin typeface="+mn-lt"/>
              </a:rPr>
              <a:t>I</a:t>
            </a:r>
            <a:r>
              <a:rPr lang="en-US" sz="1100" b="1" dirty="0" smtClean="0">
                <a:latin typeface="+mn-lt"/>
              </a:rPr>
              <a:t>s WECM?</a:t>
            </a:r>
            <a:endParaRPr lang="en-US" sz="1050" dirty="0" smtClean="0">
              <a:latin typeface="+mn-lt"/>
            </a:endParaRPr>
          </a:p>
          <a:p>
            <a:pPr>
              <a:spcAft>
                <a:spcPts val="1200"/>
              </a:spcAft>
            </a:pPr>
            <a:r>
              <a:rPr lang="en-US" sz="1050" dirty="0" smtClean="0">
                <a:effectLst/>
                <a:latin typeface="+mn-lt"/>
                <a:hlinkClick r:id="rId9" action="ppaction://hlinksldjump"/>
              </a:rPr>
              <a:t>Overview</a:t>
            </a:r>
            <a:endParaRPr lang="en-US" sz="1050" dirty="0" smtClean="0">
              <a:effectLst/>
              <a:latin typeface="+mn-lt"/>
            </a:endParaRPr>
          </a:p>
          <a:p>
            <a:pPr>
              <a:spcAft>
                <a:spcPts val="1200"/>
              </a:spcAft>
            </a:pPr>
            <a:r>
              <a:rPr lang="en-US" sz="1050" dirty="0" smtClean="0">
                <a:latin typeface="+mn-lt"/>
                <a:hlinkClick r:id="rId10" action="ppaction://hlinksldjump"/>
              </a:rPr>
              <a:t>WECM’s Purposes</a:t>
            </a:r>
            <a:endParaRPr lang="en-US" sz="1050" dirty="0" smtClean="0">
              <a:latin typeface="+mn-lt"/>
            </a:endParaRPr>
          </a:p>
          <a:p>
            <a:pPr>
              <a:spcAft>
                <a:spcPts val="1200"/>
              </a:spcAft>
            </a:pPr>
            <a:r>
              <a:rPr lang="en-US" sz="1050" dirty="0" smtClean="0">
                <a:latin typeface="+mn-lt"/>
                <a:hlinkClick r:id="rId11" action="ppaction://hlinksldjump"/>
              </a:rPr>
              <a:t>WECM Course Integration</a:t>
            </a:r>
            <a:endParaRPr lang="en-US" sz="1050" dirty="0" smtClean="0">
              <a:latin typeface="+mn-lt"/>
            </a:endParaRPr>
          </a:p>
          <a:p>
            <a:pPr>
              <a:spcAft>
                <a:spcPts val="600"/>
              </a:spcAft>
            </a:pPr>
            <a:r>
              <a:rPr lang="en-US" sz="1050" dirty="0" smtClean="0">
                <a:latin typeface="+mn-lt"/>
              </a:rPr>
              <a:t>WECM’s History</a:t>
            </a:r>
            <a:endParaRPr lang="en-US" sz="1050" dirty="0"/>
          </a:p>
          <a:p>
            <a:pPr marL="91440" indent="-91440">
              <a:spcAft>
                <a:spcPts val="600"/>
              </a:spcAft>
              <a:buFont typeface="Arial" panose="020B0604020202020204" pitchFamily="34" charset="0"/>
              <a:buChar char="•"/>
            </a:pPr>
            <a:r>
              <a:rPr lang="en-US" sz="1050" dirty="0">
                <a:latin typeface="+mj-lt"/>
                <a:hlinkClick r:id="rId12" action="ppaction://hlinksldjump"/>
              </a:rPr>
              <a:t>The Problem</a:t>
            </a:r>
            <a:endParaRPr lang="en-US" sz="1050" dirty="0">
              <a:latin typeface="+mj-lt"/>
            </a:endParaRPr>
          </a:p>
          <a:p>
            <a:pPr marL="91440" indent="-91440">
              <a:spcAft>
                <a:spcPts val="600"/>
              </a:spcAft>
              <a:buFont typeface="Arial" panose="020B0604020202020204" pitchFamily="34" charset="0"/>
              <a:buChar char="•"/>
            </a:pPr>
            <a:r>
              <a:rPr lang="en-US" sz="1050" dirty="0" smtClean="0">
                <a:latin typeface="+mj-lt"/>
                <a:hlinkClick r:id="rId13" action="ppaction://hlinksldjump"/>
              </a:rPr>
              <a:t>The Solution</a:t>
            </a:r>
            <a:endParaRPr lang="en-US" sz="1050" dirty="0">
              <a:latin typeface="+mj-lt"/>
            </a:endParaRPr>
          </a:p>
          <a:p>
            <a:pPr marL="91440" indent="-91440">
              <a:spcAft>
                <a:spcPts val="600"/>
              </a:spcAft>
              <a:buFont typeface="Arial" panose="020B0604020202020204" pitchFamily="34" charset="0"/>
              <a:buChar char="•"/>
            </a:pPr>
            <a:r>
              <a:rPr lang="en-US" sz="1050" b="1" dirty="0">
                <a:latin typeface="+mj-lt"/>
              </a:rPr>
              <a:t>Compare the Results!</a:t>
            </a:r>
          </a:p>
          <a:p>
            <a:pPr>
              <a:spcAft>
                <a:spcPts val="2400"/>
              </a:spcAft>
            </a:pPr>
            <a:endParaRPr lang="en-US" sz="1300" b="1" dirty="0" smtClean="0">
              <a:latin typeface="+mn-lt"/>
            </a:endParaRPr>
          </a:p>
          <a:p>
            <a:pPr>
              <a:spcAft>
                <a:spcPts val="2400"/>
              </a:spcAft>
            </a:pPr>
            <a:endParaRPr lang="en-US" sz="1050" dirty="0" smtClean="0">
              <a:latin typeface="+mn-lt"/>
            </a:endParaRPr>
          </a:p>
          <a:p>
            <a:pPr>
              <a:spcAft>
                <a:spcPts val="2400"/>
              </a:spcAft>
            </a:pPr>
            <a:endParaRPr lang="en-US" sz="1050" dirty="0">
              <a:latin typeface="+mn-lt"/>
            </a:endParaRPr>
          </a:p>
          <a:p>
            <a:pPr>
              <a:spcAft>
                <a:spcPts val="2400"/>
              </a:spcAft>
            </a:pPr>
            <a:endParaRPr lang="en-US" sz="1050" dirty="0">
              <a:solidFill>
                <a:srgbClr val="C6DCD1"/>
              </a:solidFill>
              <a:latin typeface="+mn-lt"/>
            </a:endParaRPr>
          </a:p>
          <a:p>
            <a:pPr>
              <a:spcAft>
                <a:spcPts val="2400"/>
              </a:spcAft>
            </a:pPr>
            <a:endParaRPr lang="en-US" sz="1050" dirty="0" smtClean="0">
              <a:latin typeface="+mn-lt"/>
            </a:endParaRPr>
          </a:p>
          <a:p>
            <a:pPr>
              <a:spcAft>
                <a:spcPts val="2400"/>
              </a:spcAft>
            </a:pPr>
            <a:endParaRPr lang="en-US" sz="1050" dirty="0">
              <a:latin typeface="+mn-lt"/>
            </a:endParaRPr>
          </a:p>
        </p:txBody>
      </p:sp>
      <p:graphicFrame>
        <p:nvGraphicFramePr>
          <p:cNvPr id="21" name="Table 20"/>
          <p:cNvGraphicFramePr>
            <a:graphicFrameLocks noGrp="1"/>
          </p:cNvGraphicFramePr>
          <p:nvPr>
            <p:extLst>
              <p:ext uri="{D42A27DB-BD31-4B8C-83A1-F6EECF244321}">
                <p14:modId xmlns:p14="http://schemas.microsoft.com/office/powerpoint/2010/main" val="518173124"/>
              </p:ext>
            </p:extLst>
          </p:nvPr>
        </p:nvGraphicFramePr>
        <p:xfrm>
          <a:off x="3435097" y="1143000"/>
          <a:ext cx="5565645" cy="5485141"/>
        </p:xfrm>
        <a:graphic>
          <a:graphicData uri="http://schemas.openxmlformats.org/drawingml/2006/table">
            <a:tbl>
              <a:tblPr firstRow="1" bandRow="1">
                <a:tableStyleId>{5C22544A-7EE6-4342-B048-85BDC9FD1C3A}</a:tableStyleId>
              </a:tblPr>
              <a:tblGrid>
                <a:gridCol w="208280"/>
                <a:gridCol w="1900143"/>
                <a:gridCol w="465688"/>
                <a:gridCol w="417423"/>
                <a:gridCol w="208280"/>
                <a:gridCol w="1956609"/>
                <a:gridCol w="409222"/>
              </a:tblGrid>
              <a:tr h="355955">
                <a:tc gridSpan="7">
                  <a:txBody>
                    <a:bodyPr/>
                    <a:lstStyle/>
                    <a:p>
                      <a:pPr algn="ctr"/>
                      <a:r>
                        <a:rPr lang="en-US" sz="1800" spc="120" baseline="0" dirty="0" smtClean="0">
                          <a:solidFill>
                            <a:schemeClr val="tx1"/>
                          </a:solidFill>
                          <a:latin typeface="+mn-lt"/>
                        </a:rPr>
                        <a:t>Compare the Results!</a:t>
                      </a:r>
                      <a:endParaRPr lang="en-US" sz="1800" spc="120" baseline="0" dirty="0">
                        <a:solidFill>
                          <a:schemeClr val="tx1"/>
                        </a:soli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pPr algn="l"/>
                      <a:endParaRPr lang="en-US"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endParaRPr lang="en-US"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444944">
                <a:tc>
                  <a:txBody>
                    <a:bodyPr/>
                    <a:lstStyle/>
                    <a:p>
                      <a:pPr algn="ctr"/>
                      <a:endParaRPr lang="en-US" sz="2400" b="1" u="none" baseline="0" dirty="0">
                        <a:solidFill>
                          <a:srgbClr val="C00000"/>
                        </a:solidFill>
                        <a:uFill>
                          <a:solidFill>
                            <a:srgbClr val="074572"/>
                          </a:solidFill>
                        </a:uFill>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u="none" baseline="0" dirty="0" smtClean="0">
                          <a:solidFill>
                            <a:schemeClr val="tx1"/>
                          </a:solidFill>
                          <a:effectLst>
                            <a:glow rad="63500">
                              <a:schemeClr val="accent1">
                                <a:satMod val="175000"/>
                                <a:alpha val="40000"/>
                              </a:schemeClr>
                            </a:glow>
                          </a:effectLst>
                          <a:uFill>
                            <a:solidFill>
                              <a:srgbClr val="074572"/>
                            </a:solidFill>
                          </a:uFill>
                          <a:latin typeface="+mn-lt"/>
                        </a:rPr>
                        <a:t>Before WECM</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400" b="1" u="none" baseline="0" dirty="0">
                        <a:solidFill>
                          <a:srgbClr val="C00000"/>
                        </a:solidFill>
                        <a:uFill>
                          <a:solidFill>
                            <a:srgbClr val="074572"/>
                          </a:solidFill>
                        </a:uFill>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000" b="1" baseline="0" dirty="0">
                        <a:solidFill>
                          <a:srgbClr val="074572"/>
                        </a:solidFill>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400" b="1" u="none" baseline="0" dirty="0">
                        <a:solidFill>
                          <a:srgbClr val="C00000"/>
                        </a:solidFill>
                        <a:uFill>
                          <a:solidFill>
                            <a:srgbClr val="074572"/>
                          </a:solidFill>
                        </a:uFill>
                        <a:latin typeface="Gill Sans MT Condensed" panose="020B0506020104020203" pitchFamily="34" charset="0"/>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0" u="none" baseline="0" dirty="0" smtClean="0">
                          <a:solidFill>
                            <a:schemeClr val="tx1"/>
                          </a:solidFill>
                          <a:effectLst>
                            <a:glow rad="63500">
                              <a:schemeClr val="accent1">
                                <a:satMod val="175000"/>
                                <a:alpha val="40000"/>
                              </a:schemeClr>
                            </a:glow>
                          </a:effectLst>
                          <a:uFill>
                            <a:solidFill>
                              <a:srgbClr val="074572"/>
                            </a:solidFill>
                          </a:uFill>
                          <a:latin typeface="+mn-lt"/>
                        </a:rPr>
                        <a:t>Today</a:t>
                      </a:r>
                      <a:endParaRPr lang="en-US" sz="1400" b="0" u="none" baseline="0" dirty="0">
                        <a:solidFill>
                          <a:schemeClr val="tx1"/>
                        </a:solidFill>
                        <a:effectLst>
                          <a:glow rad="63500">
                            <a:schemeClr val="accent1">
                              <a:satMod val="175000"/>
                              <a:alpha val="40000"/>
                            </a:schemeClr>
                          </a:glow>
                        </a:effectLst>
                        <a:uFill>
                          <a:solidFill>
                            <a:srgbClr val="074572"/>
                          </a:solidFill>
                        </a:uFill>
                        <a:latin typeface="+mn-lt"/>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400" b="1" u="none" baseline="0" dirty="0">
                        <a:solidFill>
                          <a:srgbClr val="C00000"/>
                        </a:solidFill>
                        <a:uFill>
                          <a:solidFill>
                            <a:srgbClr val="074572"/>
                          </a:solidFill>
                        </a:uFill>
                        <a:latin typeface="Gill Sans MT Condensed" panose="020B0506020104020203" pitchFamily="34" charset="0"/>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813259">
                <a:tc gridSpan="3">
                  <a:txBody>
                    <a:bodyPr/>
                    <a:lstStyle/>
                    <a:p>
                      <a:pPr algn="l">
                        <a:spcBef>
                          <a:spcPts val="100"/>
                        </a:spcBef>
                      </a:pPr>
                      <a:r>
                        <a:rPr lang="en-US" sz="1600" b="0" i="0" baseline="0" dirty="0" smtClean="0">
                          <a:solidFill>
                            <a:schemeClr val="tx1"/>
                          </a:solidFill>
                          <a:latin typeface="Gill Sans MT Condensed" panose="020B0506020104020203" pitchFamily="34" charset="0"/>
                        </a:rPr>
                        <a:t>About 48,000 individual courses statewide</a:t>
                      </a:r>
                      <a:endParaRPr lang="en-US" sz="1600" b="0" i="0" baseline="0" dirty="0">
                        <a:solidFill>
                          <a:schemeClr val="tx1"/>
                        </a:solidFill>
                        <a:latin typeface="Gill Sans MT Condensed" panose="020B0506020104020203" pitchFamily="34" charset="0"/>
                      </a:endParaRPr>
                    </a:p>
                    <a:p>
                      <a:pPr algn="l">
                        <a:spcBef>
                          <a:spcPts val="100"/>
                        </a:spcBef>
                      </a:pPr>
                      <a:endParaRPr lang="en-US" sz="1600" b="0" baseline="0" dirty="0" smtClean="0">
                        <a:solidFill>
                          <a:schemeClr val="tx1"/>
                        </a:solidFill>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a:txBody>
                    <a:bodyPr/>
                    <a:lstStyle/>
                    <a:p>
                      <a:endParaRPr lang="en-US" sz="1400" b="1" baseline="0" dirty="0">
                        <a:solidFill>
                          <a:srgbClr val="074572"/>
                        </a:solidFill>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algn="l"/>
                      <a:r>
                        <a:rPr lang="en-US" sz="1800" b="0" i="1" baseline="0" dirty="0" smtClean="0">
                          <a:solidFill>
                            <a:schemeClr val="tx1"/>
                          </a:solidFill>
                          <a:latin typeface="Gill Sans MT Condensed" panose="020B0506020104020203" pitchFamily="34" charset="0"/>
                        </a:rPr>
                        <a:t>About </a:t>
                      </a:r>
                      <a:r>
                        <a:rPr lang="en-US" sz="1800" b="0" i="1" baseline="0" dirty="0" smtClean="0">
                          <a:solidFill>
                            <a:schemeClr val="tx1"/>
                          </a:solidFill>
                          <a:latin typeface="Gill Sans MT Condensed" panose="020B0506020104020203" pitchFamily="34" charset="0"/>
                        </a:rPr>
                        <a:t>3,670 </a:t>
                      </a:r>
                      <a:r>
                        <a:rPr lang="en-US" sz="1800" b="0" i="1" baseline="0" dirty="0" smtClean="0">
                          <a:solidFill>
                            <a:schemeClr val="tx1"/>
                          </a:solidFill>
                          <a:latin typeface="Gill Sans MT Condensed" panose="020B0506020104020203" pitchFamily="34" charset="0"/>
                        </a:rPr>
                        <a:t>courses with flexible credit and contact-hour options</a:t>
                      </a:r>
                      <a:endParaRPr lang="en-US" sz="1800" b="0" i="1" baseline="0" dirty="0">
                        <a:solidFill>
                          <a:schemeClr val="tx1"/>
                        </a:solidFill>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r>
              <a:tr h="1156855">
                <a:tc gridSpan="3">
                  <a:txBody>
                    <a:bodyPr/>
                    <a:lstStyle/>
                    <a:p>
                      <a:pPr algn="l">
                        <a:spcBef>
                          <a:spcPts val="10"/>
                        </a:spcBef>
                      </a:pPr>
                      <a:r>
                        <a:rPr lang="en-US" sz="1600" b="0" baseline="0" dirty="0" smtClean="0">
                          <a:solidFill>
                            <a:schemeClr val="tx1"/>
                          </a:solidFill>
                          <a:latin typeface="Gill Sans MT Condensed" panose="020B0506020104020203" pitchFamily="34" charset="0"/>
                        </a:rPr>
                        <a:t>Each course required individual approval.</a:t>
                      </a:r>
                      <a:endParaRPr lang="en-US" sz="1600" b="0" baseline="0" dirty="0">
                        <a:solidFill>
                          <a:schemeClr val="tx1"/>
                        </a:solidFill>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a:txBody>
                    <a:bodyPr/>
                    <a:lstStyle/>
                    <a:p>
                      <a:endParaRPr lang="en-US" sz="1400" b="1" baseline="0" dirty="0">
                        <a:solidFill>
                          <a:srgbClr val="074572"/>
                        </a:solidFill>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algn="l"/>
                      <a:r>
                        <a:rPr lang="en-US" sz="1800" b="0" i="1" baseline="0" dirty="0" smtClean="0">
                          <a:solidFill>
                            <a:schemeClr val="tx1"/>
                          </a:solidFill>
                          <a:latin typeface="Gill Sans MT Condensed" panose="020B0506020104020203" pitchFamily="34" charset="0"/>
                        </a:rPr>
                        <a:t>All courses are approved and</a:t>
                      </a:r>
                    </a:p>
                    <a:p>
                      <a:pPr algn="l"/>
                      <a:r>
                        <a:rPr lang="en-US" sz="1800" b="0" i="1" baseline="0" dirty="0" smtClean="0">
                          <a:solidFill>
                            <a:schemeClr val="tx1"/>
                          </a:solidFill>
                          <a:latin typeface="Gill Sans MT Condensed" panose="020B0506020104020203" pitchFamily="34" charset="0"/>
                        </a:rPr>
                        <a:t>ready for program development</a:t>
                      </a:r>
                    </a:p>
                    <a:p>
                      <a:pPr algn="l"/>
                      <a:r>
                        <a:rPr lang="en-US" sz="1800" b="0" i="1" baseline="0" dirty="0" smtClean="0">
                          <a:solidFill>
                            <a:schemeClr val="tx1"/>
                          </a:solidFill>
                          <a:latin typeface="Gill Sans MT Condensed" panose="020B0506020104020203" pitchFamily="34" charset="0"/>
                        </a:rPr>
                        <a:t>or curriculum revisions.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r>
              <a:tr h="1156855">
                <a:tc gridSpan="3">
                  <a:txBody>
                    <a:bodyPr/>
                    <a:lstStyle/>
                    <a:p>
                      <a:pPr algn="l">
                        <a:spcBef>
                          <a:spcPts val="10"/>
                        </a:spcBef>
                      </a:pPr>
                      <a:r>
                        <a:rPr lang="en-US" sz="1600" b="0" baseline="0" dirty="0" smtClean="0">
                          <a:solidFill>
                            <a:schemeClr val="tx1"/>
                          </a:solidFill>
                          <a:latin typeface="Gill Sans MT Condensed" panose="020B0506020104020203" pitchFamily="34" charset="0"/>
                        </a:rPr>
                        <a:t>Courses were locally developed,</a:t>
                      </a:r>
                    </a:p>
                    <a:p>
                      <a:pPr algn="l">
                        <a:spcBef>
                          <a:spcPts val="10"/>
                        </a:spcBef>
                      </a:pPr>
                      <a:r>
                        <a:rPr lang="en-US" sz="1600" b="0" baseline="0" dirty="0" smtClean="0">
                          <a:solidFill>
                            <a:schemeClr val="tx1"/>
                          </a:solidFill>
                          <a:latin typeface="Gill Sans MT Condensed" panose="020B0506020104020203" pitchFamily="34" charset="0"/>
                        </a:rPr>
                        <a:t>widely varied, and difficult to compare.</a:t>
                      </a:r>
                      <a:endParaRPr lang="en-US" sz="1600" b="0" baseline="0" dirty="0">
                        <a:solidFill>
                          <a:schemeClr val="tx1"/>
                        </a:solidFill>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a:txBody>
                    <a:bodyPr/>
                    <a:lstStyle/>
                    <a:p>
                      <a:endParaRPr lang="en-US" sz="1400" b="1" baseline="0" dirty="0">
                        <a:solidFill>
                          <a:srgbClr val="074572"/>
                        </a:solidFill>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algn="l"/>
                      <a:r>
                        <a:rPr lang="en-US" sz="1800" b="0" i="1" baseline="0" dirty="0" smtClean="0">
                          <a:solidFill>
                            <a:schemeClr val="tx1"/>
                          </a:solidFill>
                          <a:latin typeface="Gill Sans MT Condensed" panose="020B0506020104020203" pitchFamily="34" charset="0"/>
                        </a:rPr>
                        <a:t>Courses have been agreed upon by experienced CTE faculty statewide, with allowances for local variation.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r>
              <a:tr h="1512811">
                <a:tc gridSpan="3">
                  <a:txBody>
                    <a:bodyPr/>
                    <a:lstStyle/>
                    <a:p>
                      <a:pPr algn="l">
                        <a:spcBef>
                          <a:spcPts val="10"/>
                        </a:spcBef>
                      </a:pPr>
                      <a:r>
                        <a:rPr lang="en-US" sz="1600" b="0" baseline="0" dirty="0" smtClean="0">
                          <a:solidFill>
                            <a:schemeClr val="tx1"/>
                          </a:solidFill>
                          <a:latin typeface="Gill Sans MT Condensed" panose="020B0506020104020203" pitchFamily="34" charset="0"/>
                        </a:rPr>
                        <a:t>What students learned at one college might not be adequate to get them a job or allow them to continue their training in a new location.</a:t>
                      </a:r>
                      <a:endParaRPr lang="en-US" sz="1600" b="0" baseline="0" dirty="0">
                        <a:solidFill>
                          <a:schemeClr val="tx1"/>
                        </a:solidFill>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a:txBody>
                    <a:bodyPr/>
                    <a:lstStyle/>
                    <a:p>
                      <a:endParaRPr lang="en-US" sz="1400" b="1" baseline="0" dirty="0">
                        <a:solidFill>
                          <a:srgbClr val="074572"/>
                        </a:solidFill>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algn="l"/>
                      <a:r>
                        <a:rPr lang="en-US" sz="1800" b="0" i="1" baseline="0" dirty="0" smtClean="0">
                          <a:solidFill>
                            <a:schemeClr val="tx1"/>
                          </a:solidFill>
                          <a:effectLst/>
                          <a:latin typeface="Gill Sans MT Condensed" panose="020B0506020104020203" pitchFamily="34" charset="0"/>
                        </a:rPr>
                        <a:t>Standardized, industry-ready </a:t>
                      </a:r>
                    </a:p>
                    <a:p>
                      <a:pPr algn="l"/>
                      <a:r>
                        <a:rPr lang="en-US" sz="1800" b="0" i="1" baseline="0" dirty="0" smtClean="0">
                          <a:solidFill>
                            <a:schemeClr val="tx1"/>
                          </a:solidFill>
                          <a:effectLst/>
                          <a:latin typeface="Gill Sans MT Condensed" panose="020B0506020104020203" pitchFamily="34" charset="0"/>
                        </a:rPr>
                        <a:t>CTE courses and programs</a:t>
                      </a:r>
                    </a:p>
                    <a:p>
                      <a:pPr algn="l"/>
                      <a:r>
                        <a:rPr lang="en-US" sz="2400" b="0" i="0" baseline="0" dirty="0" smtClean="0">
                          <a:solidFill>
                            <a:schemeClr val="tx1"/>
                          </a:solidFill>
                          <a:effectLst/>
                          <a:latin typeface="Gill Sans MT Condensed" panose="020B0506020104020203" pitchFamily="34" charset="0"/>
                        </a:rPr>
                        <a:t>= </a:t>
                      </a:r>
                      <a:r>
                        <a:rPr lang="en-US" sz="1800" b="0" i="1" u="sng" baseline="0" dirty="0" smtClean="0">
                          <a:solidFill>
                            <a:schemeClr val="tx1"/>
                          </a:solidFill>
                          <a:effectLst/>
                          <a:latin typeface="Gill Sans MT Condensed" panose="020B0506020104020203" pitchFamily="34" charset="0"/>
                        </a:rPr>
                        <a:t>Employability</a:t>
                      </a:r>
                      <a:r>
                        <a:rPr lang="en-US" sz="1800" b="0" i="1" baseline="0" dirty="0" smtClean="0">
                          <a:solidFill>
                            <a:schemeClr val="tx1"/>
                          </a:solidFill>
                          <a:effectLst/>
                          <a:latin typeface="Gill Sans MT Condensed" panose="020B0506020104020203" pitchFamily="34" charset="0"/>
                        </a:rPr>
                        <a:t> and improved    </a:t>
                      </a:r>
                    </a:p>
                    <a:p>
                      <a:pPr algn="l"/>
                      <a:r>
                        <a:rPr lang="en-US" sz="1800" b="0" i="1" u="none" baseline="0" dirty="0" smtClean="0">
                          <a:solidFill>
                            <a:schemeClr val="tx1"/>
                          </a:solidFill>
                          <a:effectLst/>
                          <a:latin typeface="Gill Sans MT Condensed" panose="020B0506020104020203" pitchFamily="34" charset="0"/>
                        </a:rPr>
                        <a:t>    </a:t>
                      </a:r>
                      <a:r>
                        <a:rPr lang="en-US" sz="1800" b="0" i="1" u="sng" baseline="0" dirty="0" smtClean="0">
                          <a:solidFill>
                            <a:schemeClr val="tx1"/>
                          </a:solidFill>
                          <a:effectLst/>
                          <a:latin typeface="Gill Sans MT Condensed" panose="020B0506020104020203" pitchFamily="34" charset="0"/>
                        </a:rPr>
                        <a:t>Portability</a:t>
                      </a:r>
                      <a:r>
                        <a:rPr lang="en-US" sz="1800" b="0" i="1" u="none" baseline="0" dirty="0" smtClean="0">
                          <a:solidFill>
                            <a:schemeClr val="tx1"/>
                          </a:solidFill>
                          <a:effectLst/>
                          <a:latin typeface="Gill Sans MT Condensed" panose="020B0506020104020203" pitchFamily="34" charset="0"/>
                        </a:rPr>
                        <a:t> f</a:t>
                      </a:r>
                      <a:r>
                        <a:rPr lang="en-US" sz="1800" b="0" i="1" baseline="0" dirty="0" smtClean="0">
                          <a:solidFill>
                            <a:schemeClr val="tx1"/>
                          </a:solidFill>
                          <a:effectLst/>
                          <a:latin typeface="Gill Sans MT Condensed" panose="020B0506020104020203" pitchFamily="34" charset="0"/>
                        </a:rPr>
                        <a:t>or CTE students!</a:t>
                      </a:r>
                      <a:endParaRPr lang="en-US" sz="1800" b="0" i="1" baseline="0" dirty="0">
                        <a:solidFill>
                          <a:schemeClr val="tx1"/>
                        </a:solidFill>
                        <a:effectLst/>
                        <a:latin typeface="Gill Sans MT Condensed" panose="020B0506020104020203"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r>
            </a:tbl>
          </a:graphicData>
        </a:graphic>
      </p:graphicFrame>
      <p:sp>
        <p:nvSpPr>
          <p:cNvPr id="13" name="Right Arrow 12"/>
          <p:cNvSpPr>
            <a:spLocks noChangeAspect="1"/>
          </p:cNvSpPr>
          <p:nvPr/>
        </p:nvSpPr>
        <p:spPr>
          <a:xfrm>
            <a:off x="6035040" y="2930685"/>
            <a:ext cx="184606" cy="9144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a:spLocks noChangeAspect="1"/>
          </p:cNvSpPr>
          <p:nvPr/>
        </p:nvSpPr>
        <p:spPr>
          <a:xfrm>
            <a:off x="6035040" y="4094242"/>
            <a:ext cx="184606" cy="9144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a:spLocks noChangeAspect="1"/>
          </p:cNvSpPr>
          <p:nvPr/>
        </p:nvSpPr>
        <p:spPr>
          <a:xfrm>
            <a:off x="6035040" y="5257800"/>
            <a:ext cx="184606" cy="9144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a:spLocks noChangeAspect="1"/>
          </p:cNvSpPr>
          <p:nvPr/>
        </p:nvSpPr>
        <p:spPr>
          <a:xfrm>
            <a:off x="6035040" y="2125545"/>
            <a:ext cx="184606" cy="9144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Action Button: Forward or Next 17">
            <a:hlinkClick r:id="" action="ppaction://hlinkshowjump?jump=nextslide" highlightClick="1"/>
          </p:cNvPr>
          <p:cNvSpPr>
            <a:spLocks noChangeAspect="1"/>
          </p:cNvSpPr>
          <p:nvPr/>
        </p:nvSpPr>
        <p:spPr>
          <a:xfrm>
            <a:off x="8869680" y="6583680"/>
            <a:ext cx="274320" cy="274320"/>
          </a:xfrm>
          <a:prstGeom prst="actionButtonForwardNex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Action Button: Back or Previous 18">
            <a:hlinkClick r:id="" action="ppaction://hlinkshowjump?jump=previousslide" highlightClick="1"/>
          </p:cNvPr>
          <p:cNvSpPr>
            <a:spLocks noChangeAspect="1"/>
          </p:cNvSpPr>
          <p:nvPr/>
        </p:nvSpPr>
        <p:spPr>
          <a:xfrm>
            <a:off x="5255" y="6583680"/>
            <a:ext cx="274320" cy="274320"/>
          </a:xfrm>
          <a:prstGeom prst="actionButtonBackPrevio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4"/>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91440" y="5943600"/>
            <a:ext cx="1147157" cy="548640"/>
          </a:xfrm>
          <a:prstGeom prst="rect">
            <a:avLst/>
          </a:prstGeom>
          <a:solidFill>
            <a:schemeClr val="bg2"/>
          </a:solidFill>
          <a:ln>
            <a:noFill/>
          </a:ln>
          <a:effectLst>
            <a:softEdge rad="3175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74353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C8D91192FFD1B40823993E23CDB1B1C" ma:contentTypeVersion="0" ma:contentTypeDescription="Create a new document." ma:contentTypeScope="" ma:versionID="9441007298b6cc41cb42c98bd8224d3e">
  <xsd:schema xmlns:xsd="http://www.w3.org/2001/XMLSchema" xmlns:xs="http://www.w3.org/2001/XMLSchema" xmlns:p="http://schemas.microsoft.com/office/2006/metadata/properties" targetNamespace="http://schemas.microsoft.com/office/2006/metadata/properties" ma:root="true" ma:fieldsID="42866c806760e2ed23b539df3f792fec">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36A997C-EB2B-43C7-8843-BAB4C3AD95D4}">
  <ds:schemaRefs>
    <ds:schemaRef ds:uri="http://schemas.microsoft.com/office/2006/documentManagement/types"/>
    <ds:schemaRef ds:uri="http://schemas.microsoft.com/office/infopath/2007/PartnerControls"/>
    <ds:schemaRef ds:uri="http://www.w3.org/XML/1998/namespace"/>
    <ds:schemaRef ds:uri="http://purl.org/dc/terms/"/>
    <ds:schemaRef ds:uri="http://purl.org/dc/dcmitype/"/>
    <ds:schemaRef ds:uri="http://purl.org/dc/elements/1.1/"/>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8FF69E92-AC32-4822-8ED6-6499382448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16789</TotalTime>
  <Words>6728</Words>
  <Application>Microsoft Office PowerPoint</Application>
  <PresentationFormat>On-screen Show (4:3)</PresentationFormat>
  <Paragraphs>792</Paragraphs>
  <Slides>34</Slides>
  <Notes>31</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Calibri</vt:lpstr>
      <vt:lpstr>Georgia</vt:lpstr>
      <vt:lpstr>Gill Sans MT</vt:lpstr>
      <vt:lpstr>Gill Sans MT Condensed</vt:lpstr>
      <vt:lpstr>Tahoma</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THECB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THECB</dc:creator>
  <cp:lastModifiedBy>Hiller, Duane</cp:lastModifiedBy>
  <cp:revision>1132</cp:revision>
  <cp:lastPrinted>2015-09-29T20:38:28Z</cp:lastPrinted>
  <dcterms:created xsi:type="dcterms:W3CDTF">2012-02-02T23:09:20Z</dcterms:created>
  <dcterms:modified xsi:type="dcterms:W3CDTF">2018-04-16T20:53:56Z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0x0101009C8D91192FFD1B40823993E23CDB1B1C</vt:lpwstr>
  </property>
</Properties>
</file>