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4" r:id="rId2"/>
    <p:sldId id="256" r:id="rId3"/>
    <p:sldId id="262" r:id="rId4"/>
    <p:sldId id="265" r:id="rId5"/>
    <p:sldId id="266" r:id="rId6"/>
    <p:sldId id="267" r:id="rId7"/>
    <p:sldId id="273" r:id="rId8"/>
    <p:sldId id="271" r:id="rId9"/>
    <p:sldId id="270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F84"/>
    <a:srgbClr val="F6B11A"/>
    <a:srgbClr val="FF9801"/>
    <a:srgbClr val="000000"/>
    <a:srgbClr val="C7920F"/>
    <a:srgbClr val="E5A811"/>
    <a:srgbClr val="CB950F"/>
    <a:srgbClr val="D69D10"/>
    <a:srgbClr val="EEB11A"/>
    <a:srgbClr val="DDA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102" autoAdjust="0"/>
    <p:restoredTop sz="96187" autoAdjust="0"/>
  </p:normalViewPr>
  <p:slideViewPr>
    <p:cSldViewPr snapToGrid="0">
      <p:cViewPr varScale="1">
        <p:scale>
          <a:sx n="93" d="100"/>
          <a:sy n="93" d="100"/>
        </p:scale>
        <p:origin x="96" y="4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402"/>
    </p:cViewPr>
  </p:sorterViewPr>
  <p:notesViewPr>
    <p:cSldViewPr snapToGrid="0">
      <p:cViewPr varScale="1">
        <p:scale>
          <a:sx n="81" d="100"/>
          <a:sy n="81" d="100"/>
        </p:scale>
        <p:origin x="20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32D2CB73-7125-4306-99A3-9D184CB17A9A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4C01419B-7CEA-4AEA-9FDA-C5D440E9F9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352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64" tIns="46582" rIns="93164" bIns="46582" rtlCol="0"/>
          <a:lstStyle>
            <a:lvl1pPr algn="r">
              <a:defRPr sz="1200"/>
            </a:lvl1pPr>
          </a:lstStyle>
          <a:p>
            <a:fld id="{08364D48-0C95-4FB6-8CE9-7EA5F69F50DC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4" tIns="46582" rIns="93164" bIns="4658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64" tIns="46582" rIns="93164" bIns="4658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64" tIns="46582" rIns="93164" bIns="46582" rtlCol="0" anchor="b"/>
          <a:lstStyle>
            <a:lvl1pPr algn="r">
              <a:defRPr sz="1200"/>
            </a:lvl1pPr>
          </a:lstStyle>
          <a:p>
            <a:fld id="{2B2C798A-60EA-4F3C-B644-E6CB0105F2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3647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22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65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Notes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95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73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19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06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624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47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982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218" y="1122363"/>
            <a:ext cx="5486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1218" y="3602038"/>
            <a:ext cx="5486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5A39-A20A-4F8D-ADBB-9A13FA43802B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993" y="1802639"/>
            <a:ext cx="4084773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6876866" y="3133304"/>
            <a:ext cx="4731026" cy="128201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30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438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587A8-3E60-4CEA-A5BC-062E02BB5379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05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82C9B-5AC5-4379-8A2F-251F7586B8D2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222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E8D626B-18A4-4C81-A613-F27B297E10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440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DC471-68B4-43D2-88AC-73EEACDC1385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54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493D-B2CE-49AD-9CE4-6D8989E601EF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023" y="1147860"/>
            <a:ext cx="6807953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7"/>
          <p:cNvSpPr txBox="1"/>
          <p:nvPr userDrawn="1"/>
        </p:nvSpPr>
        <p:spPr>
          <a:xfrm>
            <a:off x="2929144" y="3333948"/>
            <a:ext cx="6321011" cy="166212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Texas Higher Education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800" b="1" baseline="0" dirty="0">
                <a:solidFill>
                  <a:srgbClr val="A6A6A6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Coordinating Board</a:t>
            </a:r>
            <a:endParaRPr lang="en-US" sz="4800" baseline="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183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F3E68-0112-470F-A9AE-2EEB35356D8B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538929"/>
            <a:ext cx="10515600" cy="701731"/>
          </a:xfrm>
          <a:solidFill>
            <a:srgbClr val="005B83"/>
          </a:solidFill>
        </p:spPr>
        <p:txBody>
          <a:bodyPr>
            <a:sp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290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rgbClr val="005B83"/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1711-846E-4400-AA6E-B22FCDEA83C4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935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560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4BA1-9107-4977-B71A-23FD757F3C66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0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50859-13EF-4F6D-8C46-DD7FEF7149B5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0" y="355138"/>
            <a:ext cx="12192000" cy="73071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noAutofit/>
          </a:bodyPr>
          <a:lstStyle/>
          <a:p>
            <a:endParaRPr lang="en-US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584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solidFill>
            <a:srgbClr val="005B83"/>
          </a:solidFill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9213" y="457201"/>
            <a:ext cx="6226175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6C1D-6E65-46CD-A8BC-E3E12BCFCFA3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128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04137-F50F-4798-9959-FCBA97F52E19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44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259590"/>
            <a:ext cx="12192000" cy="612541"/>
          </a:xfrm>
          <a:prstGeom prst="rect">
            <a:avLst/>
          </a:prstGeom>
          <a:solidFill>
            <a:srgbClr val="A6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3200" b="1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33332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C7E74-6FA6-4C73-AA06-611984BFA24F}" type="datetime1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960B7-1A5D-4A40-9C6E-0A7BBAA5F99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230188"/>
          </a:xfrm>
          <a:prstGeom prst="rect">
            <a:avLst/>
          </a:prstGeom>
          <a:solidFill>
            <a:srgbClr val="005B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12" y="6350930"/>
            <a:ext cx="1280160" cy="4298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04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4.mp4"/><Relationship Id="rId1" Type="http://schemas.openxmlformats.org/officeDocument/2006/relationships/video" Target="NULL" TargetMode="Externa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5.mp4"/><Relationship Id="rId1" Type="http://schemas.openxmlformats.org/officeDocument/2006/relationships/video" Target="NULL" TargetMode="Externa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6.mp4"/><Relationship Id="rId1" Type="http://schemas.openxmlformats.org/officeDocument/2006/relationships/video" Target="NULL" TargetMode="Externa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7.m4a"/><Relationship Id="rId7" Type="http://schemas.openxmlformats.org/officeDocument/2006/relationships/image" Target="../media/image2.png"/><Relationship Id="rId2" Type="http://schemas.openxmlformats.org/officeDocument/2006/relationships/audio" Target="NULL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8.m4a"/><Relationship Id="rId7" Type="http://schemas.microsoft.com/office/2007/relationships/hdphoto" Target="../media/hdphoto1.wdp"/><Relationship Id="rId2" Type="http://schemas.openxmlformats.org/officeDocument/2006/relationships/audio" Target="NULL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jpeg"/><Relationship Id="rId2" Type="http://schemas.microsoft.com/office/2007/relationships/media" Target="../media/media9.m4a"/><Relationship Id="rId1" Type="http://schemas.openxmlformats.org/officeDocument/2006/relationships/audio" Target="NULL" TargetMode="External"/><Relationship Id="rId6" Type="http://schemas.openxmlformats.org/officeDocument/2006/relationships/hyperlink" Target="http://www.google.com/url?sa=i&amp;rct=j&amp;q=&amp;esrc=s&amp;source=images&amp;cd=&amp;cad=rja&amp;uact=8&amp;ved=0ahUKEwj_64KaycLSAhUr4oMKHcCAAkUQjRwIBw&amp;url=http://clipart-library.com/details-cliparts.html&amp;psig=AFQjCNFDGPWdebBd8nGQQBv_1LifVfOhag&amp;ust=1488913512933464" TargetMode="External"/><Relationship Id="rId5" Type="http://schemas.openxmlformats.org/officeDocument/2006/relationships/hyperlink" Target="mailto:grantinfo@thecb.state.tx.us" TargetMode="Externa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52317" y="1295153"/>
            <a:ext cx="982031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i="1" u="sng" dirty="0" smtClean="0">
                <a:solidFill>
                  <a:srgbClr val="005F8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TURN ON SPEAKERS</a:t>
            </a:r>
          </a:p>
          <a:p>
            <a:pPr algn="ctr"/>
            <a:endParaRPr lang="en-US" sz="6000" b="1" dirty="0" smtClean="0">
              <a:solidFill>
                <a:srgbClr val="185418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6000" b="1" dirty="0" smtClean="0">
                <a:solidFill>
                  <a:srgbClr val="1854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start the presentation</a:t>
            </a:r>
          </a:p>
          <a:p>
            <a:pPr algn="ctr"/>
            <a:r>
              <a:rPr lang="en-US" sz="60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Press </a:t>
            </a:r>
            <a:r>
              <a:rPr lang="en-US" sz="6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F5 </a:t>
            </a:r>
          </a:p>
          <a:p>
            <a:pPr algn="ctr"/>
            <a:r>
              <a:rPr lang="en-US" sz="6000" b="1" dirty="0" smtClean="0">
                <a:solidFill>
                  <a:srgbClr val="18541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181.292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33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-142382" y="673101"/>
            <a:ext cx="6987319" cy="4618038"/>
          </a:xfrm>
        </p:spPr>
        <p:txBody>
          <a:bodyPr>
            <a:noAutofit/>
          </a:bodyPr>
          <a:lstStyle/>
          <a:p>
            <a:r>
              <a:rPr lang="en-US" sz="5400" b="1" dirty="0" err="1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HelmNet</a:t>
            </a:r>
            <a:r>
              <a:rPr lang="en-US" sz="5400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en-US" sz="5400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5400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</a:t>
            </a:r>
            <a:r>
              <a:rPr lang="en-US" sz="5400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5400" b="1" dirty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5400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5400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5400" b="1" dirty="0" smtClean="0">
                <a:ln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Pre-Disbursement Changes</a:t>
            </a:r>
            <a:endParaRPr lang="en-US" sz="5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6553200" y="4225064"/>
            <a:ext cx="5486400" cy="1655762"/>
          </a:xfrm>
          <a:noFill/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Student Financial Aid Programs</a:t>
            </a:r>
          </a:p>
          <a:p>
            <a:pPr algn="ctr"/>
            <a:endParaRPr lang="en-US" sz="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756" end="4478.476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03094"/>
      </p:ext>
    </p:extLst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609600" y="1284406"/>
            <a:ext cx="11582400" cy="465800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Cancel Loans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Reinstate Loans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Change Disbursement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Amounts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Dates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Hold/Release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09600" y="352425"/>
            <a:ext cx="10515600" cy="739775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PRE-DISBURSEMENT CHANGES</a:t>
            </a:r>
            <a:endParaRPr lang="en-US" sz="4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021" y="1782556"/>
            <a:ext cx="5518488" cy="3661703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6906" end="3384.8412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2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0">
        <p14:prism/>
      </p:transition>
    </mc:Choice>
    <mc:Fallback xmlns="">
      <p:transition spd="slow" advClick="0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68B80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44643" end="3042.591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231774"/>
            <a:ext cx="12206252" cy="601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89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1000">
        <p14:prism/>
      </p:transition>
    </mc:Choice>
    <mc:Fallback xmlns="">
      <p:transition spd="slow" advClick="0" advTm="5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9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28C1F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128" end="3220.934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219074"/>
            <a:ext cx="12154722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70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5000">
        <p14:flip dir="r"/>
      </p:transition>
    </mc:Choice>
    <mc:Fallback xmlns="">
      <p:transition spd="slow" advClick="0" advTm="5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6</a:t>
            </a:fld>
            <a:endParaRPr lang="en-US" dirty="0"/>
          </a:p>
        </p:txBody>
      </p:sp>
      <p:pic>
        <p:nvPicPr>
          <p:cNvPr id="3" name="AFC311E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5351.498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276225"/>
            <a:ext cx="12335078" cy="608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9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981440" y="653143"/>
            <a:ext cx="8040742" cy="3445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Pre-Disbursement </a:t>
            </a:r>
            <a:r>
              <a:rPr lang="en-US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hanges</a:t>
            </a:r>
            <a:r>
              <a:rPr lang="en-US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en-US" sz="32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 </a:t>
            </a:r>
            <a:r>
              <a:rPr 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cancel a loan</a:t>
            </a: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</a:t>
            </a:r>
            <a:r>
              <a:rPr 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ow to reinstate a loan</a:t>
            </a:r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How to make pre-disbursement changes</a:t>
            </a:r>
          </a:p>
          <a:p>
            <a:pPr marL="0" indent="0">
              <a:buNone/>
            </a:pPr>
            <a:r>
              <a:rPr lang="en-US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900" dirty="0" smtClean="0"/>
          </a:p>
          <a:p>
            <a:pPr marL="285750" indent="-285750"/>
            <a:endParaRPr lang="en-US" sz="900" dirty="0"/>
          </a:p>
        </p:txBody>
      </p:sp>
      <p:sp>
        <p:nvSpPr>
          <p:cNvPr id="2" name="Rectangle 1"/>
          <p:cNvSpPr/>
          <p:nvPr/>
        </p:nvSpPr>
        <p:spPr>
          <a:xfrm>
            <a:off x="4038178" y="1386515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</a:t>
            </a:r>
            <a:endParaRPr 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1028297"/>
            <a:ext cx="3293156" cy="218446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038178" y="2563513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</a:t>
            </a:r>
            <a:endParaRPr 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98857" y="1975014"/>
            <a:ext cx="3186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</a:t>
            </a:r>
            <a:endParaRPr 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9966" y="4231327"/>
            <a:ext cx="9812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Remember only one change can be made with a 24 hour </a:t>
            </a:r>
            <a:r>
              <a:rPr lang="en-US" sz="36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period.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2" name="Audio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1838" end="3301.4784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5624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6000">
        <p14:switch dir="r"/>
      </p:transition>
    </mc:Choice>
    <mc:Fallback xmlns="">
      <p:transition spd="slow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2195327" y="366352"/>
            <a:ext cx="10344149" cy="5577247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Login Process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Basic Navigation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Loan Certification Process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Pre-Disbursement Changes Module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en-US" sz="4400" b="1" dirty="0" smtClean="0"/>
              <a:t> Inquiry </a:t>
            </a:r>
            <a:r>
              <a:rPr lang="en-US" sz="4400" b="1" dirty="0"/>
              <a:t>Options Module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527" y="2519261"/>
            <a:ext cx="1215136" cy="121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782" y="1373024"/>
            <a:ext cx="1215136" cy="121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74" y="241160"/>
            <a:ext cx="1215136" cy="1219200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st="1425" end="4297.8095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74" y="3578162"/>
            <a:ext cx="1215136" cy="1219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7973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9000">
        <p14:switch dir="r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60B7-1A5D-4A40-9C6E-0A7BBAA5F990}" type="slidenum">
              <a:rPr lang="en-US" smtClean="0"/>
              <a:t>9</a:t>
            </a:fld>
            <a:endParaRPr lang="en-US" dirty="0"/>
          </a:p>
        </p:txBody>
      </p:sp>
      <p:sp>
        <p:nvSpPr>
          <p:cNvPr id="10" name="Title 5"/>
          <p:cNvSpPr txBox="1">
            <a:spLocks/>
          </p:cNvSpPr>
          <p:nvPr/>
        </p:nvSpPr>
        <p:spPr>
          <a:xfrm>
            <a:off x="1315849" y="474770"/>
            <a:ext cx="10515600" cy="74414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THECB Contact Information:</a:t>
            </a:r>
            <a:endParaRPr lang="en-US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846242" y="1381261"/>
            <a:ext cx="9344407" cy="448945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en-US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Financial Aid Services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Phone:	(844) 792-2640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Email:	</a:t>
            </a:r>
            <a:r>
              <a:rPr lang="en-US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grantinfo@thecb.state.tx.us</a:t>
            </a:r>
            <a:endParaRPr lang="en-US" sz="4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</a:pPr>
            <a:endParaRPr lang="en-US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Image result for contact information clip art">
            <a:hlinkClick r:id="rId6" tgtFrame="&quot;_blank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396" y="1704285"/>
            <a:ext cx="2216506" cy="2450566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501" end="5153.2154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26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42053">
        <p14:doors dir="vert"/>
      </p:transition>
    </mc:Choice>
    <mc:Fallback xmlns="">
      <p:transition spd="slow" advClick="0" advTm="420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"/>
</p:tagLst>
</file>

<file path=ppt/theme/theme1.xml><?xml version="1.0" encoding="utf-8"?>
<a:theme xmlns:a="http://schemas.openxmlformats.org/drawingml/2006/main" name="Office Theme">
  <a:themeElements>
    <a:clrScheme name="Custom 30">
      <a:dk1>
        <a:srgbClr val="005F83"/>
      </a:dk1>
      <a:lt1>
        <a:srgbClr val="FFFFFF"/>
      </a:lt1>
      <a:dk2>
        <a:srgbClr val="A62242"/>
      </a:dk2>
      <a:lt2>
        <a:srgbClr val="F8DFA3"/>
      </a:lt2>
      <a:accent1>
        <a:srgbClr val="002060"/>
      </a:accent1>
      <a:accent2>
        <a:srgbClr val="F6B020"/>
      </a:accent2>
      <a:accent3>
        <a:srgbClr val="00B087"/>
      </a:accent3>
      <a:accent4>
        <a:srgbClr val="A69FBF"/>
      </a:accent4>
      <a:accent5>
        <a:srgbClr val="F8DFA3"/>
      </a:accent5>
      <a:accent6>
        <a:srgbClr val="614975"/>
      </a:accent6>
      <a:hlink>
        <a:srgbClr val="006649"/>
      </a:hlink>
      <a:folHlink>
        <a:srgbClr val="F6B02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>
            <a:solidFill>
              <a:srgbClr val="18541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7537</TotalTime>
  <Words>101</Words>
  <Application>Microsoft Office PowerPoint</Application>
  <PresentationFormat>Widescreen</PresentationFormat>
  <Paragraphs>42</Paragraphs>
  <Slides>9</Slides>
  <Notes>9</Notes>
  <HiddenSlides>0</HiddenSlides>
  <MMClips>9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  <vt:lpstr>HelmNet  Training  Pre-Disbursement Changes</vt:lpstr>
      <vt:lpstr>PRE-DISBURSEMENT CHANGES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THECB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Rodriguez, Sophia</dc:creator>
  <cp:lastModifiedBy>Smalley, Leah</cp:lastModifiedBy>
  <cp:revision>574</cp:revision>
  <cp:lastPrinted>2017-02-07T22:19:26Z</cp:lastPrinted>
  <dcterms:created xsi:type="dcterms:W3CDTF">2015-09-21T17:58:58Z</dcterms:created>
  <dcterms:modified xsi:type="dcterms:W3CDTF">2017-03-20T22:52:41Z</dcterms:modified>
</cp:coreProperties>
</file>