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2" end="1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5B83"/>
    <a:srgbClr val="A62242"/>
    <a:srgbClr val="242B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58" autoAdjust="0"/>
    <p:restoredTop sz="94711" autoAdjust="0"/>
  </p:normalViewPr>
  <p:slideViewPr>
    <p:cSldViewPr snapToGrid="0">
      <p:cViewPr varScale="1">
        <p:scale>
          <a:sx n="60" d="100"/>
          <a:sy n="60" d="100"/>
        </p:scale>
        <p:origin x="84" y="9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7BA7A-53D8-47E1-8DF4-91CBE3F76F85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1A8-3755-4E03-9976-2EC4D1EF86D2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E58B-B472-4410-84AD-50E4AF135A22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B788-CED7-4AA7-B3A6-4C1094926646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EF5A-4AB5-45F6-BBE5-999A3ABA6EB5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2BD9-7A36-4675-9576-44FCD0757E72}" type="datetime1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7FBF-B971-4BF1-8DDB-089EBC527EA3}" type="datetime1">
              <a:rPr lang="en-US" smtClean="0"/>
              <a:t>5/5/2016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CA31-0934-446B-B13F-460152A62521}" type="datetime1">
              <a:rPr lang="en-US" smtClean="0"/>
              <a:t>5/5/2016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5AF84-87F5-491B-B55F-05890D2A79EA}" type="datetime1">
              <a:rPr lang="en-US" smtClean="0"/>
              <a:t>5/5/2016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4F50-C12E-481E-9933-2C3DCCD8F64C}" type="datetime1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3F8FB-C2D1-4FDA-ABFE-FEA876E66E75}" type="datetime1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7672A-820E-4F3B-8A30-874BB5A7688A}" type="datetime1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www1.thecb.state.tx.us/apps/SpecialPrograms/MainMenu.cf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6.mp4"/><Relationship Id="rId1" Type="http://schemas.openxmlformats.org/officeDocument/2006/relationships/video" Target="NULL" TargetMode="External"/><Relationship Id="rId5" Type="http://schemas.openxmlformats.org/officeDocument/2006/relationships/image" Target="../media/image6.png"/><Relationship Id="rId4" Type="http://schemas.openxmlformats.org/officeDocument/2006/relationships/hyperlink" Target="mailto:Grantinfo@thecb.state.tx.u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7.mp4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8.m4a"/><Relationship Id="rId7" Type="http://schemas.openxmlformats.org/officeDocument/2006/relationships/image" Target="../media/image2.png"/><Relationship Id="rId2" Type="http://schemas.microsoft.com/office/2007/relationships/media" Target="../media/media8.m4a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8.xml"/><Relationship Id="rId5" Type="http://schemas.microsoft.com/office/2007/relationships/media" Target="../media/media9.mp4"/><Relationship Id="rId4" Type="http://schemas.openxmlformats.org/officeDocument/2006/relationships/video" Target="NUL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MOVEit DMZ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002971"/>
            <a:ext cx="12192000" cy="19389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TO BEGIN PRESENTATION</a:t>
            </a:r>
          </a:p>
          <a:p>
            <a:pPr algn="ctr"/>
            <a:r>
              <a:rPr lang="en-US" sz="6000" b="1" dirty="0">
                <a:latin typeface="Arial Black" panose="020B0A04020102020204" pitchFamily="34" charset="0"/>
                <a:cs typeface="Aharoni" panose="02010803020104030203" pitchFamily="2" charset="-79"/>
              </a:rPr>
              <a:t>PRESS F5</a:t>
            </a:r>
            <a:r>
              <a:rPr lang="en-US" sz="60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  <a:endParaRPr lang="en-US" sz="60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2" end="5118.247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1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0"/>
    </mc:Choice>
    <mc:Fallback xmlns="">
      <p:transition spd="slow" advTm="5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104" y="1938792"/>
            <a:ext cx="5486400" cy="23876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How to use MOVEit DMZ </a:t>
            </a:r>
            <a:endParaRPr lang="en-US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0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4245"/>
    </mc:Choice>
    <mc:Fallback xmlns="">
      <p:transition advClick="0" advTm="242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4" y="413656"/>
            <a:ext cx="4343400" cy="54858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32113" y="4485305"/>
            <a:ext cx="2416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rgbClr val="FFC000"/>
                </a:solidFill>
              </a:rPr>
              <a:t>MOVEit DMZ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5513" y="1422928"/>
            <a:ext cx="6086474" cy="40472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Going forward, institutions will use </a:t>
            </a:r>
          </a:p>
          <a:p>
            <a:r>
              <a:rPr lang="en-US" sz="3200" dirty="0" smtClean="0"/>
              <a:t>MOVEit to </a:t>
            </a:r>
            <a:r>
              <a:rPr lang="en-US" sz="3200" b="1" dirty="0" smtClean="0"/>
              <a:t>upload</a:t>
            </a:r>
            <a:r>
              <a:rPr lang="en-US" sz="3200" dirty="0" smtClean="0"/>
              <a:t>:</a:t>
            </a:r>
          </a:p>
          <a:p>
            <a:endParaRPr lang="en-US" sz="15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End-of-Year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Summer Updates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Award History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FADS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Loan Certification</a:t>
            </a:r>
          </a:p>
          <a:p>
            <a:endParaRPr lang="en-US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90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98"/>
    </mc:Choice>
    <mc:Fallback xmlns="">
      <p:transition spd="slow" advTm="134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MOVEit DMZ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43" y="933097"/>
            <a:ext cx="5366657" cy="4477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771" y="933097"/>
            <a:ext cx="566732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Overview</a:t>
            </a:r>
          </a:p>
          <a:p>
            <a:endParaRPr lang="en-US" sz="3200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Where to find the instructions</a:t>
            </a:r>
            <a:endParaRPr lang="en-US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Logging in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Wizard or No Wizard?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Navigating the Home </a:t>
            </a:r>
            <a:r>
              <a:rPr lang="en-US" sz="3200" dirty="0" smtClean="0"/>
              <a:t>Page</a:t>
            </a:r>
            <a:endParaRPr lang="en-US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Uploading files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Downloading files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Managing your reports</a:t>
            </a:r>
            <a:endParaRPr lang="en-US" sz="3200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6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3"/>
    </mc:Choice>
    <mc:Fallback xmlns="">
      <p:transition spd="slow" advTm="139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Where </a:t>
            </a:r>
            <a:r>
              <a:rPr lang="en-US" b="1" dirty="0"/>
              <a:t>the </a:t>
            </a:r>
            <a:r>
              <a:rPr lang="en-US" b="1" dirty="0" smtClean="0"/>
              <a:t>instructions </a:t>
            </a:r>
            <a:r>
              <a:rPr lang="en-US" b="1" dirty="0"/>
              <a:t>are located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MOVEit DMZ instruction manual can be found on the Student </a:t>
            </a:r>
            <a:r>
              <a:rPr lang="en-US" sz="2400" dirty="0"/>
              <a:t>Financial Aid Programs </a:t>
            </a:r>
            <a:r>
              <a:rPr lang="en-US" sz="2400" dirty="0" smtClean="0"/>
              <a:t>Information Website:</a:t>
            </a:r>
            <a:endParaRPr lang="en-US" sz="2400" b="1" dirty="0"/>
          </a:p>
          <a:p>
            <a:pPr algn="ctr"/>
            <a:endParaRPr lang="en-US" sz="1800" b="1" dirty="0" smtClean="0"/>
          </a:p>
          <a:p>
            <a:pPr algn="ctr"/>
            <a:r>
              <a:rPr lang="en-US" sz="1800" b="1" dirty="0" smtClean="0">
                <a:hlinkClick r:id="rId4"/>
              </a:rPr>
              <a:t>https</a:t>
            </a:r>
            <a:r>
              <a:rPr lang="en-US" sz="1800" b="1" dirty="0">
                <a:hlinkClick r:id="rId4"/>
              </a:rPr>
              <a:t>://</a:t>
            </a:r>
            <a:r>
              <a:rPr lang="en-US" sz="1800" b="1" dirty="0" smtClean="0">
                <a:hlinkClick r:id="rId4"/>
              </a:rPr>
              <a:t>www1.thecb.state.tx.us/apps/SpecialPrograms/MainMenu.cfm</a:t>
            </a:r>
            <a:endParaRPr lang="en-US" sz="1800" b="1" dirty="0" smtClean="0"/>
          </a:p>
          <a:p>
            <a:pPr algn="ctr"/>
            <a:endParaRPr lang="en-US" sz="1800" b="1" dirty="0"/>
          </a:p>
          <a:p>
            <a:pPr algn="ctr"/>
            <a:endParaRPr lang="en-US" sz="18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6" name="instruct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6667" end="2866.6643"/>
                </p14:media>
              </p:ext>
            </p:extLst>
          </p:nvPr>
        </p:nvPicPr>
        <p:blipFill rotWithShape="1">
          <a:blip r:embed="rId5"/>
          <a:srcRect l="14479" t="1134" r="14712" b="642"/>
          <a:stretch/>
        </p:blipFill>
        <p:spPr>
          <a:xfrm>
            <a:off x="5040085" y="555170"/>
            <a:ext cx="6792686" cy="5299973"/>
          </a:xfrm>
        </p:spPr>
      </p:pic>
    </p:spTree>
    <p:extLst>
      <p:ext uri="{BB962C8B-B14F-4D97-AF65-F5344CB8AC3E}">
        <p14:creationId xmlns:p14="http://schemas.microsoft.com/office/powerpoint/2010/main" val="350533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0"/>
    </mc:Choice>
    <mc:Fallback>
      <p:transition spd="slow" advClick="0" advTm="4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926" objId="10"/>
        <p14:triggerEvt type="onClick" time="1926" objId="10"/>
        <p14:stopEvt time="53128" objId="10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Logging </a:t>
            </a:r>
            <a:r>
              <a:rPr lang="en-US" b="1" dirty="0" smtClean="0"/>
              <a:t>into </a:t>
            </a:r>
            <a:br>
              <a:rPr lang="en-US" b="1" dirty="0" smtClean="0"/>
            </a:br>
            <a:r>
              <a:rPr lang="en-US" b="1" dirty="0" smtClean="0"/>
              <a:t>MOVEit </a:t>
            </a:r>
            <a:r>
              <a:rPr lang="en-US" b="1" dirty="0"/>
              <a:t>DMZ 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3932237" cy="3951514"/>
          </a:xfrm>
        </p:spPr>
        <p:txBody>
          <a:bodyPr>
            <a:noAutofit/>
          </a:bodyPr>
          <a:lstStyle/>
          <a:p>
            <a:pPr lvl="0"/>
            <a:r>
              <a:rPr lang="en-US" sz="1800" dirty="0" smtClean="0"/>
              <a:t>The </a:t>
            </a:r>
            <a:r>
              <a:rPr lang="en-US" sz="1800" dirty="0"/>
              <a:t>username and password will be provided to the designated individual at your </a:t>
            </a:r>
            <a:r>
              <a:rPr lang="en-US" sz="1800" dirty="0" smtClean="0"/>
              <a:t>institution.</a:t>
            </a:r>
          </a:p>
          <a:p>
            <a:r>
              <a:rPr lang="en-US" sz="1800" dirty="0"/>
              <a:t>If you forget your </a:t>
            </a:r>
            <a:r>
              <a:rPr lang="en-US" sz="1800" dirty="0" smtClean="0"/>
              <a:t>username or password, </a:t>
            </a:r>
            <a:r>
              <a:rPr lang="en-US" sz="1800" dirty="0"/>
              <a:t>you will need </a:t>
            </a:r>
            <a:r>
              <a:rPr lang="en-US" sz="1800" dirty="0" smtClean="0"/>
              <a:t>to email </a:t>
            </a:r>
            <a:r>
              <a:rPr lang="en-US" sz="1800" u="sng" dirty="0" smtClean="0">
                <a:hlinkClick r:id="rId4"/>
              </a:rPr>
              <a:t>Grantinfo@thecb.state.tx.us</a:t>
            </a:r>
            <a:r>
              <a:rPr lang="en-US" sz="1800" dirty="0" smtClean="0"/>
              <a:t> </a:t>
            </a:r>
            <a:r>
              <a:rPr lang="en-US" sz="1800" dirty="0"/>
              <a:t>and indicate MOVEit DMZ in the subject line. </a:t>
            </a:r>
            <a:r>
              <a:rPr lang="en-US" sz="1800" dirty="0" smtClean="0"/>
              <a:t>Someone will contact you for assistance.</a:t>
            </a:r>
            <a:endParaRPr lang="en-US" sz="1800" dirty="0"/>
          </a:p>
          <a:p>
            <a:pPr lvl="0"/>
            <a:r>
              <a:rPr lang="en-US" sz="1800" dirty="0" smtClean="0"/>
              <a:t>Due </a:t>
            </a:r>
            <a:r>
              <a:rPr lang="en-US" sz="1800" dirty="0"/>
              <a:t>to security protocols, an automated password reset process is not </a:t>
            </a:r>
            <a:r>
              <a:rPr lang="en-US" sz="1800" dirty="0" smtClean="0"/>
              <a:t>available at this time. 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MOVEit DMZ</a:t>
            </a:r>
            <a:endParaRPr lang="en-US" dirty="0"/>
          </a:p>
        </p:txBody>
      </p:sp>
      <p:pic>
        <p:nvPicPr>
          <p:cNvPr id="6" name="Rodriguez, Sophia - Tuesday, May 03, 2016 3.39.02 PM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4139" end="3401.9433"/>
                </p14:media>
              </p:ext>
            </p:extLst>
          </p:nvPr>
        </p:nvPicPr>
        <p:blipFill rotWithShape="1">
          <a:blip r:embed="rId5"/>
          <a:srcRect l="15218" t="374" r="15535" b="-1902"/>
          <a:stretch>
            <a:fillRect/>
          </a:stretch>
        </p:blipFill>
        <p:spPr>
          <a:xfrm>
            <a:off x="5083629" y="544286"/>
            <a:ext cx="6578719" cy="5425250"/>
          </a:xfrm>
        </p:spPr>
      </p:pic>
    </p:spTree>
    <p:extLst>
      <p:ext uri="{BB962C8B-B14F-4D97-AF65-F5344CB8AC3E}">
        <p14:creationId xmlns:p14="http://schemas.microsoft.com/office/powerpoint/2010/main" val="275161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4000"/>
    </mc:Choice>
    <mc:Fallback>
      <p:transition spd="slow" advClick="0" advTm="4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71" objId="22"/>
        <p14:stopEvt time="59233" objId="22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/>
              <a:t>Wizard or No Wizard?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Users can access the MOVEit DMZ portal </a:t>
            </a:r>
            <a:r>
              <a:rPr lang="en-US" sz="2000" b="1" u="sng" dirty="0"/>
              <a:t>without</a:t>
            </a:r>
            <a:r>
              <a:rPr lang="en-US" sz="2000" b="1" dirty="0"/>
              <a:t> having to i</a:t>
            </a:r>
            <a:r>
              <a:rPr lang="en-US" sz="2000" b="1" dirty="0" smtClean="0"/>
              <a:t>nstall the </a:t>
            </a:r>
            <a:r>
              <a:rPr lang="en-US" sz="2000" b="1" dirty="0"/>
              <a:t>wizard.</a:t>
            </a:r>
            <a:endParaRPr lang="en-US" sz="2000" dirty="0"/>
          </a:p>
          <a:p>
            <a:r>
              <a:rPr lang="en-US" sz="2000" dirty="0" smtClean="0"/>
              <a:t>Once </a:t>
            </a:r>
            <a:r>
              <a:rPr lang="en-US" sz="2000" dirty="0"/>
              <a:t>logged in, you will see the </a:t>
            </a:r>
            <a:r>
              <a:rPr lang="en-US" sz="2000" dirty="0" smtClean="0"/>
              <a:t>several </a:t>
            </a:r>
            <a:r>
              <a:rPr lang="en-US" sz="2000" dirty="0"/>
              <a:t>options that allow the use of a Wizard or to manually move files. </a:t>
            </a:r>
            <a:endParaRPr lang="en-US" sz="2000" dirty="0" smtClean="0"/>
          </a:p>
          <a:p>
            <a:r>
              <a:rPr lang="en-US" sz="2000" dirty="0" smtClean="0"/>
              <a:t>To </a:t>
            </a:r>
            <a:r>
              <a:rPr lang="en-US" sz="2000" dirty="0"/>
              <a:t>install the Upload/Download </a:t>
            </a:r>
            <a:r>
              <a:rPr lang="en-US" sz="2000" dirty="0" smtClean="0"/>
              <a:t>Wizard, </a:t>
            </a:r>
            <a:r>
              <a:rPr lang="en-US" sz="2000" dirty="0"/>
              <a:t>users will need the following: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Internet </a:t>
            </a:r>
            <a:r>
              <a:rPr lang="en-US" sz="2000" dirty="0" smtClean="0"/>
              <a:t>Explorer 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Administrative rights</a:t>
            </a:r>
          </a:p>
          <a:p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6" name="wizard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4568" end="3991.1814"/>
                </p14:media>
              </p:ext>
            </p:extLst>
          </p:nvPr>
        </p:nvPicPr>
        <p:blipFill rotWithShape="1">
          <a:blip r:embed="rId4"/>
          <a:srcRect l="14477" t="823" r="14713" b="641"/>
          <a:stretch/>
        </p:blipFill>
        <p:spPr>
          <a:xfrm>
            <a:off x="5018315" y="566057"/>
            <a:ext cx="6923314" cy="5418990"/>
          </a:xfrm>
        </p:spPr>
      </p:pic>
    </p:spTree>
    <p:extLst>
      <p:ext uri="{BB962C8B-B14F-4D97-AF65-F5344CB8AC3E}">
        <p14:creationId xmlns:p14="http://schemas.microsoft.com/office/powerpoint/2010/main" val="2440172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73918"/>
    </mc:Choice>
    <mc:Fallback>
      <p:transition advClick="0" advTm="73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56" objId="6"/>
        <p14:stopEvt time="71787" objId="6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6314" y="457200"/>
            <a:ext cx="4325711" cy="1600200"/>
          </a:xfrm>
          <a:solidFill>
            <a:srgbClr val="005B83"/>
          </a:solidFill>
        </p:spPr>
        <p:txBody>
          <a:bodyPr anchor="ctr">
            <a:normAutofit/>
          </a:bodyPr>
          <a:lstStyle/>
          <a:p>
            <a:pPr algn="ctr"/>
            <a:r>
              <a:rPr lang="en-US" sz="3200" b="1" dirty="0" smtClean="0"/>
              <a:t>Navigating </a:t>
            </a:r>
            <a:br>
              <a:rPr lang="en-US" sz="3200" b="1" dirty="0" smtClean="0"/>
            </a:br>
            <a:r>
              <a:rPr lang="en-US" sz="3200" b="1" dirty="0" smtClean="0"/>
              <a:t>the web portal </a:t>
            </a:r>
            <a:endParaRPr lang="en-US" sz="3200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446314" y="2057400"/>
            <a:ext cx="4325711" cy="3962400"/>
          </a:xfrm>
        </p:spPr>
        <p:txBody>
          <a:bodyPr>
            <a:noAutofit/>
          </a:bodyPr>
          <a:lstStyle/>
          <a:p>
            <a:r>
              <a:rPr lang="en-US" sz="1800" dirty="0"/>
              <a:t>The </a:t>
            </a:r>
            <a:r>
              <a:rPr lang="en-US" sz="1800" dirty="0" smtClean="0"/>
              <a:t>left-hand margin </a:t>
            </a:r>
            <a:r>
              <a:rPr lang="en-US" sz="1800" dirty="0"/>
              <a:t>navigation bar is always </a:t>
            </a:r>
            <a:r>
              <a:rPr lang="en-US" sz="1800" dirty="0" smtClean="0"/>
              <a:t>visible </a:t>
            </a:r>
            <a:r>
              <a:rPr lang="en-US" sz="1800" dirty="0"/>
              <a:t>throughout </a:t>
            </a:r>
            <a:r>
              <a:rPr lang="en-US" sz="1800" dirty="0" smtClean="0"/>
              <a:t>the web portal.</a:t>
            </a:r>
            <a:endParaRPr lang="en-US" sz="1800" dirty="0"/>
          </a:p>
          <a:p>
            <a:pPr marL="0" lvl="5"/>
            <a:r>
              <a:rPr lang="en-US" sz="1800" b="1" dirty="0" smtClean="0"/>
              <a:t>Logs: </a:t>
            </a:r>
            <a:r>
              <a:rPr lang="en-US" sz="1800" dirty="0" smtClean="0"/>
              <a:t>allows </a:t>
            </a:r>
            <a:r>
              <a:rPr lang="en-US" sz="1800" dirty="0"/>
              <a:t>users </a:t>
            </a:r>
            <a:r>
              <a:rPr lang="en-US" sz="1800" dirty="0" smtClean="0"/>
              <a:t>to </a:t>
            </a:r>
            <a:r>
              <a:rPr lang="en-US" sz="1800" dirty="0"/>
              <a:t>search for </a:t>
            </a:r>
            <a:r>
              <a:rPr lang="en-US" sz="1800" dirty="0" smtClean="0"/>
              <a:t>files submitted to the THECB.</a:t>
            </a:r>
            <a:endParaRPr lang="en-US" sz="1800" dirty="0"/>
          </a:p>
          <a:p>
            <a:pPr marL="0" lvl="6"/>
            <a:r>
              <a:rPr lang="en-US" sz="1800" b="1" dirty="0"/>
              <a:t>Go To </a:t>
            </a:r>
            <a:r>
              <a:rPr lang="en-US" sz="1800" b="1" dirty="0" smtClean="0"/>
              <a:t>Folder: </a:t>
            </a:r>
            <a:r>
              <a:rPr lang="en-US" sz="1800" dirty="0"/>
              <a:t>allows users to </a:t>
            </a:r>
            <a:r>
              <a:rPr lang="en-US" sz="1800" dirty="0" smtClean="0"/>
              <a:t>select </a:t>
            </a:r>
            <a:r>
              <a:rPr lang="en-US" sz="1800" dirty="0"/>
              <a:t>a </a:t>
            </a:r>
            <a:r>
              <a:rPr lang="en-US" sz="1800" dirty="0" smtClean="0"/>
              <a:t>program output folder </a:t>
            </a:r>
            <a:r>
              <a:rPr lang="en-US" sz="1800" dirty="0"/>
              <a:t>using the drop down </a:t>
            </a:r>
            <a:r>
              <a:rPr lang="en-US" sz="1800" dirty="0" smtClean="0"/>
              <a:t>option. </a:t>
            </a:r>
          </a:p>
          <a:p>
            <a:pPr marL="0" lvl="6"/>
            <a:r>
              <a:rPr lang="en-US" sz="1800" b="1" dirty="0" smtClean="0"/>
              <a:t>Online Manual:</a:t>
            </a:r>
            <a:r>
              <a:rPr lang="en-US" sz="1800" dirty="0" smtClean="0"/>
              <a:t> a </a:t>
            </a:r>
            <a:r>
              <a:rPr lang="en-US" sz="1800" dirty="0"/>
              <a:t>resource </a:t>
            </a:r>
            <a:r>
              <a:rPr lang="en-US" sz="1800" dirty="0" smtClean="0"/>
              <a:t>tool that </a:t>
            </a:r>
            <a:r>
              <a:rPr lang="en-US" sz="1800" dirty="0"/>
              <a:t>provides users with detailed instructions that can help </a:t>
            </a:r>
            <a:r>
              <a:rPr lang="en-US" sz="1800"/>
              <a:t>answer </a:t>
            </a:r>
            <a:r>
              <a:rPr lang="en-US" sz="1800" smtClean="0"/>
              <a:t>questions</a:t>
            </a:r>
            <a:r>
              <a:rPr lang="en-US" sz="1800" dirty="0"/>
              <a:t>.</a:t>
            </a:r>
          </a:p>
          <a:p>
            <a:r>
              <a:rPr lang="en-US" sz="1800" b="1" dirty="0"/>
              <a:t>Tech </a:t>
            </a:r>
            <a:r>
              <a:rPr lang="en-US" sz="1800" b="1" dirty="0" smtClean="0"/>
              <a:t>Support:</a:t>
            </a:r>
            <a:r>
              <a:rPr lang="en-US" sz="1800" dirty="0" smtClean="0"/>
              <a:t> </a:t>
            </a:r>
            <a:r>
              <a:rPr lang="en-US" sz="1800" dirty="0"/>
              <a:t>offers contact information for designated staff at the THECB who can assist you with technical issues.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4" name="protal">
            <a:hlinkClick r:id="" action="ppaction://media"/>
          </p:cNvPr>
          <p:cNvPicPr>
            <a:picLocks noGrp="1" noChangeAspect="1"/>
          </p:cNvPicPr>
          <p:nvPr>
            <p:ph idx="1"/>
            <a:videoFile r:link="rId4"/>
            <p:extLst>
              <p:ext uri="{DAA4B4D4-6D71-4841-9C94-3DE7FCFB9230}">
                <p14:media xmlns:p14="http://schemas.microsoft.com/office/powerpoint/2010/main" r:embed="rId5">
                  <p14:trim st="4023" end="2999.6099"/>
                </p14:media>
              </p:ext>
            </p:extLst>
          </p:nvPr>
        </p:nvPicPr>
        <p:blipFill rotWithShape="1">
          <a:blip r:embed="rId8"/>
          <a:srcRect l="15354" t="822" r="17684" b="641"/>
          <a:stretch>
            <a:fillRect/>
          </a:stretch>
        </p:blipFill>
        <p:spPr>
          <a:xfrm>
            <a:off x="5072742" y="544285"/>
            <a:ext cx="6357257" cy="526175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8084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20" advClick="0" advTm="131000"/>
    </mc:Choice>
    <mc:Fallback>
      <p:transition spd="slow" advClick="0" advTm="13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5486" objId="9"/>
        <p14:triggerEvt type="onClick" time="5486" objId="9"/>
        <p14:stopEvt time="96448" objId="9"/>
        <p14:playEvt time="97391" objId="9"/>
        <p14:pauseEvt time="100130" objId="9"/>
        <p14:stopEvt time="102049" objId="9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Email: Grantinfo@thecb.state.tx.us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MOVEit </a:t>
            </a:r>
            <a:r>
              <a:rPr lang="en-US" dirty="0"/>
              <a:t>DMZ</a:t>
            </a:r>
          </a:p>
          <a:p>
            <a:endParaRPr lang="en-US" dirty="0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688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7.3"/>
</p:tagLst>
</file>

<file path=ppt/theme/theme1.xml><?xml version="1.0" encoding="utf-8"?>
<a:theme xmlns:a="http://schemas.openxmlformats.org/drawingml/2006/main" name="Office Theme">
  <a:themeElements>
    <a:clrScheme name="60x30TX Colors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8AD0E5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306</Words>
  <Application>Microsoft Office PowerPoint</Application>
  <PresentationFormat>Widescreen</PresentationFormat>
  <Paragraphs>58</Paragraphs>
  <Slides>9</Slides>
  <Notes>0</Notes>
  <HiddenSlides>0</HiddenSlides>
  <MMClips>10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Aharoni</vt:lpstr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How to use MOVEit DMZ </vt:lpstr>
      <vt:lpstr>PowerPoint Presentation</vt:lpstr>
      <vt:lpstr>PowerPoint Presentation</vt:lpstr>
      <vt:lpstr>Where the instructions are located </vt:lpstr>
      <vt:lpstr>Logging into  MOVEit DMZ  </vt:lpstr>
      <vt:lpstr>Wizard or No Wizard?</vt:lpstr>
      <vt:lpstr>Navigating  the web portal </vt:lpstr>
      <vt:lpstr>Questions 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Rodriguez, Sophia</cp:lastModifiedBy>
  <cp:revision>59</cp:revision>
  <dcterms:created xsi:type="dcterms:W3CDTF">2015-09-21T17:58:58Z</dcterms:created>
  <dcterms:modified xsi:type="dcterms:W3CDTF">2016-05-05T15:09:22Z</dcterms:modified>
</cp:coreProperties>
</file>