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9" r:id="rId2"/>
    <p:sldId id="256" r:id="rId3"/>
    <p:sldId id="261" r:id="rId4"/>
    <p:sldId id="270" r:id="rId5"/>
    <p:sldId id="272" r:id="rId6"/>
    <p:sldId id="273" r:id="rId7"/>
    <p:sldId id="266" r:id="rId8"/>
    <p:sldId id="267" r:id="rId9"/>
    <p:sldId id="262" r:id="rId10"/>
    <p:sldId id="268" r:id="rId11"/>
    <p:sldId id="260" r:id="rId1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F84"/>
    <a:srgbClr val="EDB017"/>
    <a:srgbClr val="000000"/>
    <a:srgbClr val="C7920F"/>
    <a:srgbClr val="E5A811"/>
    <a:srgbClr val="CB950F"/>
    <a:srgbClr val="D69D10"/>
    <a:srgbClr val="EEB11A"/>
    <a:srgbClr val="DDA311"/>
    <a:srgbClr val="FFDC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102" autoAdjust="0"/>
    <p:restoredTop sz="96187" autoAdjust="0"/>
  </p:normalViewPr>
  <p:slideViewPr>
    <p:cSldViewPr snapToGrid="0">
      <p:cViewPr varScale="1">
        <p:scale>
          <a:sx n="93" d="100"/>
          <a:sy n="93" d="100"/>
        </p:scale>
        <p:origin x="96" y="4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402"/>
    </p:cViewPr>
  </p:sorterViewPr>
  <p:notesViewPr>
    <p:cSldViewPr snapToGrid="0">
      <p:cViewPr varScale="1">
        <p:scale>
          <a:sx n="81" d="100"/>
          <a:sy n="81" d="100"/>
        </p:scale>
        <p:origin x="20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r">
              <a:defRPr sz="1200"/>
            </a:lvl1pPr>
          </a:lstStyle>
          <a:p>
            <a:fld id="{32D2CB73-7125-4306-99A3-9D184CB17A9A}" type="datetimeFigureOut">
              <a:rPr lang="en-US" smtClean="0"/>
              <a:t>3/20/2017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r">
              <a:defRPr sz="1200"/>
            </a:lvl1pPr>
          </a:lstStyle>
          <a:p>
            <a:fld id="{4C01419B-7CEA-4AEA-9FDA-C5D440E9F9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03521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r">
              <a:defRPr sz="1200"/>
            </a:lvl1pPr>
          </a:lstStyle>
          <a:p>
            <a:fld id="{08364D48-0C95-4FB6-8CE9-7EA5F69F50DC}" type="datetimeFigureOut">
              <a:rPr lang="en-US" smtClean="0"/>
              <a:t>3/20/2017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4" tIns="46582" rIns="93164" bIns="4658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64" tIns="46582" rIns="93164" bIns="4658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r">
              <a:defRPr sz="1200"/>
            </a:lvl1pPr>
          </a:lstStyle>
          <a:p>
            <a:fld id="{2B2C798A-60EA-4F3C-B644-E6CB0105F2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36474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90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5264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897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65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181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8618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99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1351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4921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3549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256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1218" y="1122363"/>
            <a:ext cx="5486400" cy="2387600"/>
          </a:xfrm>
        </p:spPr>
        <p:txBody>
          <a:bodyPr anchor="b"/>
          <a:lstStyle>
            <a:lvl1pPr algn="ctr">
              <a:defRPr sz="6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1218" y="3602038"/>
            <a:ext cx="54864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F5A39-A20A-4F8D-ADBB-9A13FA43802B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993" y="1802639"/>
            <a:ext cx="4084773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7"/>
          <p:cNvSpPr txBox="1"/>
          <p:nvPr userDrawn="1"/>
        </p:nvSpPr>
        <p:spPr>
          <a:xfrm>
            <a:off x="6876866" y="3133304"/>
            <a:ext cx="4731026" cy="128201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Texas Higher Education</a:t>
            </a:r>
            <a:endParaRPr lang="en-US" sz="30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Coordinating Board</a:t>
            </a:r>
            <a:endParaRPr lang="en-US" sz="30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438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587A8-3E60-4CEA-A5BC-062E02BB5379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605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82C9B-5AC5-4379-8A2F-251F7586B8D2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222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E8D626B-18A4-4C81-A613-F27B297E1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440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C7E74-6FA6-4C73-AA06-611984BFA24F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717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C7E74-6FA6-4C73-AA06-611984BFA24F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824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C7E74-6FA6-4C73-AA06-611984BFA24F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311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C471-68B4-43D2-88AC-73EEACDC1385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054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3493D-B2CE-49AD-9CE4-6D8989E601EF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023" y="1147860"/>
            <a:ext cx="6807953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7"/>
          <p:cNvSpPr txBox="1"/>
          <p:nvPr userDrawn="1"/>
        </p:nvSpPr>
        <p:spPr>
          <a:xfrm>
            <a:off x="2929144" y="3333948"/>
            <a:ext cx="6321011" cy="1662121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8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Texas Higher Education</a:t>
            </a:r>
            <a:endParaRPr lang="en-US" sz="48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8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Coordinating Board</a:t>
            </a:r>
            <a:endParaRPr lang="en-US" sz="48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183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F3E68-0112-470F-A9AE-2EEB35356D8B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38200" y="538929"/>
            <a:ext cx="10515600" cy="701731"/>
          </a:xfrm>
          <a:solidFill>
            <a:srgbClr val="005B83"/>
          </a:solidFill>
        </p:spPr>
        <p:txBody>
          <a:bodyPr>
            <a:sp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290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solidFill>
            <a:srgbClr val="005B83"/>
          </a:solidFill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solidFill>
            <a:srgbClr val="005B83"/>
          </a:solidFill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1711-846E-4400-AA6E-B22FCDEA83C4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935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560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4BA1-9107-4977-B71A-23FD757F3C66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70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50859-13EF-4F6D-8C46-DD7FEF7149B5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0" y="355138"/>
            <a:ext cx="12192000" cy="73071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noAutofit/>
          </a:bodyPr>
          <a:lstStyle/>
          <a:p>
            <a:endParaRPr lang="en-US" sz="13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584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solidFill>
            <a:srgbClr val="005B83"/>
          </a:solidFill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9213" y="457201"/>
            <a:ext cx="6226175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46C1D-6E65-46CD-A8BC-E3E12BCFCFA3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128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04137-F50F-4798-9959-FCBA97F52E19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744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259590"/>
            <a:ext cx="12192000" cy="612541"/>
          </a:xfrm>
          <a:prstGeom prst="rect">
            <a:avLst/>
          </a:prstGeom>
          <a:solidFill>
            <a:srgbClr val="A622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3200" b="1" dirty="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33332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C7E74-6FA6-4C73-AA06-611984BFA24F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230188"/>
          </a:xfrm>
          <a:prstGeom prst="rect">
            <a:avLst/>
          </a:prstGeom>
          <a:solidFill>
            <a:srgbClr val="005B8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12" y="6350930"/>
            <a:ext cx="1280160" cy="4298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9043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.png"/><Relationship Id="rId2" Type="http://schemas.microsoft.com/office/2007/relationships/media" Target="../media/media11.m4a"/><Relationship Id="rId1" Type="http://schemas.openxmlformats.org/officeDocument/2006/relationships/audio" Target="NULL" TargetMode="External"/><Relationship Id="rId6" Type="http://schemas.microsoft.com/office/2007/relationships/hdphoto" Target="../media/hdphoto1.wdp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9.jpeg"/><Relationship Id="rId2" Type="http://schemas.microsoft.com/office/2007/relationships/media" Target="../media/media12.m4a"/><Relationship Id="rId1" Type="http://schemas.openxmlformats.org/officeDocument/2006/relationships/audio" Target="NULL" TargetMode="External"/><Relationship Id="rId6" Type="http://schemas.openxmlformats.org/officeDocument/2006/relationships/hyperlink" Target="http://www.google.com/url?sa=i&amp;rct=j&amp;q=&amp;esrc=s&amp;source=images&amp;cd=&amp;cad=rja&amp;uact=8&amp;ved=0ahUKEwj_64KaycLSAhUr4oMKHcCAAkUQjRwIBw&amp;url=http://clipart-library.com/details-cliparts.html&amp;psig=AFQjCNFDGPWdebBd8nGQQBv_1LifVfOhag&amp;ust=1488913512933464" TargetMode="External"/><Relationship Id="rId5" Type="http://schemas.openxmlformats.org/officeDocument/2006/relationships/hyperlink" Target="mailto:grantinfo@thecb.state.tx.us" TargetMode="External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2.m4a"/><Relationship Id="rId1" Type="http://schemas.openxmlformats.org/officeDocument/2006/relationships/audio" Target="NULL" TargetMode="Externa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3.m4a"/><Relationship Id="rId1" Type="http://schemas.openxmlformats.org/officeDocument/2006/relationships/audio" Target="NULL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microsoft.com/office/2007/relationships/media" Target="../media/media4.mp4"/><Relationship Id="rId1" Type="http://schemas.openxmlformats.org/officeDocument/2006/relationships/video" Target="NULL" TargetMode="Externa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microsoft.com/office/2007/relationships/media" Target="../media/media5.m4a"/><Relationship Id="rId7" Type="http://schemas.openxmlformats.org/officeDocument/2006/relationships/image" Target="../media/image6.png"/><Relationship Id="rId2" Type="http://schemas.openxmlformats.org/officeDocument/2006/relationships/audio" Target="NULL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media" Target="../media/media6.m4a"/><Relationship Id="rId7" Type="http://schemas.openxmlformats.org/officeDocument/2006/relationships/image" Target="../media/image9.png"/><Relationship Id="rId2" Type="http://schemas.openxmlformats.org/officeDocument/2006/relationships/audio" Target="NULL" TargetMode="External"/><Relationship Id="rId1" Type="http://schemas.openxmlformats.org/officeDocument/2006/relationships/tags" Target="../tags/tag2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7.m4a"/><Relationship Id="rId7" Type="http://schemas.openxmlformats.org/officeDocument/2006/relationships/image" Target="../media/image12.png"/><Relationship Id="rId2" Type="http://schemas.openxmlformats.org/officeDocument/2006/relationships/audio" Target="NULL" TargetMode="External"/><Relationship Id="rId1" Type="http://schemas.openxmlformats.org/officeDocument/2006/relationships/tags" Target="../tags/tag3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video" Target="NULL" TargetMode="External"/><Relationship Id="rId7" Type="http://schemas.openxmlformats.org/officeDocument/2006/relationships/image" Target="../media/image13.gif"/><Relationship Id="rId2" Type="http://schemas.microsoft.com/office/2007/relationships/media" Target="../media/media8.m4a"/><Relationship Id="rId1" Type="http://schemas.openxmlformats.org/officeDocument/2006/relationships/audio" Target="NULL" TargetMode="Externa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6.xml"/><Relationship Id="rId4" Type="http://schemas.microsoft.com/office/2007/relationships/media" Target="../media/media9.mp4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microsoft.com/office/2007/relationships/media" Target="../media/media10.m4a"/><Relationship Id="rId7" Type="http://schemas.openxmlformats.org/officeDocument/2006/relationships/image" Target="../media/image16.png"/><Relationship Id="rId2" Type="http://schemas.openxmlformats.org/officeDocument/2006/relationships/audio" Target="NULL" TargetMode="External"/><Relationship Id="rId1" Type="http://schemas.openxmlformats.org/officeDocument/2006/relationships/tags" Target="../tags/tag4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</a:t>
            </a:fld>
            <a:endParaRPr lang="en-US" dirty="0"/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181.2925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2317" y="1295153"/>
            <a:ext cx="9820316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i="1" u="sng" dirty="0"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TURN ON SPEAKERS</a:t>
            </a:r>
          </a:p>
          <a:p>
            <a:pPr algn="ctr"/>
            <a:endParaRPr lang="en-US" sz="6000" b="1" dirty="0" smtClean="0">
              <a:solidFill>
                <a:srgbClr val="18541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6000" b="1" dirty="0" smtClean="0">
                <a:solidFill>
                  <a:srgbClr val="1854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start the presentation</a:t>
            </a:r>
          </a:p>
          <a:p>
            <a:pPr algn="ctr"/>
            <a:r>
              <a:rPr lang="en-US" sz="60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Press </a:t>
            </a:r>
            <a:r>
              <a:rPr lang="en-US" sz="60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F5 </a:t>
            </a:r>
          </a:p>
          <a:p>
            <a:pPr algn="ctr"/>
            <a:r>
              <a:rPr lang="en-US" sz="6000" b="1" dirty="0" smtClean="0">
                <a:solidFill>
                  <a:srgbClr val="1854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9459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10</a:t>
            </a:fld>
            <a:endParaRPr lang="en-US" dirty="0"/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1649896" y="526774"/>
            <a:ext cx="10344149" cy="371475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The Login Process Module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Basic Navigation Module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Loan Certification Process Module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Pre-Disbursement Changes Module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Inquiry </a:t>
            </a:r>
            <a:r>
              <a:rPr lang="en-US" sz="4400" b="1" dirty="0"/>
              <a:t>Options Module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906" y="347869"/>
            <a:ext cx="1215136" cy="1219200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216" end="2402.8548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3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1996">
        <p14:doors dir="vert"/>
      </p:transition>
    </mc:Choice>
    <mc:Fallback xmlns="">
      <p:transition spd="slow" advClick="0" advTm="3199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7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11</a:t>
            </a:fld>
            <a:endParaRPr lang="en-US" dirty="0"/>
          </a:p>
        </p:txBody>
      </p:sp>
      <p:sp>
        <p:nvSpPr>
          <p:cNvPr id="10" name="Title 5"/>
          <p:cNvSpPr txBox="1">
            <a:spLocks/>
          </p:cNvSpPr>
          <p:nvPr/>
        </p:nvSpPr>
        <p:spPr>
          <a:xfrm>
            <a:off x="1315849" y="474770"/>
            <a:ext cx="10515600" cy="74414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THECB Contact Information:</a:t>
            </a:r>
            <a:endParaRPr lang="en-US" sz="3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itle 5"/>
          <p:cNvSpPr txBox="1">
            <a:spLocks/>
          </p:cNvSpPr>
          <p:nvPr/>
        </p:nvSpPr>
        <p:spPr>
          <a:xfrm>
            <a:off x="846242" y="1381261"/>
            <a:ext cx="9344407" cy="448945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en-US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Financial Aid Services</a:t>
            </a: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Phone:	(844) 792-2640</a:t>
            </a: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Email:	</a:t>
            </a:r>
            <a:r>
              <a:rPr lang="en-US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/>
              </a:rPr>
              <a:t>grantinfo@thecb.state.tx.us</a:t>
            </a:r>
            <a:endParaRPr lang="en-US" sz="4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0000"/>
              </a:lnSpc>
            </a:pPr>
            <a:endParaRPr lang="en-US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1" descr="Image result for contact information clip art">
            <a:hlinkClick r:id="rId6" tgtFrame="&quot;_blank&quot;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396" y="1704285"/>
            <a:ext cx="2216506" cy="2450566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</p:pic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281" end="6002.3129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61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2993">
        <p14:pan dir="u"/>
      </p:transition>
    </mc:Choice>
    <mc:Fallback xmlns="">
      <p:transition spd="slow" advClick="0" advTm="3299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703965" y="1259458"/>
            <a:ext cx="5486400" cy="3481268"/>
          </a:xfrm>
        </p:spPr>
        <p:txBody>
          <a:bodyPr>
            <a:noAutofit/>
          </a:bodyPr>
          <a:lstStyle/>
          <a:p>
            <a:r>
              <a:rPr lang="en-US" b="1" dirty="0" err="1" smtClean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HelmNet</a:t>
            </a:r>
            <a:r>
              <a:rPr lang="en-US" b="1" dirty="0" smtClean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</a:t>
            </a:r>
            <a:r>
              <a:rPr lang="en-US" b="1" dirty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Training</a:t>
            </a:r>
            <a:br>
              <a:rPr lang="en-US" b="1" dirty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</a:br>
            <a:r>
              <a:rPr lang="en-US" b="1" dirty="0" smtClean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/>
            </a:r>
            <a:br>
              <a:rPr lang="en-US" b="1" dirty="0" smtClean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</a:br>
            <a:r>
              <a:rPr lang="en-US" b="1" dirty="0" smtClean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Login Process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>
          <a:xfrm>
            <a:off x="6362893" y="4205887"/>
            <a:ext cx="5486400" cy="1655762"/>
          </a:xfrm>
          <a:noFill/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spcAft>
                <a:spcPts val="1000"/>
              </a:spcAft>
            </a:pPr>
            <a:r>
              <a:rPr lang="en-US" b="1" dirty="0" smtClean="0">
                <a:ln/>
                <a:solidFill>
                  <a:schemeClr val="tx1"/>
                </a:solidFill>
              </a:rPr>
              <a:t>Student Financial Aid Programs</a:t>
            </a:r>
          </a:p>
          <a:p>
            <a:pPr algn="ctr"/>
            <a:endParaRPr lang="en-US" sz="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2</a:t>
            </a:fld>
            <a:endParaRPr lang="en-US" dirty="0"/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6890" end="4399.2108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03094"/>
      </p:ext>
    </p:extLst>
  </p:cSld>
  <p:clrMapOvr>
    <a:masterClrMapping/>
  </p:clrMapOvr>
  <p:transition spd="slow" advClick="0" advTm="1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1284" y="2774699"/>
            <a:ext cx="3320716" cy="319020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1550080"/>
            <a:ext cx="12005388" cy="2885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marR="0" lvl="2" indent="-2286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2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</a:t>
            </a:r>
            <a:r>
              <a:rPr lang="en-US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navigate to the new </a:t>
            </a:r>
            <a:r>
              <a:rPr lang="en-US" sz="32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HelmNet</a:t>
            </a: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loan portal</a:t>
            </a:r>
          </a:p>
          <a:p>
            <a:pPr marL="1143000" marR="0" lvl="2" indent="-2286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</a:t>
            </a: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 to find your login </a:t>
            </a:r>
            <a:r>
              <a:rPr lang="en-US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redentials</a:t>
            </a:r>
          </a:p>
          <a:p>
            <a:pPr marL="1143000" marR="0" lvl="2" indent="-22860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How </a:t>
            </a:r>
            <a:r>
              <a:rPr lang="en-US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request access for new </a:t>
            </a: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users</a:t>
            </a:r>
            <a:endParaRPr lang="en-US" sz="8000" b="1" dirty="0">
              <a:solidFill>
                <a:srgbClr val="49494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99734" y="307199"/>
            <a:ext cx="44614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LOGIN PROCESS</a:t>
            </a:r>
            <a:endParaRPr lang="en-US" sz="4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5995" end="3650.0158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75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2000">
        <p14:prism/>
      </p:transition>
    </mc:Choice>
    <mc:Fallback xmlns="">
      <p:transition spd="slow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1EC893D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4700" end="4790.7573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87016" y="259682"/>
            <a:ext cx="11403932" cy="5919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02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1000">
        <p14:prism/>
      </p:transition>
    </mc:Choice>
    <mc:Fallback xmlns="">
      <p:transition spd="slow" advClick="0" advTm="2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4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5</a:t>
            </a:fld>
            <a:endParaRPr lang="en-US" dirty="0"/>
          </a:p>
        </p:txBody>
      </p:sp>
      <p:pic>
        <p:nvPicPr>
          <p:cNvPr id="3" name="Picture 2"/>
          <p:cNvPicPr/>
          <p:nvPr/>
        </p:nvPicPr>
        <p:blipFill rotWithShape="1">
          <a:blip r:embed="rId6"/>
          <a:srcRect t="1" b="4512"/>
          <a:stretch/>
        </p:blipFill>
        <p:spPr>
          <a:xfrm>
            <a:off x="4658264" y="608139"/>
            <a:ext cx="7027733" cy="44130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8524336" y="1190445"/>
            <a:ext cx="366766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5F84"/>
                </a:solidFill>
              </a:rPr>
              <a:t>In the current system the user needs to enter three login credential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005F84"/>
                </a:solidFill>
              </a:rPr>
              <a:t>School Code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005F84"/>
                </a:solidFill>
              </a:rPr>
              <a:t>Login Code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005F84"/>
                </a:solidFill>
              </a:rPr>
              <a:t>Password</a:t>
            </a:r>
          </a:p>
          <a:p>
            <a:endParaRPr lang="en-US" sz="2000" dirty="0">
              <a:solidFill>
                <a:srgbClr val="185418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5904" y="3967471"/>
            <a:ext cx="545309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5F84"/>
                </a:solidFill>
              </a:rPr>
              <a:t>In the new system there are two.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005F84"/>
                </a:solidFill>
              </a:rPr>
              <a:t>User 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005F84"/>
                </a:solidFill>
              </a:rPr>
              <a:t>Password</a:t>
            </a:r>
            <a:endParaRPr lang="en-US" sz="2800" b="1" dirty="0">
              <a:solidFill>
                <a:srgbClr val="005F84"/>
              </a:solidFill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7"/>
          <a:srcRect l="2382" t="1198" r="3124" b="2189"/>
          <a:stretch/>
        </p:blipFill>
        <p:spPr>
          <a:xfrm>
            <a:off x="735976" y="819139"/>
            <a:ext cx="3096768" cy="2974848"/>
          </a:xfrm>
          <a:prstGeom prst="rect">
            <a:avLst/>
          </a:prstGeom>
          <a:ln w="63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04" y="608139"/>
            <a:ext cx="7130043" cy="4460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Audio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1779" end="2398.6349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4461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7000">
        <p14:prism/>
      </p:transition>
    </mc:Choice>
    <mc:Fallback xmlns="">
      <p:transition spd="slow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0">
                                          <p:stCondLst>
                                            <p:cond delay="48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25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25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0">
                                          <p:stCondLst>
                                            <p:cond delay="12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25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25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1706" y="311002"/>
            <a:ext cx="10190336" cy="60453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79675" y="2229853"/>
            <a:ext cx="1035187" cy="5499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18982" y="1274988"/>
            <a:ext cx="6175783" cy="4596782"/>
          </a:xfrm>
          <a:prstGeom prst="rect">
            <a:avLst/>
          </a:prstGeom>
        </p:spPr>
      </p:pic>
      <p:pic>
        <p:nvPicPr>
          <p:cNvPr id="10" name="Audio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2430" end="1792.8752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4220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8000">
        <p14:prism/>
      </p:transition>
    </mc:Choice>
    <mc:Fallback xmlns="">
      <p:transition spd="slow" advClick="0" advTm="2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2199" y="1944593"/>
            <a:ext cx="7902668" cy="33313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95036" y="3147842"/>
            <a:ext cx="5229225" cy="2905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3727450" y="2886076"/>
            <a:ext cx="1807998" cy="2159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31776" y="4878388"/>
            <a:ext cx="1867988" cy="178322"/>
          </a:xfrm>
          <a:prstGeom prst="rect">
            <a:avLst/>
          </a:prstGeom>
          <a:solidFill>
            <a:srgbClr val="FFFF00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438400" y="38431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REQUESTING NEW PORTAL </a:t>
            </a:r>
            <a:endParaRPr lang="en-US" sz="3600" b="1" dirty="0">
              <a:solidFill>
                <a:srgbClr val="005F8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76969" y="1344016"/>
            <a:ext cx="64100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err="1" smtClean="0">
                <a:solidFill>
                  <a:srgbClr val="185418"/>
                </a:solidFill>
              </a:rPr>
              <a:t>Hhloans</a:t>
            </a:r>
            <a:r>
              <a:rPr lang="en-US" sz="3200" b="1" i="1" dirty="0" smtClean="0">
                <a:solidFill>
                  <a:srgbClr val="185418"/>
                </a:solidFill>
              </a:rPr>
              <a:t> Institution registration page</a:t>
            </a:r>
            <a:endParaRPr lang="en-US" sz="3200" b="1" i="1" dirty="0">
              <a:solidFill>
                <a:srgbClr val="185418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64867" y="1636403"/>
            <a:ext cx="36593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185418"/>
                </a:solidFill>
              </a:rPr>
              <a:t>Student Financial Aid Programs Information Website</a:t>
            </a:r>
            <a:endParaRPr lang="en-US" sz="3200" b="1" i="1" dirty="0">
              <a:solidFill>
                <a:srgbClr val="185418"/>
              </a:solidFill>
            </a:endParaRP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3647" end="2064.2721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7295" y="5393356"/>
            <a:ext cx="6497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3600" b="1" u="sng" dirty="0" smtClean="0">
                <a:solidFill>
                  <a:srgbClr val="FF0000"/>
                </a:solidFill>
              </a:rPr>
              <a:t>UserAccess@thecb.state.tx.us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864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9000">
        <p14:doors dir="vert"/>
      </p:transition>
    </mc:Choice>
    <mc:Fallback xmlns="">
      <p:transition spd="slow" advClick="0" advTm="3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6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6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57576" showWhenStopped="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6" grpId="0" animBg="1"/>
      <p:bldP spid="7" grpId="0" animBg="1"/>
      <p:bldP spid="10" grpId="0"/>
    </p:bld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46" y="320869"/>
            <a:ext cx="3014353" cy="25189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839827"/>
            <a:ext cx="464806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b="1" i="1" dirty="0" smtClean="0">
                <a:solidFill>
                  <a:srgbClr val="C00000"/>
                </a:solidFill>
              </a:rPr>
              <a:t>To reinstate your access</a:t>
            </a:r>
          </a:p>
          <a:p>
            <a:pPr lvl="1"/>
            <a:r>
              <a:rPr lang="en-US" sz="2800" dirty="0" smtClean="0"/>
              <a:t>Contact the Financial Aid Services department by </a:t>
            </a:r>
            <a:r>
              <a:rPr lang="en-US" sz="2800" dirty="0"/>
              <a:t>phone at </a:t>
            </a:r>
            <a:r>
              <a:rPr lang="en-US" sz="2800" b="1" dirty="0">
                <a:solidFill>
                  <a:srgbClr val="C00000"/>
                </a:solidFill>
              </a:rPr>
              <a:t>(844) </a:t>
            </a:r>
            <a:r>
              <a:rPr lang="en-US" sz="2800" b="1" dirty="0" smtClean="0">
                <a:solidFill>
                  <a:srgbClr val="C00000"/>
                </a:solidFill>
              </a:rPr>
              <a:t>792-2640</a:t>
            </a:r>
            <a:r>
              <a:rPr lang="en-US" sz="2800" dirty="0" smtClean="0"/>
              <a:t>. </a:t>
            </a:r>
          </a:p>
          <a:p>
            <a:pPr lvl="1"/>
            <a:endParaRPr lang="en-US" sz="2800" dirty="0"/>
          </a:p>
          <a:p>
            <a:pPr lvl="1"/>
            <a:r>
              <a:rPr lang="en-US" sz="2800" dirty="0"/>
              <a:t>The school can also click on the </a:t>
            </a:r>
            <a:r>
              <a:rPr lang="en-US" sz="2800" dirty="0" smtClean="0"/>
              <a:t>“e-mail us” link.</a:t>
            </a:r>
            <a:endParaRPr lang="en-US" sz="4400" dirty="0">
              <a:solidFill>
                <a:srgbClr val="185418"/>
              </a:solidFill>
            </a:endParaRPr>
          </a:p>
        </p:txBody>
      </p:sp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585" end="780.6077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  <p:pic>
        <p:nvPicPr>
          <p:cNvPr id="9" name="19074F4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>
                  <p14:trim st="4521" end="5068.9863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392914" y="659622"/>
            <a:ext cx="5960886" cy="529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887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1000">
        <p14:prism/>
      </p:transition>
    </mc:Choice>
    <mc:Fallback xmlns="">
      <p:transition spd="slow" advClick="0" advTm="4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2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7283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63636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video>
              <p:cMediaNode vol="100000">
                <p:cTn id="10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70" t="1277"/>
          <a:stretch/>
        </p:blipFill>
        <p:spPr>
          <a:xfrm>
            <a:off x="1333500" y="1751480"/>
            <a:ext cx="10020300" cy="40003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4762" y="1384671"/>
            <a:ext cx="10249038" cy="32760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38400" y="38431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NEW HELMNET LOAN PORTAL </a:t>
            </a:r>
            <a:endParaRPr lang="en-US" sz="3600" b="1" dirty="0">
              <a:solidFill>
                <a:srgbClr val="005F8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52" y="1313124"/>
            <a:ext cx="10866783" cy="4877037"/>
          </a:xfrm>
          <a:prstGeom prst="rect">
            <a:avLst/>
          </a:prstGeom>
        </p:spPr>
      </p:pic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3360" end="3885.9455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3453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9500">
        <p14:doors dir="vert"/>
      </p:transition>
    </mc:Choice>
    <mc:Fallback xmlns="">
      <p:transition spd="slow" advClick="0" advTm="39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xit" presetSubtype="32" fill="hold" nodeType="withEffect">
                                  <p:stCondLst>
                                    <p:cond delay="2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000"/>
                            </p:stCondLst>
                            <p:childTnLst>
                              <p:par>
                                <p:cTn id="13" presetID="45" presetClass="entr" presetSubtype="0" fill="hold" nodeType="after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4|1.9|4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9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|4.2|4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7"/>
</p:tagLst>
</file>

<file path=ppt/theme/theme1.xml><?xml version="1.0" encoding="utf-8"?>
<a:theme xmlns:a="http://schemas.openxmlformats.org/drawingml/2006/main" name="Office Theme">
  <a:themeElements>
    <a:clrScheme name="Custom 30">
      <a:dk1>
        <a:srgbClr val="005F83"/>
      </a:dk1>
      <a:lt1>
        <a:srgbClr val="FFFFFF"/>
      </a:lt1>
      <a:dk2>
        <a:srgbClr val="A62242"/>
      </a:dk2>
      <a:lt2>
        <a:srgbClr val="F8DFA3"/>
      </a:lt2>
      <a:accent1>
        <a:srgbClr val="002060"/>
      </a:accent1>
      <a:accent2>
        <a:srgbClr val="F6B020"/>
      </a:accent2>
      <a:accent3>
        <a:srgbClr val="00B087"/>
      </a:accent3>
      <a:accent4>
        <a:srgbClr val="A69FBF"/>
      </a:accent4>
      <a:accent5>
        <a:srgbClr val="F8DFA3"/>
      </a:accent5>
      <a:accent6>
        <a:srgbClr val="614975"/>
      </a:accent6>
      <a:hlink>
        <a:srgbClr val="006649"/>
      </a:hlink>
      <a:folHlink>
        <a:srgbClr val="F6B02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>
            <a:solidFill>
              <a:srgbClr val="185418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7726</TotalTime>
  <Words>162</Words>
  <Application>Microsoft Office PowerPoint</Application>
  <PresentationFormat>Widescreen</PresentationFormat>
  <Paragraphs>48</Paragraphs>
  <Slides>11</Slides>
  <Notes>11</Notes>
  <HiddenSlides>0</HiddenSlides>
  <MMClips>12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Tahoma</vt:lpstr>
      <vt:lpstr>Times New Roman</vt:lpstr>
      <vt:lpstr>Wingdings</vt:lpstr>
      <vt:lpstr>Office Theme</vt:lpstr>
      <vt:lpstr>PowerPoint Presentation</vt:lpstr>
      <vt:lpstr>HelmNet Training  Login Process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THECB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Rodriguez, Sophia</dc:creator>
  <cp:lastModifiedBy>Smalley, Leah</cp:lastModifiedBy>
  <cp:revision>582</cp:revision>
  <cp:lastPrinted>2017-02-07T22:19:26Z</cp:lastPrinted>
  <dcterms:created xsi:type="dcterms:W3CDTF">2015-09-21T17:58:58Z</dcterms:created>
  <dcterms:modified xsi:type="dcterms:W3CDTF">2017-03-21T00:35:35Z</dcterms:modified>
</cp:coreProperties>
</file>