
<file path=[Content_Types].xml><?xml version="1.0" encoding="utf-8"?>
<Types xmlns="http://schemas.openxmlformats.org/package/2006/content-types">
  <Default Extension="png" ContentType="image/png"/>
  <Default Extension="m4a" ContentType="audio/mp4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1.xml" ContentType="application/vnd.openxmlformats-officedocument.presentationml.tags+xml"/>
  <Override PartName="/ppt/notesSlides/notesSlide5.xml" ContentType="application/vnd.openxmlformats-officedocument.presentationml.notesSlide+xml"/>
  <Override PartName="/ppt/tags/tag2.xml" ContentType="application/vnd.openxmlformats-officedocument.presentationml.tags+xml"/>
  <Override PartName="/ppt/notesSlides/notesSlide6.xml" ContentType="application/vnd.openxmlformats-officedocument.presentationml.notesSlide+xml"/>
  <Override PartName="/ppt/tags/tag3.xml" ContentType="application/vnd.openxmlformats-officedocument.presentationml.tags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tags/tag4.xml" ContentType="application/vnd.openxmlformats-officedocument.presentationml.tags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9" r:id="rId2"/>
    <p:sldId id="256" r:id="rId3"/>
    <p:sldId id="261" r:id="rId4"/>
    <p:sldId id="270" r:id="rId5"/>
    <p:sldId id="272" r:id="rId6"/>
    <p:sldId id="273" r:id="rId7"/>
    <p:sldId id="266" r:id="rId8"/>
    <p:sldId id="267" r:id="rId9"/>
    <p:sldId id="262" r:id="rId10"/>
    <p:sldId id="268" r:id="rId11"/>
    <p:sldId id="260" r:id="rId12"/>
  </p:sldIdLst>
  <p:sldSz cx="12192000" cy="6858000"/>
  <p:notesSz cx="701040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5F84"/>
    <a:srgbClr val="EDB017"/>
    <a:srgbClr val="000000"/>
    <a:srgbClr val="C7920F"/>
    <a:srgbClr val="E5A811"/>
    <a:srgbClr val="CB950F"/>
    <a:srgbClr val="D69D10"/>
    <a:srgbClr val="EEB11A"/>
    <a:srgbClr val="DDA311"/>
    <a:srgbClr val="FFDC6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2833802-FEF1-4C79-8D5D-14CF1EAF98D9}" styleName="Light Style 2 - Accent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2"/>
            </a:lnRef>
          </a:top>
          <a:bottom>
            <a:lnRef idx="1">
              <a:schemeClr val="accent2"/>
            </a:lnRef>
          </a:bottom>
        </a:tcBdr>
      </a:tcStyle>
    </a:band1H>
    <a:band1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1V>
    <a:band2V>
      <a:tcStyle>
        <a:tcBdr>
          <a:left>
            <a:lnRef idx="1">
              <a:schemeClr val="accent2"/>
            </a:lnRef>
          </a:left>
          <a:right>
            <a:lnRef idx="1">
              <a:schemeClr val="accent2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2"/>
        </a:fillRef>
      </a:tcStyle>
    </a:firstRow>
  </a:tblStyle>
  <a:tblStyle styleId="{85BE263C-DBD7-4A20-BB59-AAB30ACAA65A}" styleName="Medium Style 3 - 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8FD4443E-F989-4FC4-A0C8-D5A2AF1F390B}" styleName="Dark Style 1 - Accent 5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wholeTbl>
    <a:band1H>
      <a:tcStyle>
        <a:tcBdr/>
        <a:fill>
          <a:solidFill>
            <a:schemeClr val="accent5">
              <a:shade val="60000"/>
            </a:schemeClr>
          </a:solidFill>
        </a:fill>
      </a:tcStyle>
    </a:band1H>
    <a:band1V>
      <a:tcStyle>
        <a:tcBdr/>
        <a:fill>
          <a:solidFill>
            <a:schemeClr val="accent5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5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5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5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74C1A8A3-306A-4EB7-A6B1-4F7E0EB9C5D6}" styleName="Medium Style 3 - Accent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68D230F3-CF80-4859-8CE7-A43EE81993B5}" styleName="Light Style 1 - Accent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46F890A9-2807-4EBB-B81D-B2AA78EC7F39}" styleName="Dark Style 2 - Accent 5/Accent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  <a:tblStyle styleId="{5202B0CA-FC54-4496-8BCA-5EF66A818D29}" styleName="Dark Styl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dk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Row>
  </a:tblStyle>
  <a:tblStyle styleId="{37CE84F3-28C3-443E-9E96-99CF82512B78}" styleName="Dark Style 1 - Accent 2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2"/>
          </a:solidFill>
        </a:fill>
      </a:tcStyle>
    </a:wholeTbl>
    <a:band1H>
      <a:tcStyle>
        <a:tcBdr/>
        <a:fill>
          <a:solidFill>
            <a:schemeClr val="accent2">
              <a:shade val="60000"/>
            </a:schemeClr>
          </a:solidFill>
        </a:fill>
      </a:tcStyle>
    </a:band1H>
    <a:band1V>
      <a:tcStyle>
        <a:tcBdr/>
        <a:fill>
          <a:solidFill>
            <a:schemeClr val="accent2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2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2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2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E8B1032C-EA38-4F05-BA0D-38AFFFC7BED3}" styleName="Light Style 3 - Accent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616DA210-FB5B-4158-B5E0-FEB733F419BA}" styleName="Light Style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  <a:tblStyle styleId="{91EBBBCC-DAD2-459C-BE2E-F6DE35CF9A28}" styleName="Dark Style 2 - Accent 3/Accent 4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3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  <a:tblStyle styleId="{0660B408-B3CF-4A94-85FC-2B1E0A45F4A2}" styleName="Dark Style 2 - Accent 1/Accent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6E25E649-3F16-4E02-A733-19D2CDBF48F0}" styleName="Medium Style 3 - Accent 1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5102" autoAdjust="0"/>
    <p:restoredTop sz="96187" autoAdjust="0"/>
  </p:normalViewPr>
  <p:slideViewPr>
    <p:cSldViewPr snapToGrid="0">
      <p:cViewPr varScale="1">
        <p:scale>
          <a:sx n="93" d="100"/>
          <a:sy n="93" d="100"/>
        </p:scale>
        <p:origin x="96" y="43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-3402"/>
    </p:cViewPr>
  </p:sorterViewPr>
  <p:notesViewPr>
    <p:cSldViewPr snapToGrid="0">
      <p:cViewPr varScale="1">
        <p:scale>
          <a:sx n="81" d="100"/>
          <a:sy n="81" d="100"/>
        </p:scale>
        <p:origin x="2022" y="108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32D2CB73-7125-4306-99A3-9D184CB17A9A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4C01419B-7CEA-4AEA-9FDA-C5D440E9F9D4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30035212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1"/>
            <a:ext cx="3037840" cy="466434"/>
          </a:xfrm>
          <a:prstGeom prst="rect">
            <a:avLst/>
          </a:prstGeom>
        </p:spPr>
        <p:txBody>
          <a:bodyPr vert="horz" lIns="93164" tIns="46582" rIns="93164" bIns="46582" rtlCol="0"/>
          <a:lstStyle>
            <a:lvl1pPr algn="r">
              <a:defRPr sz="1200"/>
            </a:lvl1pPr>
          </a:lstStyle>
          <a:p>
            <a:fld id="{08364D48-0C95-4FB6-8CE9-7EA5F69F50DC}" type="datetimeFigureOut">
              <a:rPr lang="en-US" smtClean="0"/>
              <a:t>3/20/2017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717550" y="1162050"/>
            <a:ext cx="5575300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64" tIns="46582" rIns="93164" bIns="46582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64" tIns="46582" rIns="93164" bIns="46582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8"/>
            <a:ext cx="3037840" cy="466433"/>
          </a:xfrm>
          <a:prstGeom prst="rect">
            <a:avLst/>
          </a:prstGeom>
        </p:spPr>
        <p:txBody>
          <a:bodyPr vert="horz" lIns="93164" tIns="46582" rIns="93164" bIns="46582" rtlCol="0" anchor="b"/>
          <a:lstStyle>
            <a:lvl1pPr algn="r">
              <a:defRPr sz="1200"/>
            </a:lvl1pPr>
          </a:lstStyle>
          <a:p>
            <a:fld id="{2B2C798A-60EA-4F3C-B644-E6CB0105F259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6364744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499086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252645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5989719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1766597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3218169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171450" lvl="0" indent="-171450">
              <a:buFont typeface="Arial" panose="020B0604020202020204" pitchFamily="34" charset="0"/>
              <a:buChar char="•"/>
            </a:pPr>
            <a:endParaRPr lang="en-US" sz="1200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6861884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79989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213515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249218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8354998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225699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21218" y="1122363"/>
            <a:ext cx="5486400" cy="2387600"/>
          </a:xfrm>
        </p:spPr>
        <p:txBody>
          <a:bodyPr anchor="b"/>
          <a:lstStyle>
            <a:lvl1pPr algn="ctr">
              <a:defRPr sz="600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21218" y="3602038"/>
            <a:ext cx="54864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dirty="0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6CF5A39-A20A-4F8D-ADBB-9A13FA43802B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99993" y="1802639"/>
            <a:ext cx="4084773" cy="13716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7"/>
          <p:cNvSpPr txBox="1"/>
          <p:nvPr userDrawn="1"/>
        </p:nvSpPr>
        <p:spPr>
          <a:xfrm>
            <a:off x="6876866" y="3133304"/>
            <a:ext cx="4731026" cy="1282019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Texas Higher Education</a:t>
            </a:r>
            <a:endParaRPr lang="en-US" sz="30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30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Coordinating Board</a:t>
            </a:r>
            <a:endParaRPr lang="en-US" sz="30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754383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59587A8-3E60-4CEA-A5BC-062E02BB5379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306056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F82C9B-5AC5-4379-8A2F-251F7586B8D2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12221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>
  <p:cSld name="1_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0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endParaRPr lang="en-US" dirty="0"/>
          </a:p>
        </p:txBody>
      </p:sp>
      <p:sp>
        <p:nvSpPr>
          <p:cNvPr id="5" name="Slide Number Placeholder 5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 defTabSz="914400">
              <a:defRPr/>
            </a:lvl1pPr>
          </a:lstStyle>
          <a:p>
            <a:pPr>
              <a:defRPr/>
            </a:pPr>
            <a:fld id="{CE8D626B-18A4-4C81-A613-F27B297E10EA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34406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C7E74-6FA6-4C73-AA06-611984BFA24F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5471724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C7E74-6FA6-4C73-AA06-611984BFA24F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6682473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32C7E74-6FA6-4C73-AA06-611984BFA24F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8631121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05DC471-68B4-43D2-88AC-73EEACDC1385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05449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A3493D-B2CE-49AD-9CE4-6D8989E601EF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pic>
        <p:nvPicPr>
          <p:cNvPr id="8" name="Picture 7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92023" y="1147860"/>
            <a:ext cx="6807953" cy="2286000"/>
          </a:xfrm>
          <a:prstGeom prst="rect">
            <a:avLst/>
          </a:prstGeom>
          <a:noFill/>
          <a:ln>
            <a:noFill/>
          </a:ln>
        </p:spPr>
      </p:pic>
      <p:sp>
        <p:nvSpPr>
          <p:cNvPr id="9" name="Text Box 7"/>
          <p:cNvSpPr txBox="1"/>
          <p:nvPr userDrawn="1"/>
        </p:nvSpPr>
        <p:spPr>
          <a:xfrm>
            <a:off x="2929144" y="3333948"/>
            <a:ext cx="6321011" cy="1662121"/>
          </a:xfrm>
          <a:prstGeom prst="rect">
            <a:avLst/>
          </a:prstGeom>
          <a:noFill/>
          <a:ln w="6350">
            <a:noFill/>
          </a:ln>
          <a:effectLst/>
        </p:spPr>
        <p:style>
          <a:lnRef idx="0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/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Texas Higher Education</a:t>
            </a:r>
            <a:endParaRPr lang="en-US" sz="48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marR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z="4800" b="1" baseline="0" dirty="0">
                <a:solidFill>
                  <a:srgbClr val="A6A6A6"/>
                </a:solidFill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Coordinating Board</a:t>
            </a:r>
            <a:endParaRPr lang="en-US" sz="4800" baseline="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8018370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DDF3E68-0112-470F-A9AE-2EEB35356D8B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838200" y="538929"/>
            <a:ext cx="10515600" cy="701731"/>
          </a:xfrm>
          <a:solidFill>
            <a:srgbClr val="005B83"/>
          </a:solidFill>
        </p:spPr>
        <p:txBody>
          <a:bodyPr>
            <a:spAutoFit/>
          </a:bodyPr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782906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  <a:solidFill>
            <a:srgbClr val="005B83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  <a:solidFill>
            <a:srgbClr val="005B83"/>
          </a:solidFill>
        </p:spPr>
        <p:txBody>
          <a:bodyPr anchor="b"/>
          <a:lstStyle>
            <a:lvl1pPr marL="0" indent="0">
              <a:buNone/>
              <a:defRPr sz="2400" b="1">
                <a:solidFill>
                  <a:schemeClr val="bg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8891711-846E-4400-AA6E-B22FCDEA83C4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149351"/>
          </a:xfrm>
        </p:spPr>
        <p:txBody>
          <a:bodyPr/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156040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EEE4BA1-9107-4977-B71A-23FD757F3C66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747028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A950859-13EF-4F6D-8C46-DD7FEF7149B5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5" name="TextBox 4"/>
          <p:cNvSpPr txBox="1"/>
          <p:nvPr userDrawn="1"/>
        </p:nvSpPr>
        <p:spPr>
          <a:xfrm>
            <a:off x="0" y="355138"/>
            <a:ext cx="12192000" cy="730712"/>
          </a:xfrm>
          <a:prstGeom prst="rect">
            <a:avLst/>
          </a:prstGeom>
          <a:solidFill>
            <a:srgbClr val="FFC000"/>
          </a:solidFill>
        </p:spPr>
        <p:txBody>
          <a:bodyPr wrap="none" rtlCol="0">
            <a:noAutofit/>
          </a:bodyPr>
          <a:lstStyle/>
          <a:p>
            <a:endParaRPr lang="en-US" sz="135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5658426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  <a:solidFill>
            <a:srgbClr val="005B83"/>
          </a:solidFill>
        </p:spPr>
        <p:txBody>
          <a:bodyPr anchor="b"/>
          <a:lstStyle>
            <a:lvl1pPr>
              <a:defRPr sz="3200">
                <a:solidFill>
                  <a:schemeClr val="bg1"/>
                </a:solidFill>
              </a:defRPr>
            </a:lvl1pPr>
          </a:lstStyle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9213" y="457201"/>
            <a:ext cx="6226175" cy="540385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E046C1D-6E65-46CD-A8BC-E3E12BCFCFA3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1412808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C04137-F50F-4798-9959-FCBA97F52E19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6674444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6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9" name="Rectangle 8"/>
          <p:cNvSpPr/>
          <p:nvPr userDrawn="1"/>
        </p:nvSpPr>
        <p:spPr>
          <a:xfrm>
            <a:off x="0" y="6259590"/>
            <a:ext cx="12192000" cy="612541"/>
          </a:xfrm>
          <a:prstGeom prst="rect">
            <a:avLst/>
          </a:prstGeom>
          <a:solidFill>
            <a:srgbClr val="A6224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sz="3200" b="1" dirty="0">
              <a:solidFill>
                <a:prstClr val="white"/>
              </a:solidFill>
            </a:endParaRP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633332" y="6356350"/>
            <a:ext cx="1371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2C7E74-6FA6-4C73-AA06-611984BFA24F}" type="datetime1">
              <a:rPr lang="en-US" smtClean="0"/>
              <a:t>3/20/2017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2B960B7-1A5D-4A40-9C6E-0A7BBAA5F990}" type="slidenum">
              <a:rPr lang="en-US" smtClean="0"/>
              <a:t>‹#›</a:t>
            </a:fld>
            <a:endParaRPr lang="en-US" dirty="0"/>
          </a:p>
        </p:txBody>
      </p:sp>
      <p:sp>
        <p:nvSpPr>
          <p:cNvPr id="7" name="Rectangle 6"/>
          <p:cNvSpPr/>
          <p:nvPr userDrawn="1"/>
        </p:nvSpPr>
        <p:spPr>
          <a:xfrm>
            <a:off x="0" y="0"/>
            <a:ext cx="12192000" cy="230188"/>
          </a:xfrm>
          <a:prstGeom prst="rect">
            <a:avLst/>
          </a:prstGeom>
          <a:solidFill>
            <a:srgbClr val="005B8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defTabSz="457200"/>
            <a:endParaRPr lang="en-US" dirty="0">
              <a:solidFill>
                <a:prstClr val="white"/>
              </a:solidFill>
            </a:endParaRPr>
          </a:p>
        </p:txBody>
      </p:sp>
      <p:pic>
        <p:nvPicPr>
          <p:cNvPr id="12" name="Picture 11"/>
          <p:cNvPicPr>
            <a:picLocks noChangeAspect="1"/>
          </p:cNvPicPr>
          <p:nvPr userDrawn="1"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5112" y="6350930"/>
            <a:ext cx="1280160" cy="4298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889043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  <p:sldLayoutId id="2147483662" r:id="rId14"/>
    <p:sldLayoutId id="2147483663" r:id="rId15"/>
  </p:sldLayoutIdLst>
  <p:timing>
    <p:tnLst>
      <p:par>
        <p:cTn id="1" dur="indefinite" restart="never" nodeType="tmRoot"/>
      </p:par>
    </p:tnLst>
  </p:timing>
  <p:hf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Tahoma" panose="020B0604030504040204" pitchFamily="34" charset="0"/>
          <a:ea typeface="Tahoma" panose="020B0604030504040204" pitchFamily="34" charset="0"/>
          <a:cs typeface="Tahoma" panose="020B0604030504040204" pitchFamily="34" charset="0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1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7" Type="http://schemas.openxmlformats.org/officeDocument/2006/relationships/image" Target="../media/image2.png"/><Relationship Id="rId2" Type="http://schemas.microsoft.com/office/2007/relationships/media" Target="../media/media11.m4a"/><Relationship Id="rId1" Type="http://schemas.openxmlformats.org/officeDocument/2006/relationships/audio" Target="NULL" TargetMode="External"/><Relationship Id="rId6" Type="http://schemas.microsoft.com/office/2007/relationships/hdphoto" Target="../media/hdphoto1.wdp"/><Relationship Id="rId5" Type="http://schemas.openxmlformats.org/officeDocument/2006/relationships/image" Target="../media/image18.png"/><Relationship Id="rId4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slideLayout" Target="../slideLayouts/slideLayout7.xml"/><Relationship Id="rId7" Type="http://schemas.openxmlformats.org/officeDocument/2006/relationships/image" Target="../media/image19.jpeg"/><Relationship Id="rId2" Type="http://schemas.microsoft.com/office/2007/relationships/media" Target="../media/media12.m4a"/><Relationship Id="rId1" Type="http://schemas.openxmlformats.org/officeDocument/2006/relationships/audio" Target="NULL" TargetMode="External"/><Relationship Id="rId6" Type="http://schemas.openxmlformats.org/officeDocument/2006/relationships/hyperlink" Target="http://www.google.com/url?sa=i&amp;rct=j&amp;q=&amp;esrc=s&amp;source=images&amp;cd=&amp;cad=rja&amp;uact=8&amp;ved=0ahUKEwj_64KaycLSAhUr4oMKHcCAAkUQjRwIBw&amp;url=http://clipart-library.com/details-cliparts.html&amp;psig=AFQjCNFDGPWdebBd8nGQQBv_1LifVfOhag&amp;ust=1488913512933464" TargetMode="External"/><Relationship Id="rId5" Type="http://schemas.openxmlformats.org/officeDocument/2006/relationships/hyperlink" Target="mailto:grantinfo@thecb.state.tx.us" TargetMode="External"/><Relationship Id="rId4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microsoft.com/office/2007/relationships/media" Target="../media/media2.m4a"/><Relationship Id="rId1" Type="http://schemas.openxmlformats.org/officeDocument/2006/relationships/audio" Target="NULL" TargetMode="External"/><Relationship Id="rId5" Type="http://schemas.openxmlformats.org/officeDocument/2006/relationships/image" Target="../media/image2.png"/><Relationship Id="rId4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microsoft.com/office/2007/relationships/media" Target="../media/media3.m4a"/><Relationship Id="rId1" Type="http://schemas.openxmlformats.org/officeDocument/2006/relationships/audio" Target="NULL" TargetMode="External"/><Relationship Id="rId6" Type="http://schemas.openxmlformats.org/officeDocument/2006/relationships/image" Target="../media/image2.png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6.xml"/><Relationship Id="rId2" Type="http://schemas.microsoft.com/office/2007/relationships/media" Target="../media/media4.mp4"/><Relationship Id="rId1" Type="http://schemas.openxmlformats.org/officeDocument/2006/relationships/video" Target="NULL" TargetMode="External"/><Relationship Id="rId5" Type="http://schemas.openxmlformats.org/officeDocument/2006/relationships/image" Target="../media/image4.png"/><Relationship Id="rId4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GIF"/><Relationship Id="rId3" Type="http://schemas.microsoft.com/office/2007/relationships/media" Target="../media/media5.m4a"/><Relationship Id="rId7" Type="http://schemas.openxmlformats.org/officeDocument/2006/relationships/image" Target="../media/image6.png"/><Relationship Id="rId2" Type="http://schemas.openxmlformats.org/officeDocument/2006/relationships/audio" Target="NULL" TargetMode="External"/><Relationship Id="rId1" Type="http://schemas.openxmlformats.org/officeDocument/2006/relationships/tags" Target="../tags/tag1.xml"/><Relationship Id="rId6" Type="http://schemas.openxmlformats.org/officeDocument/2006/relationships/image" Target="../media/image5.png"/><Relationship Id="rId5" Type="http://schemas.openxmlformats.org/officeDocument/2006/relationships/notesSlide" Target="../notesSlides/notesSlide5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microsoft.com/office/2007/relationships/media" Target="../media/media6.m4a"/><Relationship Id="rId7" Type="http://schemas.openxmlformats.org/officeDocument/2006/relationships/image" Target="../media/image9.png"/><Relationship Id="rId2" Type="http://schemas.openxmlformats.org/officeDocument/2006/relationships/audio" Target="NULL" TargetMode="External"/><Relationship Id="rId1" Type="http://schemas.openxmlformats.org/officeDocument/2006/relationships/tags" Target="../tags/tag2.xml"/><Relationship Id="rId6" Type="http://schemas.openxmlformats.org/officeDocument/2006/relationships/image" Target="../media/image8.png"/><Relationship Id="rId5" Type="http://schemas.openxmlformats.org/officeDocument/2006/relationships/notesSlide" Target="../notesSlides/notesSlide6.xml"/><Relationship Id="rId4" Type="http://schemas.openxmlformats.org/officeDocument/2006/relationships/slideLayout" Target="../slideLayouts/slideLayout6.xml"/><Relationship Id="rId9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microsoft.com/office/2007/relationships/media" Target="../media/media7.m4a"/><Relationship Id="rId7" Type="http://schemas.openxmlformats.org/officeDocument/2006/relationships/image" Target="../media/image12.png"/><Relationship Id="rId2" Type="http://schemas.openxmlformats.org/officeDocument/2006/relationships/audio" Target="NULL" TargetMode="External"/><Relationship Id="rId1" Type="http://schemas.openxmlformats.org/officeDocument/2006/relationships/tags" Target="../tags/tag3.xml"/><Relationship Id="rId6" Type="http://schemas.openxmlformats.org/officeDocument/2006/relationships/image" Target="../media/image11.png"/><Relationship Id="rId5" Type="http://schemas.openxmlformats.org/officeDocument/2006/relationships/notesSlide" Target="../notesSlides/notesSlide7.xml"/><Relationship Id="rId4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video" Target="NULL" TargetMode="External"/><Relationship Id="rId7" Type="http://schemas.openxmlformats.org/officeDocument/2006/relationships/image" Target="../media/image13.gif"/><Relationship Id="rId2" Type="http://schemas.microsoft.com/office/2007/relationships/media" Target="../media/media8.m4a"/><Relationship Id="rId1" Type="http://schemas.openxmlformats.org/officeDocument/2006/relationships/audio" Target="NULL" TargetMode="External"/><Relationship Id="rId6" Type="http://schemas.openxmlformats.org/officeDocument/2006/relationships/notesSlide" Target="../notesSlides/notesSlide8.xml"/><Relationship Id="rId5" Type="http://schemas.openxmlformats.org/officeDocument/2006/relationships/slideLayout" Target="../slideLayouts/slideLayout6.xml"/><Relationship Id="rId4" Type="http://schemas.microsoft.com/office/2007/relationships/media" Target="../media/media9.mp4"/><Relationship Id="rId9" Type="http://schemas.openxmlformats.org/officeDocument/2006/relationships/image" Target="../media/image14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jpg"/><Relationship Id="rId3" Type="http://schemas.microsoft.com/office/2007/relationships/media" Target="../media/media10.m4a"/><Relationship Id="rId7" Type="http://schemas.openxmlformats.org/officeDocument/2006/relationships/image" Target="../media/image16.png"/><Relationship Id="rId2" Type="http://schemas.openxmlformats.org/officeDocument/2006/relationships/audio" Target="NULL" TargetMode="External"/><Relationship Id="rId1" Type="http://schemas.openxmlformats.org/officeDocument/2006/relationships/tags" Target="../tags/tag4.xml"/><Relationship Id="rId6" Type="http://schemas.openxmlformats.org/officeDocument/2006/relationships/image" Target="../media/image15.png"/><Relationship Id="rId5" Type="http://schemas.openxmlformats.org/officeDocument/2006/relationships/notesSlide" Target="../notesSlides/notesSlide9.xml"/><Relationship Id="rId4" Type="http://schemas.openxmlformats.org/officeDocument/2006/relationships/slideLayout" Target="../slideLayouts/slideLayout7.xml"/><Relationship Id="rId9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</a:t>
            </a:fld>
            <a:endParaRPr lang="en-US" dirty="0"/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end="2181.2925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152317" y="1295153"/>
            <a:ext cx="9820316" cy="470898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6000" b="1" i="1" u="sng" dirty="0"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TURN ON SPEAKERS</a:t>
            </a:r>
          </a:p>
          <a:p>
            <a:pPr algn="ctr"/>
            <a:endParaRPr lang="en-US" sz="6000" b="1" dirty="0" smtClean="0">
              <a:solidFill>
                <a:srgbClr val="185418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 algn="ctr"/>
            <a:r>
              <a:rPr lang="en-US" sz="6000" b="1" dirty="0" smtClean="0">
                <a:solidFill>
                  <a:srgbClr val="1854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start the presentation</a:t>
            </a:r>
          </a:p>
          <a:p>
            <a:pPr algn="ctr"/>
            <a:r>
              <a:rPr lang="en-US" sz="6000" b="1" dirty="0" smtClean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Press </a:t>
            </a:r>
            <a:r>
              <a:rPr lang="en-US" sz="6000" b="1" dirty="0">
                <a:solidFill>
                  <a:srgbClr val="C0000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F5 </a:t>
            </a:r>
          </a:p>
          <a:p>
            <a:pPr algn="ctr"/>
            <a:r>
              <a:rPr lang="en-US" sz="6000" b="1" dirty="0" smtClean="0">
                <a:solidFill>
                  <a:srgbClr val="185418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1945969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1000"/>
    </mc:Choice>
    <mc:Fallback xmlns="">
      <p:transition spd="slow" advClick="0" advTm="100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10</a:t>
            </a:fld>
            <a:endParaRPr lang="en-US" dirty="0"/>
          </a:p>
        </p:txBody>
      </p:sp>
      <p:sp>
        <p:nvSpPr>
          <p:cNvPr id="3" name="Text Placeholder 4"/>
          <p:cNvSpPr txBox="1">
            <a:spLocks/>
          </p:cNvSpPr>
          <p:nvPr/>
        </p:nvSpPr>
        <p:spPr>
          <a:xfrm>
            <a:off x="1649896" y="526774"/>
            <a:ext cx="10344149" cy="3714750"/>
          </a:xfrm>
          <a:prstGeom prst="rect">
            <a:avLst/>
          </a:prstGeom>
          <a:noFill/>
        </p:spPr>
        <p:txBody>
          <a:bodyPr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The Login Process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Basic Navigation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Loan Certification Process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Pre-Disbursement Changes Module</a:t>
            </a:r>
          </a:p>
          <a:p>
            <a:pPr marL="342900" indent="-342900">
              <a:lnSpc>
                <a:spcPct val="150000"/>
              </a:lnSpc>
              <a:spcBef>
                <a:spcPts val="0"/>
              </a:spcBef>
              <a:spcAft>
                <a:spcPts val="1000"/>
              </a:spcAft>
              <a:buFont typeface="Wingdings" panose="05000000000000000000" pitchFamily="2" charset="2"/>
              <a:buChar char="q"/>
            </a:pPr>
            <a:r>
              <a:rPr lang="en-US" sz="4400" b="1" dirty="0" smtClean="0"/>
              <a:t> Inquiry </a:t>
            </a:r>
            <a:r>
              <a:rPr lang="en-US" sz="4400" b="1" dirty="0"/>
              <a:t>Options Module</a:t>
            </a:r>
            <a:endParaRPr lang="en-US" sz="44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50906" y="347869"/>
            <a:ext cx="1215136" cy="1219200"/>
          </a:xfrm>
          <a:prstGeom prst="rect">
            <a:avLst/>
          </a:prstGeom>
        </p:spPr>
      </p:pic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216" end="2402.8548"/>
                </p14:media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7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1996">
        <p14:doors dir="vert"/>
      </p:transition>
    </mc:Choice>
    <mc:Fallback xmlns="">
      <p:transition spd="slow" advClick="0" advTm="31996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7" presetClass="entr" presetSubtype="10" fill="hold" nodeType="with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11</a:t>
            </a:fld>
            <a:endParaRPr lang="en-US" dirty="0"/>
          </a:p>
        </p:txBody>
      </p:sp>
      <p:sp>
        <p:nvSpPr>
          <p:cNvPr id="10" name="Title 5"/>
          <p:cNvSpPr txBox="1">
            <a:spLocks/>
          </p:cNvSpPr>
          <p:nvPr/>
        </p:nvSpPr>
        <p:spPr>
          <a:xfrm>
            <a:off x="1315849" y="474770"/>
            <a:ext cx="10515600" cy="744146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en-US" sz="36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THECB Contact Information:</a:t>
            </a:r>
            <a:endParaRPr lang="en-US" sz="3600" b="1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11" name="Title 5"/>
          <p:cNvSpPr txBox="1">
            <a:spLocks/>
          </p:cNvSpPr>
          <p:nvPr/>
        </p:nvSpPr>
        <p:spPr>
          <a:xfrm>
            <a:off x="846242" y="1381261"/>
            <a:ext cx="9344407" cy="4489451"/>
          </a:xfrm>
          <a:prstGeom prst="rect">
            <a:avLst/>
          </a:prstGeom>
        </p:spPr>
        <p:txBody>
          <a:bodyPr>
            <a:noAutofit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</a:pPr>
            <a:endParaRPr lang="en-US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Financial Aid Services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Phone:	(844) 792-2640</a:t>
            </a:r>
          </a:p>
          <a:p>
            <a:pPr>
              <a:lnSpc>
                <a:spcPct val="200000"/>
              </a:lnSpc>
              <a:spcBef>
                <a:spcPts val="600"/>
              </a:spcBef>
              <a:spcAft>
                <a:spcPts val="600"/>
              </a:spcAft>
            </a:pP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Email:	</a:t>
            </a:r>
            <a:r>
              <a:rPr lang="en-US" sz="40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hlinkClick r:id="rId5"/>
              </a:rPr>
              <a:t>grantinfo@thecb.state.tx.us</a:t>
            </a:r>
            <a:endParaRPr lang="en-US" sz="4000" b="1" dirty="0" smtClean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  <a:p>
            <a:pPr>
              <a:lnSpc>
                <a:spcPct val="100000"/>
              </a:lnSpc>
            </a:pPr>
            <a:endParaRPr lang="en-US" sz="1500" b="1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12" name="Picture 11" descr="Image result for contact information clip art">
            <a:hlinkClick r:id="rId6" tgtFrame="&quot;_blank&quot;"/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2396" y="1704285"/>
            <a:ext cx="2216506" cy="2450566"/>
          </a:xfrm>
          <a:prstGeom prst="rect">
            <a:avLst/>
          </a:prstGeom>
          <a:noFill/>
          <a:ln>
            <a:noFill/>
          </a:ln>
          <a:effectLst>
            <a:innerShdw blurRad="114300">
              <a:prstClr val="black"/>
            </a:innerShdw>
          </a:effectLst>
        </p:spPr>
      </p:pic>
      <p:pic>
        <p:nvPicPr>
          <p:cNvPr id="2" name="Audio 1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2281" end="6002.3129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816107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 advClick="0" advTm="32993">
        <p14:pan dir="u"/>
      </p:transition>
    </mc:Choice>
    <mc:Fallback xmlns="">
      <p:transition spd="slow" advClick="0" advTm="32993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ctrTitle"/>
          </p:nvPr>
        </p:nvSpPr>
        <p:spPr>
          <a:xfrm>
            <a:off x="703965" y="1259458"/>
            <a:ext cx="5486400" cy="3481268"/>
          </a:xfrm>
        </p:spPr>
        <p:txBody>
          <a:bodyPr>
            <a:noAutofit/>
          </a:bodyPr>
          <a:lstStyle/>
          <a:p>
            <a:r>
              <a:rPr lang="en-US" b="1" dirty="0" err="1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HelmNet</a:t>
            </a:r>
            <a:r>
              <a:rPr lang="en-US" b="1" dirty="0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 </a:t>
            </a:r>
            <a:r>
              <a:rPr lang="en-US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Training</a:t>
            </a:r>
            <a:br>
              <a:rPr lang="en-US" b="1" dirty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r>
              <a:rPr lang="en-US" b="1" dirty="0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/>
            </a:r>
            <a:br>
              <a:rPr lang="en-US" b="1" dirty="0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</a:br>
            <a:r>
              <a:rPr lang="en-US" b="1" dirty="0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</a:rPr>
              <a:t>Login Process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subTitle" idx="1"/>
          </p:nvPr>
        </p:nvSpPr>
        <p:spPr>
          <a:xfrm>
            <a:off x="6362893" y="4205887"/>
            <a:ext cx="5486400" cy="1655762"/>
          </a:xfrm>
          <a:noFill/>
        </p:spPr>
        <p:txBody>
          <a:bodyPr>
            <a:normAutofit/>
          </a:bodyPr>
          <a:lstStyle/>
          <a:p>
            <a:pPr algn="ctr">
              <a:spcBef>
                <a:spcPts val="0"/>
              </a:spcBef>
              <a:spcAft>
                <a:spcPts val="1000"/>
              </a:spcAft>
            </a:pPr>
            <a:r>
              <a:rPr lang="en-US" b="1" dirty="0" smtClean="0">
                <a:ln/>
                <a:solidFill>
                  <a:schemeClr val="tx1"/>
                </a:solidFill>
              </a:rPr>
              <a:t>Student Financial Aid Programs</a:t>
            </a:r>
          </a:p>
          <a:p>
            <a:pPr algn="ctr"/>
            <a:endParaRPr lang="en-US" sz="50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2</a:t>
            </a:fld>
            <a:endParaRPr lang="en-US" dirty="0"/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36890" end="4399.2108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703094"/>
      </p:ext>
    </p:extLst>
  </p:cSld>
  <p:clrMapOvr>
    <a:masterClrMapping/>
  </p:clrMapOvr>
  <p:transition spd="slow" advClick="0" advTm="14000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3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71284" y="2774699"/>
            <a:ext cx="3320716" cy="3190207"/>
          </a:xfrm>
          <a:prstGeom prst="rect">
            <a:avLst/>
          </a:prstGeom>
        </p:spPr>
      </p:pic>
      <p:sp>
        <p:nvSpPr>
          <p:cNvPr id="13" name="TextBox 12"/>
          <p:cNvSpPr txBox="1"/>
          <p:nvPr/>
        </p:nvSpPr>
        <p:spPr>
          <a:xfrm>
            <a:off x="0" y="1550080"/>
            <a:ext cx="12005388" cy="28850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1143000" marR="0" lvl="2" indent="-2286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28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How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navigate to the new </a:t>
            </a:r>
            <a:r>
              <a:rPr lang="en-US" sz="3200" b="1" dirty="0" err="1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HelmNet</a:t>
            </a:r>
            <a:r>
              <a:rPr lang="en-U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loan portal</a:t>
            </a:r>
          </a:p>
          <a:p>
            <a:pPr marL="1143000" marR="0" lvl="2" indent="-228600">
              <a:lnSpc>
                <a:spcPct val="200000"/>
              </a:lnSpc>
              <a:spcBef>
                <a:spcPts val="0"/>
              </a:spcBef>
              <a:spcAft>
                <a:spcPts val="0"/>
              </a:spcAft>
              <a:buFont typeface="Wingdings" panose="05000000000000000000" pitchFamily="2" charset="2"/>
              <a:buChar char=""/>
            </a:pPr>
            <a:r>
              <a:rPr lang="en-U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W</a:t>
            </a:r>
            <a:r>
              <a:rPr lang="en-U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here to find your login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c</a:t>
            </a:r>
            <a:r>
              <a:rPr lang="en-U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redentials</a:t>
            </a:r>
          </a:p>
          <a:p>
            <a:pPr marL="1143000" marR="0" lvl="2" indent="-228600">
              <a:lnSpc>
                <a:spcPct val="200000"/>
              </a:lnSpc>
              <a:spcBef>
                <a:spcPts val="0"/>
              </a:spcBef>
              <a:spcAft>
                <a:spcPts val="800"/>
              </a:spcAft>
              <a:buFont typeface="Wingdings" panose="05000000000000000000" pitchFamily="2" charset="2"/>
              <a:buChar char=""/>
            </a:pPr>
            <a:r>
              <a:rPr lang="en-U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How </a:t>
            </a:r>
            <a:r>
              <a:rPr lang="en-US" sz="3200" b="1" dirty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to request access for new </a:t>
            </a:r>
            <a:r>
              <a:rPr lang="en-US" sz="3200" b="1" dirty="0" smtClean="0"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users</a:t>
            </a:r>
            <a:endParaRPr lang="en-US" sz="8000" b="1" dirty="0">
              <a:solidFill>
                <a:srgbClr val="494949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599734" y="307199"/>
            <a:ext cx="4461478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4000" b="1" dirty="0" smtClean="0">
                <a:ln/>
                <a:solidFill>
                  <a:schemeClr val="tx2"/>
                </a:solidFill>
                <a:effectLst>
                  <a:outerShdw blurRad="38100" dist="19050" dir="2700000" algn="tl" rotWithShape="0">
                    <a:schemeClr val="dk1">
                      <a:lumMod val="50000"/>
                      <a:alpha val="40000"/>
                    </a:schemeClr>
                  </a:outerShdw>
                </a:effectLst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LOGIN PROCESS</a:t>
            </a:r>
            <a:endParaRPr lang="en-US" sz="4000" dirty="0"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6" name="Audio 5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5995" end="3650.0158"/>
                </p14:media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98754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2000">
        <p14:prism/>
      </p:transition>
    </mc:Choice>
    <mc:Fallback xmlns="">
      <p:transition spd="slow" advClick="0" advTm="12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4</a:t>
            </a:fld>
            <a:endParaRPr lang="en-US" dirty="0"/>
          </a:p>
        </p:txBody>
      </p:sp>
      <p:pic>
        <p:nvPicPr>
          <p:cNvPr id="6" name="1EC893D">
            <a:hlinkClick r:id="" action="ppaction://media"/>
          </p:cNvPr>
          <p:cNvPicPr>
            <a:picLocks noChangeAspect="1"/>
          </p:cNvPicPr>
          <p:nvPr>
            <a:videoFile r:link="rId1"/>
            <p:extLst>
              <p:ext uri="{DAA4B4D4-6D71-4841-9C94-3DE7FCFB9230}">
                <p14:media xmlns:p14="http://schemas.microsoft.com/office/powerpoint/2010/main" r:embed="rId2">
                  <p14:trim st="4700" end="4790.7573"/>
                </p14:media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387016" y="259682"/>
            <a:ext cx="11403932" cy="5919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58020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1000">
        <p14:prism/>
      </p:transition>
    </mc:Choice>
    <mc:Fallback xmlns="">
      <p:transition spd="slow" advClick="0" advTm="2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046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 fullScrn="1"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5</a:t>
            </a:fld>
            <a:endParaRPr lang="en-US" dirty="0"/>
          </a:p>
        </p:txBody>
      </p:sp>
      <p:pic>
        <p:nvPicPr>
          <p:cNvPr id="3" name="Picture 2"/>
          <p:cNvPicPr/>
          <p:nvPr/>
        </p:nvPicPr>
        <p:blipFill rotWithShape="1">
          <a:blip r:embed="rId6"/>
          <a:srcRect t="1" b="4512"/>
          <a:stretch/>
        </p:blipFill>
        <p:spPr>
          <a:xfrm>
            <a:off x="4658264" y="608139"/>
            <a:ext cx="7027733" cy="44130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TextBox 4"/>
          <p:cNvSpPr txBox="1"/>
          <p:nvPr/>
        </p:nvSpPr>
        <p:spPr>
          <a:xfrm>
            <a:off x="8524336" y="1190445"/>
            <a:ext cx="3667664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b="1" dirty="0" smtClean="0">
                <a:solidFill>
                  <a:srgbClr val="005F84"/>
                </a:solidFill>
              </a:rPr>
              <a:t>In the current system the user needs to enter three login credential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5F84"/>
                </a:solidFill>
              </a:rPr>
              <a:t>School Code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5F84"/>
                </a:solidFill>
              </a:rPr>
              <a:t>Login Code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5F84"/>
                </a:solidFill>
              </a:rPr>
              <a:t>Password</a:t>
            </a:r>
          </a:p>
          <a:p>
            <a:endParaRPr lang="en-US" sz="2000" dirty="0">
              <a:solidFill>
                <a:srgbClr val="185418"/>
              </a:solidFill>
            </a:endParaRPr>
          </a:p>
        </p:txBody>
      </p:sp>
      <p:sp>
        <p:nvSpPr>
          <p:cNvPr id="6" name="Rectangle 5"/>
          <p:cNvSpPr/>
          <p:nvPr/>
        </p:nvSpPr>
        <p:spPr>
          <a:xfrm>
            <a:off x="275904" y="3967471"/>
            <a:ext cx="5453091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b="1" dirty="0" smtClean="0">
                <a:solidFill>
                  <a:srgbClr val="005F84"/>
                </a:solidFill>
              </a:rPr>
              <a:t>In the new system there are two.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5F84"/>
                </a:solidFill>
              </a:rPr>
              <a:t>User ID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b="1" dirty="0" smtClean="0">
                <a:solidFill>
                  <a:srgbClr val="005F84"/>
                </a:solidFill>
              </a:rPr>
              <a:t>Password</a:t>
            </a:r>
            <a:endParaRPr lang="en-US" sz="2800" b="1" dirty="0">
              <a:solidFill>
                <a:srgbClr val="005F84"/>
              </a:solidFill>
            </a:endParaRPr>
          </a:p>
        </p:txBody>
      </p:sp>
      <p:pic>
        <p:nvPicPr>
          <p:cNvPr id="7" name="Picture 6"/>
          <p:cNvPicPr/>
          <p:nvPr/>
        </p:nvPicPr>
        <p:blipFill rotWithShape="1">
          <a:blip r:embed="rId7"/>
          <a:srcRect l="2382" t="1198" r="3124" b="2189"/>
          <a:stretch/>
        </p:blipFill>
        <p:spPr>
          <a:xfrm>
            <a:off x="735976" y="819139"/>
            <a:ext cx="3096768" cy="2974848"/>
          </a:xfrm>
          <a:prstGeom prst="rect">
            <a:avLst/>
          </a:prstGeom>
          <a:ln w="6350">
            <a:solidFill>
              <a:schemeClr val="tx1"/>
            </a:solidFill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5904" y="608139"/>
            <a:ext cx="7130043" cy="446025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8" name="Audio 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1779" end="2398.6349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6446121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17000">
        <p14:prism/>
      </p:transition>
    </mc:Choice>
    <mc:Fallback xmlns="">
      <p:transition spd="slow" advClick="0" advTm="17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11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099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" presetID="10" presetClass="exit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" dur="435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0" dur="1367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498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498" tmFilter="0, 0; 0.125,0.2665; 0.25,0.4; 0.375,0.465; 0.5,0.5;  0.625,0.535; 0.75,0.6; 0.875,0.7335; 1,1">
                                          <p:stCondLst>
                                            <p:cond delay="49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249" tmFilter="0, 0; 0.125,0.2665; 0.25,0.4; 0.375,0.465; 0.5,0.5;  0.625,0.535; 0.75,0.6; 0.875,0.7335; 1,1">
                                          <p:stCondLst>
                                            <p:cond delay="993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23" tmFilter="0, 0; 0.125,0.2665; 0.25,0.4; 0.375,0.465; 0.5,0.5;  0.625,0.535; 0.75,0.6; 0.875,0.7335; 1,1">
                                          <p:stCondLst>
                                            <p:cond delay="124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5" dur="20">
                                          <p:stCondLst>
                                            <p:cond delay="488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6" dur="125" decel="50000">
                                          <p:stCondLst>
                                            <p:cond delay="507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7" dur="20">
                                          <p:stCondLst>
                                            <p:cond delay="98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8" dur="125" decel="50000">
                                          <p:stCondLst>
                                            <p:cond delay="1004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9" dur="20">
                                          <p:stCondLst>
                                            <p:cond delay="1232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40" dur="125" decel="50000">
                                          <p:stCondLst>
                                            <p:cond delay="1251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1" dur="20">
                                          <p:stCondLst>
                                            <p:cond delay="135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42" dur="125" decel="50000">
                                          <p:stCondLst>
                                            <p:cond delay="1376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  <p:bldLst>
      <p:bldP spid="5" grpId="0"/>
      <p:bldP spid="6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6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411706" y="311002"/>
            <a:ext cx="10190336" cy="604534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579675" y="2229853"/>
            <a:ext cx="1035187" cy="549943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418982" y="1274988"/>
            <a:ext cx="6175783" cy="4596782"/>
          </a:xfrm>
          <a:prstGeom prst="rect">
            <a:avLst/>
          </a:prstGeom>
        </p:spPr>
      </p:pic>
      <p:pic>
        <p:nvPicPr>
          <p:cNvPr id="10" name="Audio 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2430" end="1792.8752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84220875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28000">
        <p14:prism/>
      </p:transition>
    </mc:Choice>
    <mc:Fallback xmlns="">
      <p:transition spd="slow" advClick="0" advTm="28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1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1" presetClass="entr" presetSubtype="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18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0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7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362199" y="1944593"/>
            <a:ext cx="7902668" cy="3331301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95036" y="3147842"/>
            <a:ext cx="5229225" cy="2905125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6" name="Rectangle 5"/>
          <p:cNvSpPr/>
          <p:nvPr/>
        </p:nvSpPr>
        <p:spPr>
          <a:xfrm>
            <a:off x="3727450" y="2886076"/>
            <a:ext cx="1807998" cy="215900"/>
          </a:xfrm>
          <a:prstGeom prst="rect">
            <a:avLst/>
          </a:prstGeom>
          <a:solidFill>
            <a:srgbClr val="FFFF00">
              <a:alpha val="4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931776" y="4878388"/>
            <a:ext cx="1867988" cy="178322"/>
          </a:xfrm>
          <a:prstGeom prst="rect">
            <a:avLst/>
          </a:prstGeom>
          <a:solidFill>
            <a:srgbClr val="FFFF00">
              <a:alpha val="28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TextBox 7"/>
          <p:cNvSpPr txBox="1"/>
          <p:nvPr/>
        </p:nvSpPr>
        <p:spPr>
          <a:xfrm>
            <a:off x="2438400" y="38431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REQUESTING NEW PORTAL </a:t>
            </a:r>
            <a:endParaRPr lang="en-US" sz="3600" b="1" dirty="0"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176969" y="1344016"/>
            <a:ext cx="641008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i="1" dirty="0" err="1" smtClean="0">
                <a:solidFill>
                  <a:srgbClr val="185418"/>
                </a:solidFill>
              </a:rPr>
              <a:t>Hhloans</a:t>
            </a:r>
            <a:r>
              <a:rPr lang="en-US" sz="3200" b="1" i="1" dirty="0" smtClean="0">
                <a:solidFill>
                  <a:srgbClr val="185418"/>
                </a:solidFill>
              </a:rPr>
              <a:t> Institution registration page</a:t>
            </a:r>
            <a:endParaRPr lang="en-US" sz="3200" b="1" i="1" dirty="0">
              <a:solidFill>
                <a:srgbClr val="185418"/>
              </a:solidFill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8264867" y="1636403"/>
            <a:ext cx="365939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i="1" dirty="0" smtClean="0">
                <a:solidFill>
                  <a:srgbClr val="185418"/>
                </a:solidFill>
              </a:rPr>
              <a:t>Student Financial Aid Programs Information Website</a:t>
            </a:r>
            <a:endParaRPr lang="en-US" sz="3200" b="1" i="1" dirty="0">
              <a:solidFill>
                <a:srgbClr val="185418"/>
              </a:solidFill>
            </a:endParaRPr>
          </a:p>
        </p:txBody>
      </p:sp>
      <p:pic>
        <p:nvPicPr>
          <p:cNvPr id="3" name="Audio 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647" end="2064.2721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197295" y="5393356"/>
            <a:ext cx="649774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lvl="1"/>
            <a:r>
              <a:rPr lang="en-US" sz="3600" b="1" u="sng" dirty="0" smtClean="0">
                <a:solidFill>
                  <a:srgbClr val="FF0000"/>
                </a:solidFill>
              </a:rPr>
              <a:t>UserAccess@thecb.state.tx.us</a:t>
            </a:r>
            <a:endParaRPr lang="en-US" sz="3600" b="1" dirty="0">
              <a:solidFill>
                <a:srgbClr val="FF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486476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9000">
        <p14:doors dir="vert"/>
      </p:transition>
    </mc:Choice>
    <mc:Fallback xmlns="">
      <p:transition spd="slow" advClick="0" advTm="39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ntr" presetSubtype="16" fill="hold" grpId="0" nodeType="withEffect">
                                  <p:stCondLst>
                                    <p:cond delay="1100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2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" dur="2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3500"/>
                            </p:stCondLst>
                            <p:childTnLst>
                              <p:par>
                                <p:cTn id="13" presetID="45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8" presetID="45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2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" fill="hold">
                            <p:stCondLst>
                              <p:cond delay="15500"/>
                            </p:stCondLst>
                            <p:childTnLst>
                              <p:par>
                                <p:cTn id="24" presetID="53" presetClass="entr" presetSubtype="16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2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2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9" fill="hold">
                            <p:stCondLst>
                              <p:cond delay="18000"/>
                            </p:stCondLst>
                            <p:childTnLst>
                              <p:par>
                                <p:cTn id="30" presetID="53" presetClass="entr" presetSubtype="16" fill="hold" nodeType="afterEffect">
                                  <p:stCondLst>
                                    <p:cond delay="350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2" dur="16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16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4" dur="1600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57576" showWhenStopped="0">
                <p:cTn id="3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  <p:bldLst>
      <p:bldP spid="6" grpId="0" animBg="1"/>
      <p:bldP spid="7" grpId="0" animBg="1"/>
      <p:bldP spid="10" grpId="0"/>
    </p:bldLst>
  </p:timing>
  <p:extLst mod="1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8</a:t>
            </a:fld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4846" y="320869"/>
            <a:ext cx="3014353" cy="251895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0" y="2839827"/>
            <a:ext cx="4648068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1"/>
            <a:r>
              <a:rPr lang="en-US" sz="2800" b="1" i="1" dirty="0" smtClean="0">
                <a:solidFill>
                  <a:srgbClr val="C00000"/>
                </a:solidFill>
              </a:rPr>
              <a:t>To reinstate your access</a:t>
            </a:r>
          </a:p>
          <a:p>
            <a:pPr lvl="1"/>
            <a:r>
              <a:rPr lang="en-US" sz="2800" dirty="0" smtClean="0"/>
              <a:t>Contact the Financial Aid Services department by </a:t>
            </a:r>
            <a:r>
              <a:rPr lang="en-US" sz="2800" dirty="0"/>
              <a:t>phone at </a:t>
            </a:r>
            <a:r>
              <a:rPr lang="en-US" sz="2800" b="1" dirty="0">
                <a:solidFill>
                  <a:srgbClr val="C00000"/>
                </a:solidFill>
              </a:rPr>
              <a:t>(844) </a:t>
            </a:r>
            <a:r>
              <a:rPr lang="en-US" sz="2800" b="1" dirty="0" smtClean="0">
                <a:solidFill>
                  <a:srgbClr val="C00000"/>
                </a:solidFill>
              </a:rPr>
              <a:t>792-2640</a:t>
            </a:r>
            <a:r>
              <a:rPr lang="en-US" sz="2800" dirty="0" smtClean="0"/>
              <a:t>. </a:t>
            </a:r>
          </a:p>
          <a:p>
            <a:pPr lvl="1"/>
            <a:endParaRPr lang="en-US" sz="2800" dirty="0"/>
          </a:p>
          <a:p>
            <a:pPr lvl="1"/>
            <a:r>
              <a:rPr lang="en-US" sz="2800" dirty="0"/>
              <a:t>The school can also click on the </a:t>
            </a:r>
            <a:r>
              <a:rPr lang="en-US" sz="2800" dirty="0" smtClean="0"/>
              <a:t>“e-mail us” link.</a:t>
            </a:r>
            <a:endParaRPr lang="en-US" sz="4400" dirty="0">
              <a:solidFill>
                <a:srgbClr val="185418"/>
              </a:solidFill>
            </a:endParaRPr>
          </a:p>
        </p:txBody>
      </p:sp>
      <p:pic>
        <p:nvPicPr>
          <p:cNvPr id="5" name="Audio 4">
            <a:hlinkClick r:id="" action="ppaction://media"/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1585" end="780.6077"/>
                </p14:media>
              </p:ext>
            </p:extLst>
          </p:nvPr>
        </p:nvPicPr>
        <p:blipFill>
          <a:blip r:embed="rId8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  <p:pic>
        <p:nvPicPr>
          <p:cNvPr id="9" name="19074F4">
            <a:hlinkClick r:id="" action="ppaction://media"/>
          </p:cNvPr>
          <p:cNvPicPr>
            <a:picLocks noChangeAspect="1"/>
          </p:cNvPicPr>
          <p:nvPr>
            <a:videoFile r:link="rId3"/>
            <p:extLst>
              <p:ext uri="{DAA4B4D4-6D71-4841-9C94-3DE7FCFB9230}">
                <p14:media xmlns:p14="http://schemas.microsoft.com/office/powerpoint/2010/main" r:embed="rId4">
                  <p14:trim st="4521" end="5068.9863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5392914" y="659622"/>
            <a:ext cx="5960886" cy="5292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3887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 advClick="0" advTm="41000">
        <p14:prism/>
      </p:transition>
    </mc:Choice>
    <mc:Fallback xmlns="">
      <p:transition spd="slow" advClick="0" advTm="410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1" presetClass="mediacall" presetSubtype="0" fill="hold" nodeType="withEffect">
                                  <p:stCondLst>
                                    <p:cond delay="22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8" dur="72836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63636" showWhenStopped="0">
                <p:cTn id="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video>
              <p:cMediaNode vol="100000">
                <p:cTn id="10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Number Placeholder 1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2B960B7-1A5D-4A40-9C6E-0A7BBAA5F990}" type="slidenum">
              <a:rPr lang="en-US" smtClean="0"/>
              <a:t>9</a:t>
            </a:fld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770" t="1277"/>
          <a:stretch/>
        </p:blipFill>
        <p:spPr>
          <a:xfrm>
            <a:off x="1333500" y="1751480"/>
            <a:ext cx="10020300" cy="4000326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104762" y="1384671"/>
            <a:ext cx="10249038" cy="3276086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438400" y="384310"/>
            <a:ext cx="822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005F84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NEW HELMNET LOAN PORTAL </a:t>
            </a:r>
            <a:endParaRPr lang="en-US" sz="3600" b="1" dirty="0">
              <a:solidFill>
                <a:srgbClr val="005F84"/>
              </a:solidFill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352" y="1313124"/>
            <a:ext cx="10866783" cy="4877037"/>
          </a:xfrm>
          <a:prstGeom prst="rect">
            <a:avLst/>
          </a:prstGeom>
        </p:spPr>
      </p:pic>
      <p:pic>
        <p:nvPicPr>
          <p:cNvPr id="9" name="Audio 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3">
                  <p14:trim st="3360" end="3885.9455"/>
                </p14:media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11430000" y="6096000"/>
            <a:ext cx="609600" cy="609600"/>
          </a:xfrm>
          <a:prstGeom prst="rect">
            <a:avLst/>
          </a:prstGeom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18345386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 advClick="0" advTm="39500">
        <p14:doors dir="vert"/>
      </p:transition>
    </mc:Choice>
    <mc:Fallback xmlns="">
      <p:transition spd="slow" advClick="0" advTm="39500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7" presetID="53" presetClass="exit" presetSubtype="32" fill="hold" nodeType="withEffect">
                                  <p:stCondLst>
                                    <p:cond delay="21500"/>
                                  </p:stCondLst>
                                  <p:childTnLst>
                                    <p:anim calcmode="lin" valueType="num">
                                      <p:cBhvr>
                                        <p:cTn id="8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w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500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h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out" filter="fade">
                                      <p:cBhvr>
                                        <p:cTn id="10" dur="1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1499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23000"/>
                            </p:stCondLst>
                            <p:childTnLst>
                              <p:par>
                                <p:cTn id="13" presetID="45" presetClass="entr" presetSubtype="0" fill="hold" nodeType="afterEffect">
                                  <p:stCondLst>
                                    <p:cond delay="85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2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 isNarration="1">
              <p:cMediaNode vol="80000" showWhenStopped="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9"/>
                </p:tgtEl>
              </p:cMediaNode>
            </p:audio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1.4|1.9|4.3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9.7|9.7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5|4.2|4.1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IMING" val="|18.7"/>
</p:tagLst>
</file>

<file path=ppt/theme/theme1.xml><?xml version="1.0" encoding="utf-8"?>
<a:theme xmlns:a="http://schemas.openxmlformats.org/drawingml/2006/main" name="Office Theme">
  <a:themeElements>
    <a:clrScheme name="Custom 30">
      <a:dk1>
        <a:srgbClr val="005F83"/>
      </a:dk1>
      <a:lt1>
        <a:srgbClr val="FFFFFF"/>
      </a:lt1>
      <a:dk2>
        <a:srgbClr val="A62242"/>
      </a:dk2>
      <a:lt2>
        <a:srgbClr val="F8DFA3"/>
      </a:lt2>
      <a:accent1>
        <a:srgbClr val="002060"/>
      </a:accent1>
      <a:accent2>
        <a:srgbClr val="F6B020"/>
      </a:accent2>
      <a:accent3>
        <a:srgbClr val="00B087"/>
      </a:accent3>
      <a:accent4>
        <a:srgbClr val="A69FBF"/>
      </a:accent4>
      <a:accent5>
        <a:srgbClr val="F8DFA3"/>
      </a:accent5>
      <a:accent6>
        <a:srgbClr val="614975"/>
      </a:accent6>
      <a:hlink>
        <a:srgbClr val="006649"/>
      </a:hlink>
      <a:folHlink>
        <a:srgbClr val="F6B020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>
        <a:noFill/>
      </a:spPr>
      <a:bodyPr wrap="square" rtlCol="0">
        <a:spAutoFit/>
      </a:bodyPr>
      <a:lstStyle>
        <a:defPPr>
          <a:defRPr sz="2000" dirty="0">
            <a:solidFill>
              <a:srgbClr val="185418"/>
            </a:solidFill>
          </a:defRPr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7726</TotalTime>
  <Words>162</Words>
  <Application>Microsoft Office PowerPoint</Application>
  <PresentationFormat>Widescreen</PresentationFormat>
  <Paragraphs>48</Paragraphs>
  <Slides>11</Slides>
  <Notes>11</Notes>
  <HiddenSlides>0</HiddenSlides>
  <MMClips>12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8" baseType="lpstr">
      <vt:lpstr>Arial</vt:lpstr>
      <vt:lpstr>Calibri</vt:lpstr>
      <vt:lpstr>Calibri Light</vt:lpstr>
      <vt:lpstr>Tahoma</vt:lpstr>
      <vt:lpstr>Times New Roman</vt:lpstr>
      <vt:lpstr>Wingdings</vt:lpstr>
      <vt:lpstr>Office Theme</vt:lpstr>
      <vt:lpstr>PowerPoint Presentation</vt:lpstr>
      <vt:lpstr>HelmNet Training  Login Process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THECB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Rodriguez, Sophia</dc:creator>
  <cp:lastModifiedBy>Smalley, Leah</cp:lastModifiedBy>
  <cp:revision>582</cp:revision>
  <cp:lastPrinted>2017-02-07T22:19:26Z</cp:lastPrinted>
  <dcterms:created xsi:type="dcterms:W3CDTF">2015-09-21T17:58:58Z</dcterms:created>
  <dcterms:modified xsi:type="dcterms:W3CDTF">2017-03-21T00:35:35Z</dcterms:modified>
</cp:coreProperties>
</file>