
<file path=[Content_Types].xml><?xml version="1.0" encoding="utf-8"?>
<Types xmlns="http://schemas.openxmlformats.org/package/2006/content-types">
  <Default Extension="png" ContentType="image/png"/>
  <Default Extension="m4a" ContentType="audio/mp4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tags/tag1.xml" ContentType="application/vnd.openxmlformats-officedocument.presentationml.tags+xml"/>
  <Override PartName="/ppt/notesSlides/notesSlide2.xml" ContentType="application/vnd.openxmlformats-officedocument.presentationml.notesSlide+xml"/>
  <Override PartName="/ppt/tags/tag2.xml" ContentType="application/vnd.openxmlformats-officedocument.presentationml.tags+xml"/>
  <Override PartName="/ppt/notesSlides/notesSlide3.xml" ContentType="application/vnd.openxmlformats-officedocument.presentationml.notesSlide+xml"/>
  <Override PartName="/ppt/tags/tag3.xml" ContentType="application/vnd.openxmlformats-officedocument.presentationml.tags+xml"/>
  <Override PartName="/ppt/notesSlides/notesSlide4.xml" ContentType="application/vnd.openxmlformats-officedocument.presentationml.notesSlide+xml"/>
  <Override PartName="/ppt/tags/tag4.xml" ContentType="application/vnd.openxmlformats-officedocument.presentationml.tags+xml"/>
  <Override PartName="/ppt/notesSlides/notesSlide5.xml" ContentType="application/vnd.openxmlformats-officedocument.presentationml.notesSlide+xml"/>
  <Override PartName="/ppt/tags/tag5.xml" ContentType="application/vnd.openxmlformats-officedocument.presentationml.tags+xml"/>
  <Override PartName="/ppt/notesSlides/notesSlide6.xml" ContentType="application/vnd.openxmlformats-officedocument.presentationml.notesSlide+xml"/>
  <Override PartName="/ppt/tags/tag6.xml" ContentType="application/vnd.openxmlformats-officedocument.presentationml.tags+xml"/>
  <Override PartName="/ppt/notesSlides/notesSlide7.xml" ContentType="application/vnd.openxmlformats-officedocument.presentationml.notesSlide+xml"/>
  <Override PartName="/ppt/tags/tag7.xml" ContentType="application/vnd.openxmlformats-officedocument.presentationml.tags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theme/themeOverride1.xml" ContentType="application/vnd.openxmlformats-officedocument.themeOverride+xml"/>
  <Override PartName="/ppt/tags/tag8.xml" ContentType="application/vnd.openxmlformats-officedocument.presentationml.tags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274" r:id="rId2"/>
    <p:sldId id="256" r:id="rId3"/>
    <p:sldId id="257" r:id="rId4"/>
    <p:sldId id="261" r:id="rId5"/>
    <p:sldId id="262" r:id="rId6"/>
    <p:sldId id="268" r:id="rId7"/>
    <p:sldId id="263" r:id="rId8"/>
    <p:sldId id="260" r:id="rId9"/>
    <p:sldId id="270" r:id="rId10"/>
    <p:sldId id="258" r:id="rId11"/>
    <p:sldId id="275" r:id="rId12"/>
    <p:sldId id="272" r:id="rId13"/>
  </p:sldIdLst>
  <p:sldSz cx="12192000" cy="6858000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41004"/>
    <a:srgbClr val="005F84"/>
    <a:srgbClr val="A81D40"/>
    <a:srgbClr val="FCF3DC"/>
    <a:srgbClr val="FBEFD1"/>
    <a:srgbClr val="F9E8BD"/>
    <a:srgbClr val="F8F8F8"/>
    <a:srgbClr val="D3D3D3"/>
    <a:srgbClr val="D7D7D7"/>
    <a:srgbClr val="CFCFC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85BE263C-DBD7-4A20-BB59-AAB30ACAA65A}" styleName="Medium Style 3 - 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8FD4443E-F989-4FC4-A0C8-D5A2AF1F390B}" styleName="Dark Style 1 - Accent 5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wholeTbl>
    <a:band1H>
      <a:tcStyle>
        <a:tcBdr/>
        <a:fill>
          <a:solidFill>
            <a:schemeClr val="accent5">
              <a:shade val="60000"/>
            </a:schemeClr>
          </a:solidFill>
        </a:fill>
      </a:tcStyle>
    </a:band1H>
    <a:band1V>
      <a:tcStyle>
        <a:tcBdr/>
        <a:fill>
          <a:solidFill>
            <a:schemeClr val="accent5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5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5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5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74C1A8A3-306A-4EB7-A6B1-4F7E0EB9C5D6}" styleName="Medium Style 3 - Accent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68D230F3-CF80-4859-8CE7-A43EE81993B5}" styleName="Light Style 1 - Acc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46F890A9-2807-4EBB-B81D-B2AA78EC7F39}" styleName="Dark Style 2 - Accent 5/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5202B0CA-FC54-4496-8BCA-5EF66A818D29}" styleName="Dark Styl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37CE84F3-28C3-443E-9E96-99CF82512B78}" styleName="Dark Style 1 - Accent 2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wholeTbl>
    <a:band1H>
      <a:tcStyle>
        <a:tcBdr/>
        <a:fill>
          <a:solidFill>
            <a:schemeClr val="accent2">
              <a:shade val="60000"/>
            </a:schemeClr>
          </a:solidFill>
        </a:fill>
      </a:tcStyle>
    </a:band1H>
    <a:band1V>
      <a:tcStyle>
        <a:tcBdr/>
        <a:fill>
          <a:solidFill>
            <a:schemeClr val="accent2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2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2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2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E8B1032C-EA38-4F05-BA0D-38AFFFC7BED3}" styleName="Light Style 3 - Accent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91EBBBCC-DAD2-459C-BE2E-F6DE35CF9A28}" styleName="Dark Style 2 - Accent 3/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0660B408-B3CF-4A94-85FC-2B1E0A45F4A2}" styleName="Dark Style 2 - Accent 1/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5102" autoAdjust="0"/>
    <p:restoredTop sz="96187" autoAdjust="0"/>
  </p:normalViewPr>
  <p:slideViewPr>
    <p:cSldViewPr snapToGrid="0">
      <p:cViewPr varScale="1">
        <p:scale>
          <a:sx n="93" d="100"/>
          <a:sy n="93" d="100"/>
        </p:scale>
        <p:origin x="96" y="43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1" d="100"/>
          <a:sy n="81" d="100"/>
        </p:scale>
        <p:origin x="2022" y="10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3037840" cy="466434"/>
          </a:xfrm>
          <a:prstGeom prst="rect">
            <a:avLst/>
          </a:prstGeom>
        </p:spPr>
        <p:txBody>
          <a:bodyPr vert="horz" lIns="93164" tIns="46582" rIns="93164" bIns="46582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1"/>
            <a:ext cx="3037840" cy="466434"/>
          </a:xfrm>
          <a:prstGeom prst="rect">
            <a:avLst/>
          </a:prstGeom>
        </p:spPr>
        <p:txBody>
          <a:bodyPr vert="horz" lIns="93164" tIns="46582" rIns="93164" bIns="46582" rtlCol="0"/>
          <a:lstStyle>
            <a:lvl1pPr algn="r">
              <a:defRPr sz="1200"/>
            </a:lvl1pPr>
          </a:lstStyle>
          <a:p>
            <a:fld id="{32D2CB73-7125-4306-99A3-9D184CB17A9A}" type="datetimeFigureOut">
              <a:rPr lang="en-US" smtClean="0"/>
              <a:t>3/22/2017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8"/>
            <a:ext cx="3037840" cy="466433"/>
          </a:xfrm>
          <a:prstGeom prst="rect">
            <a:avLst/>
          </a:prstGeom>
        </p:spPr>
        <p:txBody>
          <a:bodyPr vert="horz" lIns="93164" tIns="46582" rIns="93164" bIns="46582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8"/>
            <a:ext cx="3037840" cy="466433"/>
          </a:xfrm>
          <a:prstGeom prst="rect">
            <a:avLst/>
          </a:prstGeom>
        </p:spPr>
        <p:txBody>
          <a:bodyPr vert="horz" lIns="93164" tIns="46582" rIns="93164" bIns="46582" rtlCol="0" anchor="b"/>
          <a:lstStyle>
            <a:lvl1pPr algn="r">
              <a:defRPr sz="1200"/>
            </a:lvl1pPr>
          </a:lstStyle>
          <a:p>
            <a:fld id="{4C01419B-7CEA-4AEA-9FDA-C5D440E9F9D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0035212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3037840" cy="466434"/>
          </a:xfrm>
          <a:prstGeom prst="rect">
            <a:avLst/>
          </a:prstGeom>
        </p:spPr>
        <p:txBody>
          <a:bodyPr vert="horz" lIns="93164" tIns="46582" rIns="93164" bIns="46582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1"/>
            <a:ext cx="3037840" cy="466434"/>
          </a:xfrm>
          <a:prstGeom prst="rect">
            <a:avLst/>
          </a:prstGeom>
        </p:spPr>
        <p:txBody>
          <a:bodyPr vert="horz" lIns="93164" tIns="46582" rIns="93164" bIns="46582" rtlCol="0"/>
          <a:lstStyle>
            <a:lvl1pPr algn="r">
              <a:defRPr sz="1200"/>
            </a:lvl1pPr>
          </a:lstStyle>
          <a:p>
            <a:fld id="{08364D48-0C95-4FB6-8CE9-7EA5F69F50DC}" type="datetimeFigureOut">
              <a:rPr lang="en-US" smtClean="0"/>
              <a:t>3/22/2017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17550" y="1162050"/>
            <a:ext cx="5575300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64" tIns="46582" rIns="93164" bIns="46582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73892"/>
            <a:ext cx="5608320" cy="3660458"/>
          </a:xfrm>
          <a:prstGeom prst="rect">
            <a:avLst/>
          </a:prstGeom>
        </p:spPr>
        <p:txBody>
          <a:bodyPr vert="horz" lIns="93164" tIns="46582" rIns="93164" bIns="46582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8"/>
            <a:ext cx="3037840" cy="466433"/>
          </a:xfrm>
          <a:prstGeom prst="rect">
            <a:avLst/>
          </a:prstGeom>
        </p:spPr>
        <p:txBody>
          <a:bodyPr vert="horz" lIns="93164" tIns="46582" rIns="93164" bIns="46582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8"/>
            <a:ext cx="3037840" cy="466433"/>
          </a:xfrm>
          <a:prstGeom prst="rect">
            <a:avLst/>
          </a:prstGeom>
        </p:spPr>
        <p:txBody>
          <a:bodyPr vert="horz" lIns="93164" tIns="46582" rIns="93164" bIns="46582" rtlCol="0" anchor="b"/>
          <a:lstStyle>
            <a:lvl1pPr algn="r">
              <a:defRPr sz="1200"/>
            </a:lvl1pPr>
          </a:lstStyle>
          <a:p>
            <a:fld id="{2B2C798A-60EA-4F3C-B644-E6CB0105F25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6364744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766597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392674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33828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22785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 smtClean="0"/>
          </a:p>
        </p:txBody>
      </p:sp>
    </p:spTree>
    <p:extLst>
      <p:ext uri="{BB962C8B-B14F-4D97-AF65-F5344CB8AC3E}">
        <p14:creationId xmlns:p14="http://schemas.microsoft.com/office/powerpoint/2010/main" val="119352160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592547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10866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243656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589628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 smtClean="0"/>
          </a:p>
        </p:txBody>
      </p:sp>
    </p:spTree>
    <p:extLst>
      <p:ext uri="{BB962C8B-B14F-4D97-AF65-F5344CB8AC3E}">
        <p14:creationId xmlns:p14="http://schemas.microsoft.com/office/powerpoint/2010/main" val="215749129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34450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21218" y="1122363"/>
            <a:ext cx="5486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21218" y="3602038"/>
            <a:ext cx="54864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CF5A39-A20A-4F8D-ADBB-9A13FA43802B}" type="datetime1">
              <a:rPr lang="en-US" smtClean="0"/>
              <a:t>3/22/2017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960B7-1A5D-4A40-9C6E-0A7BBAA5F990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99993" y="1802639"/>
            <a:ext cx="4084773" cy="1371600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Text Box 7"/>
          <p:cNvSpPr txBox="1"/>
          <p:nvPr userDrawn="1"/>
        </p:nvSpPr>
        <p:spPr>
          <a:xfrm>
            <a:off x="6876866" y="3133304"/>
            <a:ext cx="4731026" cy="1282019"/>
          </a:xfrm>
          <a:prstGeom prst="rect">
            <a:avLst/>
          </a:prstGeom>
          <a:noFill/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3000" b="1" baseline="0" dirty="0">
                <a:solidFill>
                  <a:srgbClr val="A6A6A6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Texas Higher Education</a:t>
            </a:r>
            <a:endParaRPr lang="en-US" sz="3000" baseline="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3000" b="1" baseline="0" dirty="0">
                <a:solidFill>
                  <a:srgbClr val="A6A6A6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Coordinating Board</a:t>
            </a:r>
            <a:endParaRPr lang="en-US" sz="3000" baseline="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754383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advClick="0" advTm="31966">
        <p14:ferris dir="l"/>
      </p:transition>
    </mc:Choice>
    <mc:Fallback xmlns="">
      <p:transition spd="slow" advClick="0" advTm="31966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9587A8-3E60-4CEA-A5BC-062E02BB5379}" type="datetime1">
              <a:rPr lang="en-US" smtClean="0"/>
              <a:t>3/22/2017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960B7-1A5D-4A40-9C6E-0A7BBAA5F99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06056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advClick="0" advTm="31966">
        <p14:ferris dir="l"/>
      </p:transition>
    </mc:Choice>
    <mc:Fallback xmlns="">
      <p:transition spd="slow" advClick="0" advTm="31966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F82C9B-5AC5-4379-8A2F-251F7586B8D2}" type="datetime1">
              <a:rPr lang="en-US" smtClean="0"/>
              <a:t>3/22/2017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960B7-1A5D-4A40-9C6E-0A7BBAA5F99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12221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advClick="0" advTm="31966">
        <p14:ferris dir="l"/>
      </p:transition>
    </mc:Choice>
    <mc:Fallback xmlns="">
      <p:transition spd="slow" advClick="0" advTm="31966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1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 defTabSz="914400"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defTabSz="914400">
              <a:defRPr/>
            </a:lvl1pPr>
          </a:lstStyle>
          <a:p>
            <a:pPr>
              <a:defRPr/>
            </a:pPr>
            <a:fld id="{CE8D626B-18A4-4C81-A613-F27B297E10EA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34406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advClick="0" advTm="31966">
        <p14:ferris dir="l"/>
      </p:transition>
    </mc:Choice>
    <mc:Fallback xmlns="">
      <p:transition spd="slow" advClick="0" advTm="31966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5DC471-68B4-43D2-88AC-73EEACDC1385}" type="datetime1">
              <a:rPr lang="en-US" smtClean="0"/>
              <a:t>3/22/2017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960B7-1A5D-4A40-9C6E-0A7BBAA5F990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00544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advClick="0" advTm="31966">
        <p14:ferris dir="l"/>
      </p:transition>
    </mc:Choice>
    <mc:Fallback xmlns="">
      <p:transition spd="slow" advClick="0" advTm="31966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A3493D-B2CE-49AD-9CE4-6D8989E601EF}" type="datetime1">
              <a:rPr lang="en-US" smtClean="0"/>
              <a:t>3/22/2017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960B7-1A5D-4A40-9C6E-0A7BBAA5F990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2023" y="1147860"/>
            <a:ext cx="6807953" cy="2286000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Text Box 7"/>
          <p:cNvSpPr txBox="1"/>
          <p:nvPr userDrawn="1"/>
        </p:nvSpPr>
        <p:spPr>
          <a:xfrm>
            <a:off x="2929144" y="3333948"/>
            <a:ext cx="6321011" cy="1662121"/>
          </a:xfrm>
          <a:prstGeom prst="rect">
            <a:avLst/>
          </a:prstGeom>
          <a:noFill/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4800" b="1" baseline="0" dirty="0">
                <a:solidFill>
                  <a:srgbClr val="A6A6A6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Texas Higher Education</a:t>
            </a:r>
            <a:endParaRPr lang="en-US" sz="4800" baseline="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4800" b="1" baseline="0" dirty="0">
                <a:solidFill>
                  <a:srgbClr val="A6A6A6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Coordinating Board</a:t>
            </a:r>
            <a:endParaRPr lang="en-US" sz="4800" baseline="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801837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advClick="0" advTm="31966">
        <p14:ferris dir="l"/>
      </p:transition>
    </mc:Choice>
    <mc:Fallback xmlns="">
      <p:transition spd="slow" advClick="0" advTm="31966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DF3E68-0112-470F-A9AE-2EEB35356D8B}" type="datetime1">
              <a:rPr lang="en-US" smtClean="0"/>
              <a:t>3/22/2017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960B7-1A5D-4A40-9C6E-0A7BBAA5F990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838200" y="538929"/>
            <a:ext cx="10515600" cy="701731"/>
          </a:xfrm>
          <a:solidFill>
            <a:srgbClr val="005B83"/>
          </a:solidFill>
        </p:spPr>
        <p:txBody>
          <a:bodyPr>
            <a:spAutoFit/>
          </a:bodyPr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82906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advClick="0" advTm="31966">
        <p14:ferris dir="l"/>
      </p:transition>
    </mc:Choice>
    <mc:Fallback xmlns="">
      <p:transition spd="slow" advClick="0" advTm="31966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solidFill>
            <a:srgbClr val="005B83"/>
          </a:solidFill>
        </p:spPr>
        <p:txBody>
          <a:bodyPr anchor="b"/>
          <a:lstStyle>
            <a:lvl1pPr marL="0" indent="0">
              <a:buNone/>
              <a:defRPr sz="24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solidFill>
            <a:srgbClr val="005B83"/>
          </a:solidFill>
        </p:spPr>
        <p:txBody>
          <a:bodyPr anchor="b"/>
          <a:lstStyle>
            <a:lvl1pPr marL="0" indent="0">
              <a:buNone/>
              <a:defRPr sz="24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891711-846E-4400-AA6E-B22FCDEA83C4}" type="datetime1">
              <a:rPr lang="en-US" smtClean="0"/>
              <a:t>3/22/2017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960B7-1A5D-4A40-9C6E-0A7BBAA5F990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149351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15604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advClick="0" advTm="31966">
        <p14:ferris dir="l"/>
      </p:transition>
    </mc:Choice>
    <mc:Fallback xmlns="">
      <p:transition spd="slow" advClick="0" advTm="31966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EE4BA1-9107-4977-B71A-23FD757F3C66}" type="datetime1">
              <a:rPr lang="en-US" smtClean="0"/>
              <a:t>3/22/2017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960B7-1A5D-4A40-9C6E-0A7BBAA5F99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4702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advClick="0" advTm="31966">
        <p14:ferris dir="l"/>
      </p:transition>
    </mc:Choice>
    <mc:Fallback xmlns="">
      <p:transition spd="slow" advClick="0" advTm="31966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950859-13EF-4F6D-8C46-DD7FEF7149B5}" type="datetime1">
              <a:rPr lang="en-US" smtClean="0"/>
              <a:t>3/22/2017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960B7-1A5D-4A40-9C6E-0A7BBAA5F990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5" name="TextBox 4"/>
          <p:cNvSpPr txBox="1"/>
          <p:nvPr userDrawn="1"/>
        </p:nvSpPr>
        <p:spPr>
          <a:xfrm>
            <a:off x="0" y="355138"/>
            <a:ext cx="12192000" cy="730712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noAutofit/>
          </a:bodyPr>
          <a:lstStyle/>
          <a:p>
            <a:endParaRPr lang="en-US" sz="135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65842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advClick="0" advTm="31966">
        <p14:ferris dir="l"/>
      </p:transition>
    </mc:Choice>
    <mc:Fallback xmlns="">
      <p:transition spd="slow" advClick="0" advTm="31966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solidFill>
            <a:srgbClr val="005B83"/>
          </a:solidFill>
        </p:spPr>
        <p:txBody>
          <a:bodyPr anchor="b"/>
          <a:lstStyle>
            <a:lvl1pPr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29213" y="457201"/>
            <a:ext cx="6226175" cy="54038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046C1D-6E65-46CD-A8BC-E3E12BCFCFA3}" type="datetime1">
              <a:rPr lang="en-US" smtClean="0"/>
              <a:t>3/22/2017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960B7-1A5D-4A40-9C6E-0A7BBAA5F99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41280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advClick="0" advTm="31966">
        <p14:ferris dir="l"/>
      </p:transition>
    </mc:Choice>
    <mc:Fallback xmlns="">
      <p:transition spd="slow" advClick="0" advTm="31966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C04137-F50F-4798-9959-FCBA97F52E19}" type="datetime1">
              <a:rPr lang="en-US" smtClean="0"/>
              <a:t>3/22/2017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960B7-1A5D-4A40-9C6E-0A7BBAA5F99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67444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advClick="0" advTm="31966">
        <p14:ferris dir="l"/>
      </p:transition>
    </mc:Choice>
    <mc:Fallback xmlns="">
      <p:transition spd="slow" advClick="0" advTm="31966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9" name="Rectangle 8"/>
          <p:cNvSpPr/>
          <p:nvPr userDrawn="1"/>
        </p:nvSpPr>
        <p:spPr>
          <a:xfrm>
            <a:off x="0" y="6259590"/>
            <a:ext cx="12192000" cy="612541"/>
          </a:xfrm>
          <a:prstGeom prst="rect">
            <a:avLst/>
          </a:prstGeom>
          <a:solidFill>
            <a:srgbClr val="A6224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 sz="3200" b="1" dirty="0">
              <a:solidFill>
                <a:prstClr val="white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633332" y="6356350"/>
            <a:ext cx="1371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2C7E74-6FA6-4C73-AA06-611984BFA24F}" type="datetime1">
              <a:rPr lang="en-US" smtClean="0"/>
              <a:t>3/22/2017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B960B7-1A5D-4A40-9C6E-0A7BBAA5F990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0" y="0"/>
            <a:ext cx="12192000" cy="230188"/>
          </a:xfrm>
          <a:prstGeom prst="rect">
            <a:avLst/>
          </a:prstGeom>
          <a:solidFill>
            <a:srgbClr val="005B8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 dirty="0">
              <a:solidFill>
                <a:prstClr val="white"/>
              </a:solidFill>
            </a:endParaRPr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112" y="6350930"/>
            <a:ext cx="1280160" cy="42985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8890434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mc:AlternateContent xmlns:mc="http://schemas.openxmlformats.org/markup-compatibility/2006" xmlns:p14="http://schemas.microsoft.com/office/powerpoint/2010/main">
    <mc:Choice Requires="p14">
      <p:transition spd="slow" advClick="0" advTm="31966">
        <p14:ferris dir="l"/>
      </p:transition>
    </mc:Choice>
    <mc:Fallback xmlns="">
      <p:transition spd="slow" advClick="0" advTm="31966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microsoft.com/office/2007/relationships/media" Target="../media/media1.m4a"/><Relationship Id="rId1" Type="http://schemas.openxmlformats.org/officeDocument/2006/relationships/audio" Target="NULL" TargetMode="Externa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microsoft.com/office/2007/relationships/media" Target="../media/media10.m4a"/><Relationship Id="rId1" Type="http://schemas.openxmlformats.org/officeDocument/2006/relationships/audio" Target="NULL" TargetMode="External"/><Relationship Id="rId6" Type="http://schemas.openxmlformats.org/officeDocument/2006/relationships/image" Target="../media/image15.jpeg"/><Relationship Id="rId5" Type="http://schemas.openxmlformats.org/officeDocument/2006/relationships/image" Target="../media/image2.png"/><Relationship Id="rId4" Type="http://schemas.openxmlformats.org/officeDocument/2006/relationships/notesSlide" Target="../notesSlides/notesSlide9.xml"/></Relationships>
</file>

<file path=ppt/slides/_rels/slide11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3" Type="http://schemas.openxmlformats.org/officeDocument/2006/relationships/audio" Target="NULL" TargetMode="External"/><Relationship Id="rId7" Type="http://schemas.openxmlformats.org/officeDocument/2006/relationships/image" Target="../media/image16.png"/><Relationship Id="rId2" Type="http://schemas.openxmlformats.org/officeDocument/2006/relationships/tags" Target="../tags/tag8.xml"/><Relationship Id="rId1" Type="http://schemas.openxmlformats.org/officeDocument/2006/relationships/themeOverride" Target="../theme/themeOverride1.xml"/><Relationship Id="rId6" Type="http://schemas.openxmlformats.org/officeDocument/2006/relationships/notesSlide" Target="../notesSlides/notesSlide10.xml"/><Relationship Id="rId5" Type="http://schemas.openxmlformats.org/officeDocument/2006/relationships/slideLayout" Target="../slideLayouts/slideLayout6.xml"/><Relationship Id="rId4" Type="http://schemas.microsoft.com/office/2007/relationships/media" Target="../media/media11.m4a"/><Relationship Id="rId9" Type="http://schemas.openxmlformats.org/officeDocument/2006/relationships/image" Target="../media/image2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17.jpeg"/><Relationship Id="rId2" Type="http://schemas.microsoft.com/office/2007/relationships/media" Target="../media/media12.m4a"/><Relationship Id="rId1" Type="http://schemas.openxmlformats.org/officeDocument/2006/relationships/audio" Target="NULL" TargetMode="External"/><Relationship Id="rId6" Type="http://schemas.openxmlformats.org/officeDocument/2006/relationships/hyperlink" Target="http://www.google.com/url?sa=i&amp;rct=j&amp;q=&amp;esrc=s&amp;source=images&amp;cd=&amp;cad=rja&amp;uact=8&amp;ved=0ahUKEwj_64KaycLSAhUr4oMKHcCAAkUQjRwIBw&amp;url=http://clipart-library.com/details-cliparts.html&amp;psig=AFQjCNFDGPWdebBd8nGQQBv_1LifVfOhag&amp;ust=1488913512933464" TargetMode="External"/><Relationship Id="rId5" Type="http://schemas.openxmlformats.org/officeDocument/2006/relationships/hyperlink" Target="mailto:grantinfo@thecb.state.tx.us" TargetMode="External"/><Relationship Id="rId4" Type="http://schemas.openxmlformats.org/officeDocument/2006/relationships/notesSlide" Target="../notesSlides/notesSlide1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microsoft.com/office/2007/relationships/media" Target="../media/media2.m4a"/><Relationship Id="rId1" Type="http://schemas.openxmlformats.org/officeDocument/2006/relationships/audio" Target="NULL" TargetMode="External"/><Relationship Id="rId5" Type="http://schemas.openxmlformats.org/officeDocument/2006/relationships/image" Target="../media/image2.png"/><Relationship Id="rId4" Type="http://schemas.openxmlformats.org/officeDocument/2006/relationships/notesSlide" Target="../notesSlides/notesSlide1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media" Target="../media/media3.m4a"/><Relationship Id="rId7" Type="http://schemas.openxmlformats.org/officeDocument/2006/relationships/image" Target="../media/image2.png"/><Relationship Id="rId2" Type="http://schemas.openxmlformats.org/officeDocument/2006/relationships/audio" Target="NULL" TargetMode="External"/><Relationship Id="rId1" Type="http://schemas.openxmlformats.org/officeDocument/2006/relationships/tags" Target="../tags/tag1.xml"/><Relationship Id="rId6" Type="http://schemas.openxmlformats.org/officeDocument/2006/relationships/image" Target="../media/image3.png"/><Relationship Id="rId5" Type="http://schemas.openxmlformats.org/officeDocument/2006/relationships/notesSlide" Target="../notesSlides/notesSlide2.xml"/><Relationship Id="rId4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audio" Target="../media/media4.m4a"/><Relationship Id="rId7" Type="http://schemas.openxmlformats.org/officeDocument/2006/relationships/image" Target="../media/image5.png"/><Relationship Id="rId2" Type="http://schemas.microsoft.com/office/2007/relationships/media" Target="../media/media4.m4a"/><Relationship Id="rId1" Type="http://schemas.openxmlformats.org/officeDocument/2006/relationships/tags" Target="../tags/tag2.xml"/><Relationship Id="rId6" Type="http://schemas.openxmlformats.org/officeDocument/2006/relationships/image" Target="../media/image4.png"/><Relationship Id="rId5" Type="http://schemas.openxmlformats.org/officeDocument/2006/relationships/notesSlide" Target="../notesSlides/notesSlide3.xml"/><Relationship Id="rId4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microsoft.com/office/2007/relationships/media" Target="../media/media5.m4a"/><Relationship Id="rId7" Type="http://schemas.openxmlformats.org/officeDocument/2006/relationships/image" Target="../media/image2.png"/><Relationship Id="rId2" Type="http://schemas.openxmlformats.org/officeDocument/2006/relationships/audio" Target="NULL" TargetMode="External"/><Relationship Id="rId1" Type="http://schemas.openxmlformats.org/officeDocument/2006/relationships/tags" Target="../tags/tag3.xml"/><Relationship Id="rId6" Type="http://schemas.openxmlformats.org/officeDocument/2006/relationships/image" Target="../media/image6.png"/><Relationship Id="rId5" Type="http://schemas.openxmlformats.org/officeDocument/2006/relationships/notesSlide" Target="../notesSlides/notesSlide4.xml"/><Relationship Id="rId4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media" Target="../media/media6.m4a"/><Relationship Id="rId7" Type="http://schemas.openxmlformats.org/officeDocument/2006/relationships/image" Target="../media/image2.png"/><Relationship Id="rId2" Type="http://schemas.openxmlformats.org/officeDocument/2006/relationships/audio" Target="NULL" TargetMode="External"/><Relationship Id="rId1" Type="http://schemas.openxmlformats.org/officeDocument/2006/relationships/tags" Target="../tags/tag4.xml"/><Relationship Id="rId6" Type="http://schemas.openxmlformats.org/officeDocument/2006/relationships/image" Target="../media/image8.png"/><Relationship Id="rId5" Type="http://schemas.openxmlformats.org/officeDocument/2006/relationships/notesSlide" Target="../notesSlides/notesSlide5.xml"/><Relationship Id="rId4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microsoft.com/office/2007/relationships/media" Target="../media/media7.m4a"/><Relationship Id="rId7" Type="http://schemas.openxmlformats.org/officeDocument/2006/relationships/image" Target="../media/image10.png"/><Relationship Id="rId2" Type="http://schemas.openxmlformats.org/officeDocument/2006/relationships/audio" Target="NULL" TargetMode="External"/><Relationship Id="rId1" Type="http://schemas.openxmlformats.org/officeDocument/2006/relationships/tags" Target="../tags/tag5.xml"/><Relationship Id="rId6" Type="http://schemas.openxmlformats.org/officeDocument/2006/relationships/image" Target="../media/image9.png"/><Relationship Id="rId5" Type="http://schemas.openxmlformats.org/officeDocument/2006/relationships/notesSlide" Target="../notesSlides/notesSlide6.xml"/><Relationship Id="rId4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audio" Target="../media/media8.m4a"/><Relationship Id="rId7" Type="http://schemas.openxmlformats.org/officeDocument/2006/relationships/image" Target="../media/image12.png"/><Relationship Id="rId2" Type="http://schemas.microsoft.com/office/2007/relationships/media" Target="../media/media8.m4a"/><Relationship Id="rId1" Type="http://schemas.openxmlformats.org/officeDocument/2006/relationships/tags" Target="../tags/tag6.xml"/><Relationship Id="rId6" Type="http://schemas.openxmlformats.org/officeDocument/2006/relationships/image" Target="../media/image11.png"/><Relationship Id="rId5" Type="http://schemas.openxmlformats.org/officeDocument/2006/relationships/notesSlide" Target="../notesSlides/notesSlide7.xml"/><Relationship Id="rId4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microsoft.com/office/2007/relationships/media" Target="../media/media9.m4a"/><Relationship Id="rId7" Type="http://schemas.openxmlformats.org/officeDocument/2006/relationships/image" Target="../media/image14.png"/><Relationship Id="rId2" Type="http://schemas.openxmlformats.org/officeDocument/2006/relationships/audio" Target="NULL" TargetMode="External"/><Relationship Id="rId1" Type="http://schemas.openxmlformats.org/officeDocument/2006/relationships/tags" Target="../tags/tag7.xml"/><Relationship Id="rId6" Type="http://schemas.openxmlformats.org/officeDocument/2006/relationships/image" Target="../media/image13.png"/><Relationship Id="rId5" Type="http://schemas.openxmlformats.org/officeDocument/2006/relationships/notesSlide" Target="../notesSlides/notesSlide8.xml"/><Relationship Id="rId4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960B7-1A5D-4A40-9C6E-0A7BBAA5F990}" type="slidenum">
              <a:rPr lang="en-US" smtClean="0"/>
              <a:t>1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152317" y="1295153"/>
            <a:ext cx="9820316" cy="47089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6000" b="1" i="1" u="sng" dirty="0">
                <a:solidFill>
                  <a:srgbClr val="005F84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TURN ON SPEAKERS</a:t>
            </a:r>
          </a:p>
          <a:p>
            <a:pPr algn="ctr"/>
            <a:endParaRPr lang="en-US" sz="6000" b="1" dirty="0" smtClean="0">
              <a:solidFill>
                <a:srgbClr val="185418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ctr"/>
            <a:r>
              <a:rPr lang="en-US" sz="6000" b="1" dirty="0" smtClean="0">
                <a:solidFill>
                  <a:srgbClr val="185418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To start the presentation</a:t>
            </a:r>
          </a:p>
          <a:p>
            <a:pPr algn="ctr"/>
            <a:r>
              <a:rPr lang="en-US" sz="6000" b="1" dirty="0" smtClean="0">
                <a:solidFill>
                  <a:srgbClr val="C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Press </a:t>
            </a:r>
            <a:r>
              <a:rPr lang="en-US" sz="6000" b="1" dirty="0">
                <a:solidFill>
                  <a:srgbClr val="C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F5 </a:t>
            </a:r>
          </a:p>
          <a:p>
            <a:pPr algn="ctr"/>
            <a:r>
              <a:rPr lang="en-US" sz="6000" b="1" dirty="0" smtClean="0">
                <a:solidFill>
                  <a:srgbClr val="185418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</a:p>
        </p:txBody>
      </p:sp>
      <p:pic>
        <p:nvPicPr>
          <p:cNvPr id="6" name="Audio 5">
            <a:hlinkClick r:id="" action="ppaction://media"/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r:embed="rId2">
                  <p14:trim end="2181.2925"/>
                </p14:media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430000" y="60960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19827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0"/>
    </mc:Choice>
    <mc:Fallback xmlns="">
      <p:transition spd="slow" advClick="0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98485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960B7-1A5D-4A40-9C6E-0A7BBAA5F990}" type="slidenum">
              <a:rPr lang="en-US" smtClean="0"/>
              <a:t>10</a:t>
            </a:fld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 idx="4294967295"/>
          </p:nvPr>
        </p:nvSpPr>
        <p:spPr>
          <a:xfrm>
            <a:off x="278505" y="802876"/>
            <a:ext cx="12191999" cy="809625"/>
          </a:xfrm>
        </p:spPr>
        <p:txBody>
          <a:bodyPr>
            <a:noAutofit/>
          </a:bodyPr>
          <a:lstStyle/>
          <a:p>
            <a:pPr algn="ctr"/>
            <a:r>
              <a:rPr lang="en-US" sz="45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Let’s Review</a:t>
            </a:r>
            <a:endParaRPr lang="en-US" sz="4500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5" name="Text Placeholder 16"/>
          <p:cNvSpPr txBox="1">
            <a:spLocks/>
          </p:cNvSpPr>
          <p:nvPr/>
        </p:nvSpPr>
        <p:spPr>
          <a:xfrm>
            <a:off x="4422175" y="2067596"/>
            <a:ext cx="6098663" cy="344512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3200" dirty="0" smtClean="0"/>
              <a:t>The Inquiry Options consists of four Query Types: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US" sz="1200" dirty="0" smtClean="0"/>
          </a:p>
          <a:p>
            <a:pPr>
              <a:buFont typeface="Wingdings" panose="05000000000000000000" pitchFamily="2" charset="2"/>
              <a:buChar char="q"/>
            </a:pPr>
            <a:r>
              <a:rPr lang="en-US" sz="3200" dirty="0" smtClean="0"/>
              <a:t> Borrower Query</a:t>
            </a:r>
            <a:endParaRPr lang="en-US" sz="4000" dirty="0" smtClean="0"/>
          </a:p>
          <a:p>
            <a:pPr>
              <a:buFont typeface="Wingdings" panose="05000000000000000000" pitchFamily="2" charset="2"/>
              <a:buChar char="q"/>
            </a:pPr>
            <a:r>
              <a:rPr lang="en-US" sz="3200" dirty="0" smtClean="0"/>
              <a:t> Loan Query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sz="3200" dirty="0" smtClean="0"/>
              <a:t> Disbursal Query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sz="3200" dirty="0" smtClean="0"/>
              <a:t> Application Query</a:t>
            </a:r>
          </a:p>
          <a:p>
            <a:endParaRPr lang="en-US" sz="3200" b="1" dirty="0" smtClean="0"/>
          </a:p>
          <a:p>
            <a:endParaRPr lang="en-US" sz="3200" dirty="0" smtClean="0"/>
          </a:p>
          <a:p>
            <a:pPr marL="285750" indent="-285750"/>
            <a:endParaRPr lang="en-US" sz="900" dirty="0" smtClean="0"/>
          </a:p>
          <a:p>
            <a:r>
              <a:rPr lang="en-US" sz="900" dirty="0" smtClean="0"/>
              <a:t> </a:t>
            </a:r>
          </a:p>
          <a:p>
            <a:pPr marL="285750" indent="-285750"/>
            <a:endParaRPr lang="en-US" sz="900" dirty="0"/>
          </a:p>
        </p:txBody>
      </p:sp>
      <p:pic>
        <p:nvPicPr>
          <p:cNvPr id="29" name="Audio 28">
            <a:hlinkClick r:id="" action="ppaction://media"/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r:embed="rId2">
                  <p14:trim end="17668.1746"/>
                </p14:media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1430000" y="6096000"/>
            <a:ext cx="609600" cy="609600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4422175" y="3212757"/>
            <a:ext cx="318681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b="1" dirty="0">
                <a:sym typeface="Wingdings" panose="05000000000000000000" pitchFamily="2" charset="2"/>
              </a:rPr>
              <a:t></a:t>
            </a:r>
            <a:endParaRPr lang="en-US" sz="4000" b="1" dirty="0"/>
          </a:p>
        </p:txBody>
      </p:sp>
      <p:sp>
        <p:nvSpPr>
          <p:cNvPr id="9" name="Rectangle 8"/>
          <p:cNvSpPr/>
          <p:nvPr/>
        </p:nvSpPr>
        <p:spPr>
          <a:xfrm>
            <a:off x="4422174" y="3783508"/>
            <a:ext cx="318681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b="1" dirty="0">
                <a:sym typeface="Wingdings" panose="05000000000000000000" pitchFamily="2" charset="2"/>
              </a:rPr>
              <a:t></a:t>
            </a:r>
            <a:endParaRPr lang="en-US" sz="4000" b="1" dirty="0"/>
          </a:p>
        </p:txBody>
      </p:sp>
      <p:sp>
        <p:nvSpPr>
          <p:cNvPr id="10" name="Rectangle 9"/>
          <p:cNvSpPr/>
          <p:nvPr/>
        </p:nvSpPr>
        <p:spPr>
          <a:xfrm>
            <a:off x="4422175" y="4349735"/>
            <a:ext cx="318681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b="1" dirty="0">
                <a:sym typeface="Wingdings" panose="05000000000000000000" pitchFamily="2" charset="2"/>
              </a:rPr>
              <a:t></a:t>
            </a:r>
            <a:endParaRPr lang="en-US" sz="4000" b="1" dirty="0"/>
          </a:p>
        </p:txBody>
      </p:sp>
      <p:sp>
        <p:nvSpPr>
          <p:cNvPr id="11" name="Rectangle 10"/>
          <p:cNvSpPr/>
          <p:nvPr/>
        </p:nvSpPr>
        <p:spPr>
          <a:xfrm>
            <a:off x="4422175" y="4905744"/>
            <a:ext cx="318681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b="1" dirty="0">
                <a:sym typeface="Wingdings" panose="05000000000000000000" pitchFamily="2" charset="2"/>
              </a:rPr>
              <a:t></a:t>
            </a:r>
            <a:endParaRPr lang="en-US" sz="4000" b="1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690" y="802876"/>
            <a:ext cx="3293156" cy="21844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58292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advClick="0" advTm="34980">
        <p14:ferris dir="l"/>
      </p:transition>
    </mc:Choice>
    <mc:Fallback xmlns="">
      <p:transition spd="slow" advClick="0" advTm="3498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9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960B7-1A5D-4A40-9C6E-0A7BBAA5F990}" type="slidenum">
              <a:rPr lang="en-US" smtClean="0"/>
              <a:t>11</a:t>
            </a:fld>
            <a:endParaRPr lang="en-US" dirty="0"/>
          </a:p>
        </p:txBody>
      </p:sp>
      <p:sp>
        <p:nvSpPr>
          <p:cNvPr id="3" name="Text Placeholder 4"/>
          <p:cNvSpPr txBox="1">
            <a:spLocks/>
          </p:cNvSpPr>
          <p:nvPr/>
        </p:nvSpPr>
        <p:spPr>
          <a:xfrm>
            <a:off x="2195327" y="366353"/>
            <a:ext cx="10344149" cy="3714750"/>
          </a:xfrm>
          <a:prstGeom prst="rect">
            <a:avLst/>
          </a:prstGeom>
          <a:noFill/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lnSpc>
                <a:spcPct val="15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q"/>
            </a:pPr>
            <a:r>
              <a:rPr lang="en-US" sz="4400" b="1" dirty="0" smtClean="0"/>
              <a:t> Login Process Module</a:t>
            </a:r>
          </a:p>
          <a:p>
            <a:pPr marL="342900" indent="-342900">
              <a:lnSpc>
                <a:spcPct val="15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q"/>
            </a:pPr>
            <a:r>
              <a:rPr lang="en-US" sz="4400" b="1" dirty="0" smtClean="0"/>
              <a:t> Basic Navigation Module</a:t>
            </a:r>
          </a:p>
          <a:p>
            <a:pPr marL="342900" indent="-342900">
              <a:lnSpc>
                <a:spcPct val="15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q"/>
            </a:pPr>
            <a:r>
              <a:rPr lang="en-US" sz="4400" b="1" dirty="0" smtClean="0"/>
              <a:t> Loan Certification Process Module</a:t>
            </a:r>
          </a:p>
          <a:p>
            <a:pPr marL="342900" indent="-342900">
              <a:lnSpc>
                <a:spcPct val="15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q"/>
            </a:pPr>
            <a:r>
              <a:rPr lang="en-US" sz="4400" b="1" dirty="0" smtClean="0"/>
              <a:t> Pre-Disbursement Changes Module</a:t>
            </a:r>
          </a:p>
          <a:p>
            <a:pPr marL="342900" indent="-342900">
              <a:lnSpc>
                <a:spcPct val="15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q"/>
            </a:pPr>
            <a:r>
              <a:rPr lang="en-US" sz="4400" b="1" dirty="0" smtClean="0"/>
              <a:t> Inquiry </a:t>
            </a:r>
            <a:r>
              <a:rPr lang="en-US" sz="4400" b="1" dirty="0"/>
              <a:t>Options Module</a:t>
            </a:r>
            <a:endParaRPr lang="en-US" sz="4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0295" y="171406"/>
            <a:ext cx="1215136" cy="12192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7411" y="1309029"/>
            <a:ext cx="1215136" cy="12192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0295" y="2446652"/>
            <a:ext cx="1215136" cy="12192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7411" y="3584275"/>
            <a:ext cx="1215136" cy="12192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7411" y="4721898"/>
            <a:ext cx="1215136" cy="1219200"/>
          </a:xfrm>
          <a:prstGeom prst="rect">
            <a:avLst/>
          </a:prstGeom>
        </p:spPr>
      </p:pic>
      <p:pic>
        <p:nvPicPr>
          <p:cNvPr id="14" name="Audio 13">
            <a:hlinkClick r:id="" action="ppaction://media"/>
          </p:cNvPr>
          <p:cNvPicPr>
            <a:picLocks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r:embed="rId4">
                  <p14:trim st="932" end="2155.4467"/>
                </p14:media>
              </p:ext>
            </p:extLst>
          </p:nvPr>
        </p:nvPicPr>
        <p:blipFill>
          <a:blip r:embed="rId9"/>
          <a:stretch>
            <a:fillRect/>
          </a:stretch>
        </p:blipFill>
        <p:spPr>
          <a:xfrm>
            <a:off x="11430000" y="6096000"/>
            <a:ext cx="609600" cy="609600"/>
          </a:xfrm>
          <a:prstGeom prst="rect">
            <a:avLst/>
          </a:prstGeom>
        </p:spPr>
      </p:pic>
    </p:spTree>
    <p:custDataLst>
      <p:tags r:id="rId2"/>
    </p:custDataLst>
    <p:extLst>
      <p:ext uri="{BB962C8B-B14F-4D97-AF65-F5344CB8AC3E}">
        <p14:creationId xmlns:p14="http://schemas.microsoft.com/office/powerpoint/2010/main" val="285215335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3400" advClick="0" advTm="13560">
        <p14:reveal/>
      </p:transition>
    </mc:Choice>
    <mc:Fallback xmlns="">
      <p:transition spd="slow" advClick="0" advTm="1356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3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4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960B7-1A5D-4A40-9C6E-0A7BBAA5F990}" type="slidenum">
              <a:rPr lang="en-US" smtClean="0"/>
              <a:t>12</a:t>
            </a:fld>
            <a:endParaRPr lang="en-US" dirty="0"/>
          </a:p>
        </p:txBody>
      </p:sp>
      <p:sp>
        <p:nvSpPr>
          <p:cNvPr id="10" name="Title 5"/>
          <p:cNvSpPr txBox="1">
            <a:spLocks/>
          </p:cNvSpPr>
          <p:nvPr/>
        </p:nvSpPr>
        <p:spPr>
          <a:xfrm>
            <a:off x="1315849" y="474770"/>
            <a:ext cx="10515600" cy="744146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6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THECB Contact Information:</a:t>
            </a:r>
            <a:endParaRPr lang="en-US" sz="3600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1" name="Title 5"/>
          <p:cNvSpPr txBox="1">
            <a:spLocks/>
          </p:cNvSpPr>
          <p:nvPr/>
        </p:nvSpPr>
        <p:spPr>
          <a:xfrm>
            <a:off x="846242" y="1381261"/>
            <a:ext cx="9344407" cy="4489451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endParaRPr lang="en-US" sz="15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20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40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Financial Aid Services</a:t>
            </a:r>
          </a:p>
          <a:p>
            <a:pPr>
              <a:lnSpc>
                <a:spcPct val="20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40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Phone:	(844) 792-2640</a:t>
            </a:r>
          </a:p>
          <a:p>
            <a:pPr>
              <a:lnSpc>
                <a:spcPct val="20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40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Email:	</a:t>
            </a:r>
            <a:r>
              <a:rPr lang="en-US" sz="40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hlinkClick r:id="rId5"/>
              </a:rPr>
              <a:t>grantinfo@thecb.state.tx.us</a:t>
            </a:r>
            <a:endParaRPr lang="en-US" sz="4000" b="1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>
              <a:lnSpc>
                <a:spcPct val="100000"/>
              </a:lnSpc>
            </a:pPr>
            <a:endParaRPr lang="en-US" sz="15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2" name="Picture 11" descr="Image result for contact information clip art">
            <a:hlinkClick r:id="rId6" tgtFrame="&quot;_blank&quot;"/>
          </p:cNvPr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82396" y="1704285"/>
            <a:ext cx="2216506" cy="2450566"/>
          </a:xfrm>
          <a:prstGeom prst="rect">
            <a:avLst/>
          </a:prstGeom>
          <a:noFill/>
          <a:ln>
            <a:noFill/>
          </a:ln>
          <a:effectLst>
            <a:innerShdw blurRad="114300">
              <a:prstClr val="black"/>
            </a:innerShdw>
          </a:effectLst>
        </p:spPr>
      </p:pic>
      <p:pic>
        <p:nvPicPr>
          <p:cNvPr id="4" name="Audio 3">
            <a:hlinkClick r:id="" action="ppaction://media"/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r:embed="rId2">
                  <p14:trim st="15299" end="4205.3378"/>
                </p14:media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11430000" y="60960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87353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advClick="0" advTm="56990">
        <p14:ferris dir="l"/>
      </p:transition>
    </mc:Choice>
    <mc:Fallback xmlns="">
      <p:transition spd="slow" advClick="0" advTm="5699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10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960B7-1A5D-4A40-9C6E-0A7BBAA5F990}" type="slidenum">
              <a:rPr lang="en-US" smtClean="0"/>
              <a:t>2</a:t>
            </a:fld>
            <a:endParaRPr lang="en-US" dirty="0"/>
          </a:p>
        </p:txBody>
      </p:sp>
      <p:pic>
        <p:nvPicPr>
          <p:cNvPr id="2" name="Audio 1">
            <a:hlinkClick r:id="" action="ppaction://media"/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r:embed="rId2">
                  <p14:trim st="50929"/>
                </p14:media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1430000" y="6096000"/>
            <a:ext cx="609600" cy="609600"/>
          </a:xfrm>
          <a:prstGeom prst="rect">
            <a:avLst/>
          </a:prstGeom>
        </p:spPr>
      </p:pic>
      <p:sp>
        <p:nvSpPr>
          <p:cNvPr id="6" name="Text Placeholder 4"/>
          <p:cNvSpPr txBox="1">
            <a:spLocks/>
          </p:cNvSpPr>
          <p:nvPr/>
        </p:nvSpPr>
        <p:spPr>
          <a:xfrm>
            <a:off x="6443472" y="4279039"/>
            <a:ext cx="5486400" cy="1655762"/>
          </a:xfrm>
          <a:prstGeom prst="rect">
            <a:avLst/>
          </a:prstGeom>
          <a:noFill/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  <a:spcAft>
                <a:spcPts val="1000"/>
              </a:spcAft>
            </a:pPr>
            <a:r>
              <a:rPr lang="en-US" b="1" dirty="0" smtClean="0">
                <a:ln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Student Financial Aid Programs</a:t>
            </a:r>
          </a:p>
          <a:p>
            <a:endParaRPr lang="en-US" sz="5000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1" y="1122362"/>
            <a:ext cx="6647934" cy="3693478"/>
          </a:xfrm>
        </p:spPr>
        <p:txBody>
          <a:bodyPr>
            <a:noAutofit/>
          </a:bodyPr>
          <a:lstStyle/>
          <a:p>
            <a:r>
              <a:rPr lang="en-US" b="1" dirty="0">
                <a:ln/>
                <a:solidFill>
                  <a:schemeClr val="tx2"/>
                </a:solid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HelmNet Training</a:t>
            </a:r>
            <a:br>
              <a:rPr lang="en-US" b="1" dirty="0">
                <a:ln/>
                <a:solidFill>
                  <a:schemeClr val="tx2"/>
                </a:solid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en-US" b="1" dirty="0">
                <a:ln/>
                <a:solidFill>
                  <a:schemeClr val="tx2"/>
                </a:solid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/>
            </a:r>
            <a:br>
              <a:rPr lang="en-US" b="1" dirty="0">
                <a:ln/>
                <a:solidFill>
                  <a:schemeClr val="tx2"/>
                </a:solid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en-US" b="1" dirty="0" smtClean="0">
                <a:ln/>
                <a:solidFill>
                  <a:schemeClr val="tx2"/>
                </a:solid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Inquiry Options</a:t>
            </a:r>
            <a:endParaRPr lang="en-US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937030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690">
        <p14:ferris dir="l"/>
      </p:transition>
    </mc:Choice>
    <mc:Fallback xmlns="">
      <p:transition spd="slow" advClick="0" advTm="1069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960B7-1A5D-4A40-9C6E-0A7BBAA5F990}" type="slidenum">
              <a:rPr lang="en-US" smtClean="0"/>
              <a:t>3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 idx="4294967295"/>
          </p:nvPr>
        </p:nvSpPr>
        <p:spPr>
          <a:xfrm>
            <a:off x="0" y="433420"/>
            <a:ext cx="12192000" cy="584200"/>
          </a:xfrm>
        </p:spPr>
        <p:txBody>
          <a:bodyPr>
            <a:noAutofit/>
          </a:bodyPr>
          <a:lstStyle/>
          <a:p>
            <a:pPr algn="ctr"/>
            <a:r>
              <a:rPr lang="en-US" sz="3600" b="1" dirty="0" smtClean="0">
                <a:ln w="12700">
                  <a:noFill/>
                  <a:prstDash val="solid"/>
                </a:ln>
                <a:solidFill>
                  <a:srgbClr val="A81D4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Inquiry Options</a:t>
            </a:r>
            <a:endParaRPr lang="en-US" sz="3600" b="1" dirty="0">
              <a:ln w="12700">
                <a:noFill/>
                <a:prstDash val="solid"/>
              </a:ln>
              <a:solidFill>
                <a:srgbClr val="A81D4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54258" y="1650916"/>
            <a:ext cx="6013896" cy="363777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1" name="Rectangle 10"/>
          <p:cNvSpPr/>
          <p:nvPr/>
        </p:nvSpPr>
        <p:spPr>
          <a:xfrm>
            <a:off x="1120498" y="3625428"/>
            <a:ext cx="1337547" cy="1119417"/>
          </a:xfrm>
          <a:prstGeom prst="rect">
            <a:avLst/>
          </a:prstGeom>
          <a:noFill/>
          <a:ln w="317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half" idx="4294967295"/>
          </p:nvPr>
        </p:nvSpPr>
        <p:spPr>
          <a:xfrm>
            <a:off x="7375100" y="1726284"/>
            <a:ext cx="4529327" cy="769790"/>
          </a:xfrm>
        </p:spPr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ü"/>
            </a:pPr>
            <a:r>
              <a:rPr lang="en-US" sz="2300" dirty="0" smtClean="0">
                <a:latin typeface="+mj-lt"/>
              </a:rPr>
              <a:t> Comparing each of the old queries to the queries available in the new portal</a:t>
            </a:r>
          </a:p>
        </p:txBody>
      </p:sp>
      <p:sp>
        <p:nvSpPr>
          <p:cNvPr id="13" name="Content Placeholder 7"/>
          <p:cNvSpPr txBox="1">
            <a:spLocks/>
          </p:cNvSpPr>
          <p:nvPr/>
        </p:nvSpPr>
        <p:spPr>
          <a:xfrm>
            <a:off x="7375100" y="2845499"/>
            <a:ext cx="4529327" cy="54704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ü"/>
            </a:pPr>
            <a:r>
              <a:rPr lang="en-US" sz="2300" dirty="0" smtClean="0">
                <a:latin typeface="+mj-lt"/>
              </a:rPr>
              <a:t> Reviewing the benefits of each query</a:t>
            </a:r>
          </a:p>
        </p:txBody>
      </p:sp>
      <p:sp>
        <p:nvSpPr>
          <p:cNvPr id="14" name="Content Placeholder 7"/>
          <p:cNvSpPr txBox="1">
            <a:spLocks/>
          </p:cNvSpPr>
          <p:nvPr/>
        </p:nvSpPr>
        <p:spPr>
          <a:xfrm>
            <a:off x="7375100" y="3647429"/>
            <a:ext cx="4529327" cy="62069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ü"/>
            </a:pPr>
            <a:r>
              <a:rPr lang="en-US" sz="2300" dirty="0" smtClean="0">
                <a:latin typeface="+mj-lt"/>
              </a:rPr>
              <a:t> Reviewing what to enter into the query parameters</a:t>
            </a:r>
          </a:p>
        </p:txBody>
      </p:sp>
      <p:sp>
        <p:nvSpPr>
          <p:cNvPr id="15" name="Content Placeholder 7"/>
          <p:cNvSpPr txBox="1">
            <a:spLocks/>
          </p:cNvSpPr>
          <p:nvPr/>
        </p:nvSpPr>
        <p:spPr>
          <a:xfrm>
            <a:off x="7375100" y="4577192"/>
            <a:ext cx="4529327" cy="62780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ü"/>
            </a:pPr>
            <a:r>
              <a:rPr lang="en-US" sz="2300" dirty="0" smtClean="0">
                <a:latin typeface="+mj-lt"/>
              </a:rPr>
              <a:t> How to sort the query results to maximize usefulness</a:t>
            </a:r>
          </a:p>
        </p:txBody>
      </p:sp>
      <p:pic>
        <p:nvPicPr>
          <p:cNvPr id="19" name="Audio 18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3">
                  <p14:trim st="980" end="740.9160000000001"/>
                </p14:media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11430000" y="6096000"/>
            <a:ext cx="609600" cy="6096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577594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9000">
        <p14:ferris dir="l"/>
      </p:transition>
    </mc:Choice>
    <mc:Fallback xmlns="">
      <p:transition advClick="0" advTm="29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100000" showWhenStopped="0">
                <p:cTn id="3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9"/>
                </p:tgtEl>
              </p:cMediaNode>
            </p:audio>
          </p:childTnLst>
        </p:cTn>
      </p:par>
    </p:tnLst>
    <p:bldLst>
      <p:bldP spid="11" grpId="0" animBg="1"/>
      <p:bldP spid="8" grpId="0" build="p"/>
      <p:bldP spid="13" grpId="0"/>
      <p:bldP spid="14" grpId="0"/>
      <p:bldP spid="15" grpId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Picture 28"/>
          <p:cNvPicPr/>
          <p:nvPr/>
        </p:nvPicPr>
        <p:blipFill>
          <a:blip r:embed="rId6"/>
          <a:stretch>
            <a:fillRect/>
          </a:stretch>
        </p:blipFill>
        <p:spPr>
          <a:xfrm>
            <a:off x="1206210" y="1485051"/>
            <a:ext cx="5902122" cy="422816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960B7-1A5D-4A40-9C6E-0A7BBAA5F990}" type="slidenum">
              <a:rPr lang="en-US" smtClean="0"/>
              <a:t>4</a:t>
            </a:fld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4294967295"/>
          </p:nvPr>
        </p:nvSpPr>
        <p:spPr>
          <a:xfrm>
            <a:off x="100827" y="4602036"/>
            <a:ext cx="4488211" cy="1622597"/>
          </a:xfrm>
        </p:spPr>
        <p:txBody>
          <a:bodyPr>
            <a:noAutofit/>
          </a:bodyPr>
          <a:lstStyle/>
          <a:p>
            <a:endParaRPr lang="en-US" sz="14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 dirty="0" smtClean="0"/>
          </a:p>
          <a:p>
            <a:endParaRPr lang="en-US" sz="1400" dirty="0" smtClean="0"/>
          </a:p>
          <a:p>
            <a:pPr marL="0" indent="0">
              <a:buNone/>
            </a:pPr>
            <a:r>
              <a:rPr lang="en-US" sz="1400" dirty="0"/>
              <a:t>	</a:t>
            </a:r>
          </a:p>
        </p:txBody>
      </p:sp>
      <p:sp>
        <p:nvSpPr>
          <p:cNvPr id="9" name="Title 14"/>
          <p:cNvSpPr>
            <a:spLocks noGrp="1"/>
          </p:cNvSpPr>
          <p:nvPr>
            <p:ph type="title" idx="4294967295"/>
          </p:nvPr>
        </p:nvSpPr>
        <p:spPr>
          <a:xfrm>
            <a:off x="0" y="320749"/>
            <a:ext cx="12192000" cy="726351"/>
          </a:xfrm>
        </p:spPr>
        <p:txBody>
          <a:bodyPr>
            <a:noAutofit/>
          </a:bodyPr>
          <a:lstStyle/>
          <a:p>
            <a:pPr algn="ctr"/>
            <a:r>
              <a:rPr lang="en-US" sz="3600" b="1" dirty="0" smtClean="0">
                <a:ln w="12700">
                  <a:noFill/>
                  <a:prstDash val="solid"/>
                </a:ln>
                <a:solidFill>
                  <a:srgbClr val="A81D4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Borrower Query</a:t>
            </a:r>
            <a:endParaRPr lang="en-US" sz="3600" dirty="0">
              <a:ln w="12700">
                <a:noFill/>
                <a:prstDash val="solid"/>
              </a:ln>
              <a:solidFill>
                <a:srgbClr val="A81D4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480294" y="1485051"/>
            <a:ext cx="7231411" cy="443334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Rectangle 5"/>
          <p:cNvSpPr/>
          <p:nvPr/>
        </p:nvSpPr>
        <p:spPr>
          <a:xfrm>
            <a:off x="5672831" y="3192905"/>
            <a:ext cx="1400451" cy="329783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>
                <a:solidFill>
                  <a:srgbClr val="A81D40"/>
                </a:solidFill>
              </a:rPr>
              <a:t>*****####</a:t>
            </a:r>
            <a:endParaRPr lang="en-US" dirty="0">
              <a:solidFill>
                <a:srgbClr val="A81D40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5672822" y="3795747"/>
            <a:ext cx="1400451" cy="329783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>
                <a:solidFill>
                  <a:srgbClr val="A81D40"/>
                </a:solidFill>
              </a:rPr>
              <a:t>######</a:t>
            </a:r>
            <a:endParaRPr lang="en-US" dirty="0">
              <a:solidFill>
                <a:srgbClr val="A81D40"/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5668523" y="4175654"/>
            <a:ext cx="1400451" cy="329783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>
                <a:solidFill>
                  <a:srgbClr val="A81D40"/>
                </a:solidFill>
              </a:rPr>
              <a:t>Doe</a:t>
            </a:r>
            <a:endParaRPr lang="en-US" dirty="0">
              <a:solidFill>
                <a:srgbClr val="A81D40"/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5671120" y="4576375"/>
            <a:ext cx="1400451" cy="329783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>
                <a:solidFill>
                  <a:srgbClr val="A81D40"/>
                </a:solidFill>
              </a:rPr>
              <a:t>J</a:t>
            </a:r>
            <a:endParaRPr lang="en-US" dirty="0">
              <a:solidFill>
                <a:srgbClr val="A81D40"/>
              </a:solidFill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5654452" y="4931251"/>
            <a:ext cx="447120" cy="329783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>
                <a:solidFill>
                  <a:srgbClr val="A81D40"/>
                </a:solidFill>
              </a:rPr>
              <a:t>50</a:t>
            </a:r>
            <a:endParaRPr lang="en-US" dirty="0">
              <a:solidFill>
                <a:srgbClr val="A81D40"/>
              </a:solidFill>
            </a:endParaRPr>
          </a:p>
        </p:txBody>
      </p:sp>
      <p:pic>
        <p:nvPicPr>
          <p:cNvPr id="38" name="Audio 37">
            <a:hlinkClick r:id="" action="ppaction://media"/>
          </p:cNvPr>
          <p:cNvPicPr>
            <a:picLocks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11430000" y="6096000"/>
            <a:ext cx="609600" cy="6096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5395609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106460">
        <p14:ferris dir="l"/>
      </p:transition>
    </mc:Choice>
    <mc:Fallback xmlns="">
      <p:transition advClick="0" advTm="10646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3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3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3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3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4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8"/>
                </p:tgtEl>
              </p:cMediaNode>
            </p:audio>
          </p:childTnLst>
        </p:cTn>
      </p:par>
    </p:tnLst>
    <p:bldLst>
      <p:bldP spid="6" grpId="0" animBg="1"/>
      <p:bldP spid="16" grpId="0" animBg="1"/>
      <p:bldP spid="18" grpId="0" animBg="1"/>
      <p:bldP spid="20" grpId="0" animBg="1"/>
      <p:bldP spid="2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/>
          <p:cNvPicPr/>
          <p:nvPr/>
        </p:nvPicPr>
        <p:blipFill>
          <a:blip r:embed="rId6"/>
          <a:stretch>
            <a:fillRect/>
          </a:stretch>
        </p:blipFill>
        <p:spPr>
          <a:xfrm>
            <a:off x="1297459" y="1736225"/>
            <a:ext cx="5310781" cy="428446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Title 14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902043"/>
          </a:xfrm>
        </p:spPr>
        <p:txBody>
          <a:bodyPr>
            <a:noAutofit/>
          </a:bodyPr>
          <a:lstStyle/>
          <a:p>
            <a:r>
              <a:rPr lang="en-US" sz="4000" b="1" dirty="0" smtClean="0">
                <a:ln w="12700">
                  <a:noFill/>
                  <a:prstDash val="solid"/>
                </a:ln>
                <a:solidFill>
                  <a:srgbClr val="005F84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Loan Query</a:t>
            </a:r>
            <a:endParaRPr lang="en-US" sz="4000" dirty="0">
              <a:ln w="12700">
                <a:noFill/>
                <a:prstDash val="solid"/>
              </a:ln>
              <a:solidFill>
                <a:srgbClr val="005F84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960B7-1A5D-4A40-9C6E-0A7BBAA5F990}" type="slidenum">
              <a:rPr lang="en-US" smtClean="0"/>
              <a:t>5</a:t>
            </a:fld>
            <a:endParaRPr lang="en-US" dirty="0"/>
          </a:p>
        </p:txBody>
      </p:sp>
      <p:pic>
        <p:nvPicPr>
          <p:cNvPr id="10" name="Audio 9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3">
                  <p14:trim st="1023" end="18099.0362"/>
                </p14:media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11430000" y="6096000"/>
            <a:ext cx="609600" cy="609600"/>
          </a:xfrm>
          <a:prstGeom prst="rect">
            <a:avLst/>
          </a:prstGeom>
        </p:spPr>
      </p:pic>
      <p:pic>
        <p:nvPicPr>
          <p:cNvPr id="1026" name="Picture 2" descr="image003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3306" y="779609"/>
            <a:ext cx="6911151" cy="450130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" name="Rectangle 23"/>
          <p:cNvSpPr/>
          <p:nvPr/>
        </p:nvSpPr>
        <p:spPr>
          <a:xfrm>
            <a:off x="8957859" y="2627830"/>
            <a:ext cx="280968" cy="236457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5" name="Rectangle 24"/>
          <p:cNvSpPr/>
          <p:nvPr/>
        </p:nvSpPr>
        <p:spPr>
          <a:xfrm>
            <a:off x="10580033" y="2629906"/>
            <a:ext cx="280968" cy="236457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3" name="Rectangle 22"/>
          <p:cNvSpPr/>
          <p:nvPr/>
        </p:nvSpPr>
        <p:spPr>
          <a:xfrm>
            <a:off x="8968132" y="3193554"/>
            <a:ext cx="280968" cy="236457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7" name="Rectangle 26"/>
          <p:cNvSpPr/>
          <p:nvPr/>
        </p:nvSpPr>
        <p:spPr>
          <a:xfrm>
            <a:off x="10581065" y="3205910"/>
            <a:ext cx="280968" cy="236457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1" name="Rectangle 20"/>
          <p:cNvSpPr/>
          <p:nvPr/>
        </p:nvSpPr>
        <p:spPr>
          <a:xfrm>
            <a:off x="8968133" y="3945848"/>
            <a:ext cx="280968" cy="236457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6" name="Rectangle 25"/>
          <p:cNvSpPr/>
          <p:nvPr/>
        </p:nvSpPr>
        <p:spPr>
          <a:xfrm>
            <a:off x="10570791" y="3958201"/>
            <a:ext cx="280968" cy="236457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1891719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45000">
        <p14:ferris dir="l"/>
      </p:transition>
    </mc:Choice>
    <mc:Fallback xmlns="">
      <p:transition advClick="0" advTm="4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500"/>
                            </p:stCondLst>
                            <p:childTnLst>
                              <p:par>
                                <p:cTn id="17" presetID="45" presetClass="entr" presetSubtype="0" fill="hold" grpId="0" nodeType="after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3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3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3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5" presetClass="entr" presetSubtype="0" fill="hold" grpId="0" nodeType="with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3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3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3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5" presetClass="entr" presetSubtype="0" fill="hold" grpId="0" nodeType="with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3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3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3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5" presetClass="entr" presetSubtype="0" fill="hold" grpId="0" nodeType="with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3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3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3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5" presetClass="entr" presetSubtype="0" fill="hold" grpId="0" nodeType="with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3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3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3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5" presetClass="entr" presetSubtype="0" fill="hold" grpId="0" nodeType="with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3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3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3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100000" showWhenStopped="0">
                <p:cTn id="4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  <p:bldLst>
      <p:bldP spid="24" grpId="0" animBg="1"/>
      <p:bldP spid="25" grpId="0" animBg="1"/>
      <p:bldP spid="23" grpId="0" animBg="1"/>
      <p:bldP spid="27" grpId="0" animBg="1"/>
      <p:bldP spid="21" grpId="0" animBg="1"/>
      <p:bldP spid="2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960B7-1A5D-4A40-9C6E-0A7BBAA5F990}" type="slidenum">
              <a:rPr lang="en-US" smtClean="0"/>
              <a:t>6</a:t>
            </a:fld>
            <a:endParaRPr lang="en-US" dirty="0"/>
          </a:p>
        </p:txBody>
      </p:sp>
      <p:sp>
        <p:nvSpPr>
          <p:cNvPr id="8" name="Title 14"/>
          <p:cNvSpPr>
            <a:spLocks noGrp="1"/>
          </p:cNvSpPr>
          <p:nvPr>
            <p:ph type="title" idx="4294967295"/>
          </p:nvPr>
        </p:nvSpPr>
        <p:spPr>
          <a:xfrm>
            <a:off x="0" y="385763"/>
            <a:ext cx="12192000" cy="808037"/>
          </a:xfrm>
        </p:spPr>
        <p:txBody>
          <a:bodyPr>
            <a:noAutofit/>
          </a:bodyPr>
          <a:lstStyle/>
          <a:p>
            <a:pPr algn="ctr"/>
            <a:r>
              <a:rPr lang="en-US" sz="3600" b="1" dirty="0" smtClean="0">
                <a:ln w="12700">
                  <a:noFill/>
                  <a:prstDash val="solid"/>
                </a:ln>
                <a:solidFill>
                  <a:srgbClr val="005F84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Loan Query Results</a:t>
            </a:r>
            <a:endParaRPr lang="en-US" sz="3600" dirty="0">
              <a:ln w="12700">
                <a:noFill/>
                <a:prstDash val="solid"/>
              </a:ln>
              <a:solidFill>
                <a:srgbClr val="005F84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058376" y="1346886"/>
            <a:ext cx="7729257" cy="459671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4" name="Audio 2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3">
                  <p14:trim st="1073" end="1794.0068"/>
                </p14:media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11430000" y="6096000"/>
            <a:ext cx="609600" cy="6096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250724" y="2866768"/>
            <a:ext cx="2026508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dirty="0" smtClean="0">
                <a:solidFill>
                  <a:schemeClr val="tx1">
                    <a:lumMod val="50000"/>
                  </a:schemeClr>
                </a:solidFill>
              </a:rPr>
              <a:t>Alpha, Student</a:t>
            </a:r>
            <a:endParaRPr lang="en-US" sz="1500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250724" y="3645243"/>
            <a:ext cx="2026508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dirty="0" smtClean="0">
                <a:solidFill>
                  <a:schemeClr val="tx1">
                    <a:lumMod val="50000"/>
                  </a:schemeClr>
                </a:solidFill>
              </a:rPr>
              <a:t>Beta, Student</a:t>
            </a:r>
            <a:endParaRPr lang="en-US" sz="1500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250724" y="4386650"/>
            <a:ext cx="2026508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dirty="0" smtClean="0">
                <a:solidFill>
                  <a:schemeClr val="tx1">
                    <a:lumMod val="50000"/>
                  </a:schemeClr>
                </a:solidFill>
              </a:rPr>
              <a:t>Charlie, Student</a:t>
            </a:r>
            <a:endParaRPr lang="en-US" sz="1500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250724" y="5134753"/>
            <a:ext cx="2026508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dirty="0" smtClean="0">
                <a:solidFill>
                  <a:schemeClr val="tx1">
                    <a:lumMod val="50000"/>
                  </a:schemeClr>
                </a:solidFill>
              </a:rPr>
              <a:t>Delta, Student</a:t>
            </a:r>
            <a:endParaRPr lang="en-US" sz="1500" dirty="0">
              <a:solidFill>
                <a:schemeClr val="tx1">
                  <a:lumMod val="50000"/>
                </a:schemeClr>
              </a:solidFill>
            </a:endParaRPr>
          </a:p>
        </p:txBody>
      </p:sp>
      <p:cxnSp>
        <p:nvCxnSpPr>
          <p:cNvPr id="6" name="Straight Connector 5"/>
          <p:cNvCxnSpPr/>
          <p:nvPr/>
        </p:nvCxnSpPr>
        <p:spPr>
          <a:xfrm>
            <a:off x="3558746" y="2804984"/>
            <a:ext cx="691978" cy="0"/>
          </a:xfrm>
          <a:prstGeom prst="line">
            <a:avLst/>
          </a:prstGeom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</p:spTree>
    <p:custDataLst>
      <p:tags r:id="rId1"/>
    </p:custDataLst>
    <p:extLst>
      <p:ext uri="{BB962C8B-B14F-4D97-AF65-F5344CB8AC3E}">
        <p14:creationId xmlns:p14="http://schemas.microsoft.com/office/powerpoint/2010/main" val="11440236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12800">
        <p14:ferris dir="l"/>
      </p:transition>
    </mc:Choice>
    <mc:Fallback xmlns="">
      <p:transition advClick="0" advTm="128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2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4"/>
                </p:tgtEl>
              </p:cMediaNode>
            </p:audio>
          </p:childTnLst>
        </p:cTn>
      </p:par>
    </p:tnLst>
    <p:bldLst>
      <p:bldP spid="3" grpId="0"/>
      <p:bldP spid="7" grpId="0"/>
      <p:bldP spid="9" grpId="0"/>
      <p:bldP spid="1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/>
          <p:nvPr/>
        </p:nvPicPr>
        <p:blipFill>
          <a:blip r:embed="rId6"/>
          <a:stretch>
            <a:fillRect/>
          </a:stretch>
        </p:blipFill>
        <p:spPr>
          <a:xfrm>
            <a:off x="612436" y="1383293"/>
            <a:ext cx="4921182" cy="357151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960B7-1A5D-4A40-9C6E-0A7BBAA5F990}" type="slidenum">
              <a:rPr lang="en-US" smtClean="0"/>
              <a:t>7</a:t>
            </a:fld>
            <a:endParaRPr lang="en-US" dirty="0"/>
          </a:p>
        </p:txBody>
      </p:sp>
      <p:sp>
        <p:nvSpPr>
          <p:cNvPr id="6" name="Title 14"/>
          <p:cNvSpPr>
            <a:spLocks noGrp="1"/>
          </p:cNvSpPr>
          <p:nvPr>
            <p:ph type="title" idx="4294967295"/>
          </p:nvPr>
        </p:nvSpPr>
        <p:spPr>
          <a:xfrm>
            <a:off x="0" y="366794"/>
            <a:ext cx="12192000" cy="702352"/>
          </a:xfrm>
        </p:spPr>
        <p:txBody>
          <a:bodyPr>
            <a:noAutofit/>
          </a:bodyPr>
          <a:lstStyle/>
          <a:p>
            <a:pPr algn="ctr"/>
            <a:r>
              <a:rPr lang="en-US" sz="3600" b="1" dirty="0" smtClean="0">
                <a:ln w="12700">
                  <a:noFill/>
                  <a:prstDash val="solid"/>
                </a:ln>
                <a:solidFill>
                  <a:srgbClr val="A81D4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Disbursal Query</a:t>
            </a:r>
            <a:endParaRPr lang="en-US" sz="3600" dirty="0">
              <a:ln w="12700">
                <a:noFill/>
                <a:prstDash val="solid"/>
              </a:ln>
              <a:solidFill>
                <a:srgbClr val="A81D4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979951" y="1654617"/>
            <a:ext cx="6232097" cy="411626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4" name="Rectangle 13"/>
          <p:cNvSpPr/>
          <p:nvPr/>
        </p:nvSpPr>
        <p:spPr>
          <a:xfrm>
            <a:off x="8729877" y="4514972"/>
            <a:ext cx="280968" cy="236457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25" name="Audio 24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3">
                  <p14:trim st="1820" end="5949.9546"/>
                </p14:media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11430000" y="6096000"/>
            <a:ext cx="609600" cy="6096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8598170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advClick="0" advTm="55080">
        <p14:ferris dir="l"/>
      </p:transition>
    </mc:Choice>
    <mc:Fallback xmlns="">
      <p:transition spd="slow" advClick="0" advTm="5508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3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24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5"/>
                </p:tgtEl>
              </p:cMediaNode>
            </p:audio>
          </p:childTnLst>
        </p:cTn>
      </p:par>
    </p:tnLst>
    <p:bldLst>
      <p:bldP spid="1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/>
          <p:cNvPicPr/>
          <p:nvPr/>
        </p:nvPicPr>
        <p:blipFill>
          <a:blip r:embed="rId6"/>
          <a:stretch>
            <a:fillRect/>
          </a:stretch>
        </p:blipFill>
        <p:spPr>
          <a:xfrm>
            <a:off x="4290558" y="1335162"/>
            <a:ext cx="5960347" cy="44485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960B7-1A5D-4A40-9C6E-0A7BBAA5F990}" type="slidenum">
              <a:rPr lang="en-US" smtClean="0"/>
              <a:t>8</a:t>
            </a:fld>
            <a:endParaRPr lang="en-US" dirty="0"/>
          </a:p>
        </p:txBody>
      </p:sp>
      <p:sp>
        <p:nvSpPr>
          <p:cNvPr id="15" name="Title 14"/>
          <p:cNvSpPr>
            <a:spLocks noGrp="1"/>
          </p:cNvSpPr>
          <p:nvPr>
            <p:ph type="title" idx="4294967295"/>
          </p:nvPr>
        </p:nvSpPr>
        <p:spPr>
          <a:xfrm>
            <a:off x="0" y="341109"/>
            <a:ext cx="12192000" cy="666547"/>
          </a:xfrm>
        </p:spPr>
        <p:txBody>
          <a:bodyPr>
            <a:noAutofit/>
          </a:bodyPr>
          <a:lstStyle/>
          <a:p>
            <a:pPr algn="ctr"/>
            <a:r>
              <a:rPr lang="en-US" sz="3600" b="1" dirty="0" smtClean="0">
                <a:ln w="12700">
                  <a:noFill/>
                  <a:prstDash val="solid"/>
                </a:ln>
                <a:solidFill>
                  <a:srgbClr val="005F84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Application Query</a:t>
            </a:r>
            <a:endParaRPr lang="en-US" sz="3600" dirty="0">
              <a:ln w="12700">
                <a:noFill/>
                <a:prstDash val="solid"/>
              </a:ln>
              <a:solidFill>
                <a:srgbClr val="005F84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7" name="Text Placeholder 16"/>
          <p:cNvSpPr>
            <a:spLocks noGrp="1"/>
          </p:cNvSpPr>
          <p:nvPr>
            <p:ph type="body" sz="half" idx="4294967295"/>
          </p:nvPr>
        </p:nvSpPr>
        <p:spPr>
          <a:xfrm>
            <a:off x="408939" y="1842470"/>
            <a:ext cx="3075709" cy="3609932"/>
          </a:xfrm>
        </p:spPr>
        <p:txBody>
          <a:bodyPr>
            <a:no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en-US" sz="2400" dirty="0" smtClean="0"/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n-US" sz="2400" b="1" dirty="0" smtClean="0"/>
              <a:t>Application Type – </a:t>
            </a:r>
            <a:r>
              <a:rPr lang="en-US" sz="2400" dirty="0" smtClean="0"/>
              <a:t>Institutions</a:t>
            </a:r>
            <a:r>
              <a:rPr lang="en-US" sz="2400" b="1" dirty="0" smtClean="0"/>
              <a:t> </a:t>
            </a:r>
            <a:r>
              <a:rPr lang="en-US" sz="2400" dirty="0" smtClean="0"/>
              <a:t>can now search by </a:t>
            </a:r>
            <a:r>
              <a:rPr lang="en-US" sz="2400" b="1" dirty="0" smtClean="0"/>
              <a:t>borrower</a:t>
            </a:r>
            <a:r>
              <a:rPr lang="en-US" sz="2400" dirty="0" smtClean="0"/>
              <a:t> or </a:t>
            </a:r>
            <a:r>
              <a:rPr lang="en-US" sz="2400" b="1" dirty="0" smtClean="0"/>
              <a:t>cosigner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n-US" sz="2400" b="1" dirty="0"/>
              <a:t>Records Returned Per Page </a:t>
            </a:r>
            <a:r>
              <a:rPr lang="en-US" sz="2400" dirty="0"/>
              <a:t>field can be </a:t>
            </a:r>
            <a:r>
              <a:rPr lang="en-US" sz="2400" dirty="0" smtClean="0"/>
              <a:t>modified to meet the users needs.</a:t>
            </a:r>
            <a:endParaRPr lang="en-US" sz="2400" dirty="0"/>
          </a:p>
          <a:p>
            <a:pPr marL="0" indent="0">
              <a:buNone/>
            </a:pPr>
            <a:endParaRPr lang="en-US" sz="24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dirty="0" smtClean="0"/>
          </a:p>
          <a:p>
            <a:pPr marL="0" indent="0">
              <a:buNone/>
            </a:pPr>
            <a:r>
              <a:rPr lang="en-US" sz="2400" dirty="0" smtClean="0"/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547731" y="1540133"/>
            <a:ext cx="5654948" cy="424357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8" name="Rectangle 17"/>
          <p:cNvSpPr/>
          <p:nvPr/>
        </p:nvSpPr>
        <p:spPr>
          <a:xfrm>
            <a:off x="6012097" y="3339615"/>
            <a:ext cx="1060347" cy="175365"/>
          </a:xfrm>
          <a:prstGeom prst="rect">
            <a:avLst/>
          </a:prstGeom>
          <a:noFill/>
          <a:ln w="254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6004823" y="5177834"/>
            <a:ext cx="285008" cy="274568"/>
          </a:xfrm>
          <a:prstGeom prst="rect">
            <a:avLst/>
          </a:prstGeom>
          <a:noFill/>
          <a:ln w="254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6014449" y="3114821"/>
            <a:ext cx="1060347" cy="186383"/>
          </a:xfrm>
          <a:prstGeom prst="rect">
            <a:avLst/>
          </a:prstGeom>
          <a:noFill/>
          <a:ln w="254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" name="Rectangle 19"/>
          <p:cNvSpPr/>
          <p:nvPr/>
        </p:nvSpPr>
        <p:spPr>
          <a:xfrm>
            <a:off x="4800466" y="4933844"/>
            <a:ext cx="1060347" cy="186383"/>
          </a:xfrm>
          <a:prstGeom prst="rect">
            <a:avLst/>
          </a:prstGeom>
          <a:noFill/>
          <a:ln w="254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21" name="Audio 20">
            <a:hlinkClick r:id="" action="ppaction://media"/>
          </p:cNvPr>
          <p:cNvPicPr>
            <a:picLocks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11430000" y="6096000"/>
            <a:ext cx="609600" cy="609600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6044997" y="5239921"/>
            <a:ext cx="151014" cy="15860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600" dirty="0">
              <a:solidFill>
                <a:schemeClr val="accent6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004823" y="5206740"/>
            <a:ext cx="30791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>
                <a:solidFill>
                  <a:srgbClr val="041004"/>
                </a:solidFill>
              </a:rPr>
              <a:t>10</a:t>
            </a:r>
            <a:endParaRPr lang="en-US" sz="800" dirty="0">
              <a:solidFill>
                <a:srgbClr val="041004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6361740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advTm="69000">
        <p14:ferris dir="l"/>
      </p:transition>
    </mc:Choice>
    <mc:Fallback xmlns="">
      <p:transition spd="slow" advTm="69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3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100000" showWhenStopped="0">
                <p:cTn id="40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1"/>
                </p:tgtEl>
              </p:cMediaNode>
            </p:audio>
          </p:childTnLst>
        </p:cTn>
      </p:par>
    </p:tnLst>
    <p:bldLst>
      <p:bldP spid="18" grpId="0" animBg="1"/>
      <p:bldP spid="9" grpId="0" animBg="1"/>
      <p:bldP spid="10" grpId="0" animBg="1"/>
      <p:bldP spid="20" grpId="0" animBg="1"/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960B7-1A5D-4A40-9C6E-0A7BBAA5F990}" type="slidenum">
              <a:rPr lang="en-US" smtClean="0"/>
              <a:t>9</a:t>
            </a:fld>
            <a:endParaRPr lang="en-US" dirty="0"/>
          </a:p>
        </p:txBody>
      </p:sp>
      <p:sp>
        <p:nvSpPr>
          <p:cNvPr id="7" name="Title 14"/>
          <p:cNvSpPr>
            <a:spLocks noGrp="1"/>
          </p:cNvSpPr>
          <p:nvPr>
            <p:ph type="title" idx="4294967295"/>
          </p:nvPr>
        </p:nvSpPr>
        <p:spPr>
          <a:xfrm>
            <a:off x="0" y="306388"/>
            <a:ext cx="12192000" cy="758825"/>
          </a:xfrm>
        </p:spPr>
        <p:txBody>
          <a:bodyPr>
            <a:noAutofit/>
          </a:bodyPr>
          <a:lstStyle/>
          <a:p>
            <a:pPr algn="ctr"/>
            <a:r>
              <a:rPr lang="en-US" sz="3600" b="1" dirty="0">
                <a:ln w="12700">
                  <a:noFill/>
                  <a:prstDash val="solid"/>
                </a:ln>
                <a:solidFill>
                  <a:srgbClr val="A81D4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Application</a:t>
            </a:r>
            <a:r>
              <a:rPr lang="en-US" sz="3600" b="1" dirty="0" smtClean="0">
                <a:ln w="12700">
                  <a:noFill/>
                  <a:prstDash val="solid"/>
                </a:ln>
                <a:solidFill>
                  <a:srgbClr val="005F84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3600" b="1" dirty="0">
                <a:ln w="12700">
                  <a:noFill/>
                  <a:prstDash val="solid"/>
                </a:ln>
                <a:solidFill>
                  <a:srgbClr val="A81D4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Status</a:t>
            </a:r>
            <a:r>
              <a:rPr lang="en-US" sz="3600" b="1" dirty="0" smtClean="0">
                <a:ln w="12700">
                  <a:noFill/>
                  <a:prstDash val="solid"/>
                </a:ln>
                <a:solidFill>
                  <a:srgbClr val="005F84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3600" b="1" dirty="0">
                <a:ln w="12700">
                  <a:noFill/>
                  <a:prstDash val="solid"/>
                </a:ln>
                <a:solidFill>
                  <a:srgbClr val="A81D4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Query</a:t>
            </a:r>
          </a:p>
        </p:txBody>
      </p:sp>
      <p:sp>
        <p:nvSpPr>
          <p:cNvPr id="11" name="Text Placeholder 16"/>
          <p:cNvSpPr>
            <a:spLocks noGrp="1"/>
          </p:cNvSpPr>
          <p:nvPr>
            <p:ph type="body" sz="half" idx="4294967295"/>
          </p:nvPr>
        </p:nvSpPr>
        <p:spPr>
          <a:xfrm>
            <a:off x="313575" y="2062118"/>
            <a:ext cx="3597275" cy="375940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400" dirty="0" smtClean="0"/>
              <a:t>The new environment will now give users the capability to sort by: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n-US" sz="2400" dirty="0" smtClean="0"/>
              <a:t>SSN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n-US" sz="2400" dirty="0" smtClean="0"/>
              <a:t>Name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n-US" sz="2400" dirty="0" smtClean="0"/>
              <a:t>Most Recent Application Update Date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n-US" sz="2400" dirty="0" smtClean="0"/>
              <a:t>Ascending or Descending order</a:t>
            </a:r>
            <a:endParaRPr lang="en-US" sz="2400" dirty="0"/>
          </a:p>
          <a:p>
            <a:endParaRPr lang="en-US" sz="2400" b="1" dirty="0"/>
          </a:p>
          <a:p>
            <a:endParaRPr lang="en-US" sz="24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dirty="0" smtClean="0"/>
          </a:p>
          <a:p>
            <a:r>
              <a:rPr lang="en-US" sz="2400" dirty="0" smtClean="0"/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dirty="0"/>
          </a:p>
        </p:txBody>
      </p:sp>
      <p:pic>
        <p:nvPicPr>
          <p:cNvPr id="6" name="Picture 5"/>
          <p:cNvPicPr/>
          <p:nvPr/>
        </p:nvPicPr>
        <p:blipFill>
          <a:blip r:embed="rId6"/>
          <a:stretch>
            <a:fillRect/>
          </a:stretch>
        </p:blipFill>
        <p:spPr>
          <a:xfrm>
            <a:off x="3867462" y="1618937"/>
            <a:ext cx="7486338" cy="446768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Picture 7"/>
          <p:cNvPicPr/>
          <p:nvPr/>
        </p:nvPicPr>
        <p:blipFill>
          <a:blip r:embed="rId7"/>
          <a:stretch>
            <a:fillRect/>
          </a:stretch>
        </p:blipFill>
        <p:spPr>
          <a:xfrm>
            <a:off x="8041320" y="1352288"/>
            <a:ext cx="3881760" cy="265604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5" name="Rectangle 14"/>
          <p:cNvSpPr/>
          <p:nvPr/>
        </p:nvSpPr>
        <p:spPr>
          <a:xfrm>
            <a:off x="10588735" y="3407079"/>
            <a:ext cx="709741" cy="350729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5718235" y="4632221"/>
            <a:ext cx="2083632" cy="400110"/>
          </a:xfrm>
          <a:prstGeom prst="rect">
            <a:avLst/>
          </a:prstGeom>
          <a:solidFill>
            <a:srgbClr val="D3D3D3"/>
          </a:solidFill>
        </p:spPr>
        <p:txBody>
          <a:bodyPr wrap="square" rtlCol="0">
            <a:spAutoFit/>
          </a:bodyPr>
          <a:lstStyle/>
          <a:p>
            <a:endParaRPr lang="en-US" sz="2000" dirty="0">
              <a:solidFill>
                <a:srgbClr val="185418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6388274" y="3582443"/>
            <a:ext cx="839244" cy="17536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Rectangle 17"/>
          <p:cNvSpPr/>
          <p:nvPr/>
        </p:nvSpPr>
        <p:spPr>
          <a:xfrm>
            <a:off x="4374456" y="4058433"/>
            <a:ext cx="524793" cy="186073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2" name="Rectangle 21"/>
          <p:cNvSpPr/>
          <p:nvPr/>
        </p:nvSpPr>
        <p:spPr>
          <a:xfrm>
            <a:off x="3983278" y="4588701"/>
            <a:ext cx="738521" cy="20689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3" name="Rectangle 22"/>
          <p:cNvSpPr/>
          <p:nvPr/>
        </p:nvSpPr>
        <p:spPr>
          <a:xfrm>
            <a:off x="3983278" y="5330456"/>
            <a:ext cx="738520" cy="204443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4" name="Rectangle 23"/>
          <p:cNvSpPr/>
          <p:nvPr/>
        </p:nvSpPr>
        <p:spPr>
          <a:xfrm>
            <a:off x="4376544" y="4323567"/>
            <a:ext cx="524793" cy="186073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5" name="Rectangle 24"/>
          <p:cNvSpPr/>
          <p:nvPr/>
        </p:nvSpPr>
        <p:spPr>
          <a:xfrm>
            <a:off x="4365900" y="5065322"/>
            <a:ext cx="524793" cy="186073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6" name="Rectangle 25"/>
          <p:cNvSpPr/>
          <p:nvPr/>
        </p:nvSpPr>
        <p:spPr>
          <a:xfrm>
            <a:off x="4374456" y="5821524"/>
            <a:ext cx="513840" cy="15339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7" name="Rectangle 26"/>
          <p:cNvSpPr/>
          <p:nvPr/>
        </p:nvSpPr>
        <p:spPr>
          <a:xfrm>
            <a:off x="3983278" y="3632548"/>
            <a:ext cx="738520" cy="18544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9019391" y="3175533"/>
            <a:ext cx="38664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>
                <a:solidFill>
                  <a:srgbClr val="A81D4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Wingdings" panose="05000000000000000000" pitchFamily="2" charset="2"/>
              </a:rPr>
              <a:t></a:t>
            </a:r>
            <a:endParaRPr lang="en-US" sz="2000" b="1" dirty="0">
              <a:solidFill>
                <a:srgbClr val="A81D4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9058498" y="3385251"/>
            <a:ext cx="38664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>
                <a:solidFill>
                  <a:srgbClr val="A81D4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Wingdings" panose="05000000000000000000" pitchFamily="2" charset="2"/>
              </a:rPr>
              <a:t></a:t>
            </a:r>
            <a:endParaRPr lang="en-US" sz="2000" b="1" dirty="0">
              <a:solidFill>
                <a:srgbClr val="A81D4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10250556" y="3587755"/>
            <a:ext cx="38664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>
                <a:solidFill>
                  <a:srgbClr val="A81D4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Wingdings" panose="05000000000000000000" pitchFamily="2" charset="2"/>
              </a:rPr>
              <a:t></a:t>
            </a:r>
            <a:endParaRPr lang="en-US" sz="2000" b="1" dirty="0">
              <a:solidFill>
                <a:srgbClr val="A81D4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32" name="Audio 31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3">
                  <p14:trim st="1292" end="449.7551"/>
                </p14:media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11430000" y="6096000"/>
            <a:ext cx="609600" cy="609600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5935579" y="5362540"/>
            <a:ext cx="1106905" cy="20444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>
            <a:off x="5718235" y="3688362"/>
            <a:ext cx="1466427" cy="19399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5812987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160">
        <p14:prism isContent="1"/>
      </p:transition>
    </mc:Choice>
    <mc:Fallback xmlns="">
      <p:transition spd="slow" advClick="0" advTm="3016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3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2"/>
                </p:tgtEl>
              </p:cMediaNode>
            </p:audio>
          </p:childTnLst>
        </p:cTn>
      </p:par>
    </p:tnLst>
    <p:bldLst>
      <p:bldP spid="15" grpId="0" animBg="1"/>
      <p:bldP spid="4" grpId="0"/>
      <p:bldP spid="28" grpId="0"/>
      <p:bldP spid="29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.1|5.7|3.2|4|5.4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5|13.9|15.6|29.4|9.4|2|29.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.1|16.9|15.8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5.2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1|16.3|18.3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4|13.3|17.2|2.6|9.5|17.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8.3|5.4|1.8|2|10.3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6"/>
</p:tagLst>
</file>

<file path=ppt/theme/theme1.xml><?xml version="1.0" encoding="utf-8"?>
<a:theme xmlns:a="http://schemas.openxmlformats.org/drawingml/2006/main" name="Office Theme">
  <a:themeElements>
    <a:clrScheme name="Custom 30">
      <a:dk1>
        <a:srgbClr val="005F83"/>
      </a:dk1>
      <a:lt1>
        <a:srgbClr val="FFFFFF"/>
      </a:lt1>
      <a:dk2>
        <a:srgbClr val="A62242"/>
      </a:dk2>
      <a:lt2>
        <a:srgbClr val="F8DFA3"/>
      </a:lt2>
      <a:accent1>
        <a:srgbClr val="002060"/>
      </a:accent1>
      <a:accent2>
        <a:srgbClr val="F6B020"/>
      </a:accent2>
      <a:accent3>
        <a:srgbClr val="00B087"/>
      </a:accent3>
      <a:accent4>
        <a:srgbClr val="A69FBF"/>
      </a:accent4>
      <a:accent5>
        <a:srgbClr val="F8DFA3"/>
      </a:accent5>
      <a:accent6>
        <a:srgbClr val="614975"/>
      </a:accent6>
      <a:hlink>
        <a:srgbClr val="006649"/>
      </a:hlink>
      <a:folHlink>
        <a:srgbClr val="F6B020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sz="2000" dirty="0">
            <a:solidFill>
              <a:srgbClr val="185418"/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Custom 30">
    <a:dk1>
      <a:srgbClr val="005F83"/>
    </a:dk1>
    <a:lt1>
      <a:srgbClr val="FFFFFF"/>
    </a:lt1>
    <a:dk2>
      <a:srgbClr val="A62242"/>
    </a:dk2>
    <a:lt2>
      <a:srgbClr val="F8DFA3"/>
    </a:lt2>
    <a:accent1>
      <a:srgbClr val="002060"/>
    </a:accent1>
    <a:accent2>
      <a:srgbClr val="F6B020"/>
    </a:accent2>
    <a:accent3>
      <a:srgbClr val="00B087"/>
    </a:accent3>
    <a:accent4>
      <a:srgbClr val="A69FBF"/>
    </a:accent4>
    <a:accent5>
      <a:srgbClr val="F8DFA3"/>
    </a:accent5>
    <a:accent6>
      <a:srgbClr val="614975"/>
    </a:accent6>
    <a:hlink>
      <a:srgbClr val="006649"/>
    </a:hlink>
    <a:folHlink>
      <a:srgbClr val="F6B02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9082</TotalTime>
  <Words>215</Words>
  <Application>Microsoft Office PowerPoint</Application>
  <PresentationFormat>Widescreen</PresentationFormat>
  <Paragraphs>89</Paragraphs>
  <Slides>12</Slides>
  <Notes>11</Notes>
  <HiddenSlides>0</HiddenSlides>
  <MMClips>12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9" baseType="lpstr">
      <vt:lpstr>Arial</vt:lpstr>
      <vt:lpstr>Calibri</vt:lpstr>
      <vt:lpstr>Calibri Light</vt:lpstr>
      <vt:lpstr>Tahoma</vt:lpstr>
      <vt:lpstr>Times New Roman</vt:lpstr>
      <vt:lpstr>Wingdings</vt:lpstr>
      <vt:lpstr>Office Theme</vt:lpstr>
      <vt:lpstr>PowerPoint Presentation</vt:lpstr>
      <vt:lpstr>HelmNet Training  Inquiry Options</vt:lpstr>
      <vt:lpstr>Inquiry Options</vt:lpstr>
      <vt:lpstr>Borrower Query</vt:lpstr>
      <vt:lpstr>Loan Query</vt:lpstr>
      <vt:lpstr>Loan Query Results</vt:lpstr>
      <vt:lpstr>Disbursal Query</vt:lpstr>
      <vt:lpstr>Application Query</vt:lpstr>
      <vt:lpstr>Application Status Query</vt:lpstr>
      <vt:lpstr>Let’s Review</vt:lpstr>
      <vt:lpstr>PowerPoint Presentation</vt:lpstr>
      <vt:lpstr>PowerPoint Presentation</vt:lpstr>
    </vt:vector>
  </TitlesOfParts>
  <Company>THECB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Rodriguez, Sophia</dc:creator>
  <cp:lastModifiedBy>Johnson, Troyling</cp:lastModifiedBy>
  <cp:revision>734</cp:revision>
  <cp:lastPrinted>2017-02-07T22:19:26Z</cp:lastPrinted>
  <dcterms:created xsi:type="dcterms:W3CDTF">2015-09-21T17:58:58Z</dcterms:created>
  <dcterms:modified xsi:type="dcterms:W3CDTF">2017-03-22T18:36:42Z</dcterms:modified>
</cp:coreProperties>
</file>