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heme/themeOverride1.xml" ContentType="application/vnd.openxmlformats-officedocument.themeOverr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4" r:id="rId2"/>
    <p:sldId id="256" r:id="rId3"/>
    <p:sldId id="257" r:id="rId4"/>
    <p:sldId id="261" r:id="rId5"/>
    <p:sldId id="262" r:id="rId6"/>
    <p:sldId id="268" r:id="rId7"/>
    <p:sldId id="263" r:id="rId8"/>
    <p:sldId id="260" r:id="rId9"/>
    <p:sldId id="270" r:id="rId10"/>
    <p:sldId id="258" r:id="rId11"/>
    <p:sldId id="275" r:id="rId12"/>
    <p:sldId id="272" r:id="rId1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004"/>
    <a:srgbClr val="005F84"/>
    <a:srgbClr val="A81D40"/>
    <a:srgbClr val="FCF3DC"/>
    <a:srgbClr val="FBEFD1"/>
    <a:srgbClr val="F9E8BD"/>
    <a:srgbClr val="F8F8F8"/>
    <a:srgbClr val="D3D3D3"/>
    <a:srgbClr val="D7D7D7"/>
    <a:srgbClr val="CFCF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102" autoAdjust="0"/>
    <p:restoredTop sz="96187" autoAdjust="0"/>
  </p:normalViewPr>
  <p:slideViewPr>
    <p:cSldViewPr snapToGrid="0">
      <p:cViewPr varScale="1">
        <p:scale>
          <a:sx n="93" d="100"/>
          <a:sy n="93" d="100"/>
        </p:scale>
        <p:origin x="96" y="4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202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32D2CB73-7125-4306-99A3-9D184CB17A9A}" type="datetimeFigureOut">
              <a:rPr lang="en-US" smtClean="0"/>
              <a:t>3/22/2017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4C01419B-7CEA-4AEA-9FDA-C5D440E9F9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03521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08364D48-0C95-4FB6-8CE9-7EA5F69F50DC}" type="datetimeFigureOut">
              <a:rPr lang="en-US" smtClean="0"/>
              <a:t>3/22/2017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64" tIns="46582" rIns="93164" bIns="4658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2B2C798A-60EA-4F3C-B644-E6CB0105F2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3647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6659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9267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38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27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1193521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925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086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436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896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1574912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445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1218" y="1122363"/>
            <a:ext cx="5486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1218" y="3602038"/>
            <a:ext cx="54864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F5A39-A20A-4F8D-ADBB-9A13FA43802B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993" y="1802639"/>
            <a:ext cx="4084773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7"/>
          <p:cNvSpPr txBox="1"/>
          <p:nvPr userDrawn="1"/>
        </p:nvSpPr>
        <p:spPr>
          <a:xfrm>
            <a:off x="6876866" y="3133304"/>
            <a:ext cx="4731026" cy="128201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Texas Higher Education</a:t>
            </a:r>
            <a:endParaRPr lang="en-US" sz="30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Coordinating Board</a:t>
            </a:r>
            <a:endParaRPr lang="en-US" sz="30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43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1966">
        <p14:ferris dir="l"/>
      </p:transition>
    </mc:Choice>
    <mc:Fallback xmlns="">
      <p:transition spd="slow" advClick="0" advTm="31966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587A8-3E60-4CEA-A5BC-062E02BB5379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60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1966">
        <p14:ferris dir="l"/>
      </p:transition>
    </mc:Choice>
    <mc:Fallback xmlns="">
      <p:transition spd="slow" advClick="0" advTm="31966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C9B-5AC5-4379-8A2F-251F7586B8D2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222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1966">
        <p14:ferris dir="l"/>
      </p:transition>
    </mc:Choice>
    <mc:Fallback xmlns="">
      <p:transition spd="slow" advClick="0" advTm="31966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E8D626B-18A4-4C81-A613-F27B297E10E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44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1966">
        <p14:ferris dir="l"/>
      </p:transition>
    </mc:Choice>
    <mc:Fallback xmlns="">
      <p:transition spd="slow" advClick="0" advTm="31966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C471-68B4-43D2-88AC-73EEACDC1385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05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1966">
        <p14:ferris dir="l"/>
      </p:transition>
    </mc:Choice>
    <mc:Fallback xmlns="">
      <p:transition spd="slow" advClick="0" advTm="31966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493D-B2CE-49AD-9CE4-6D8989E601EF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023" y="1147860"/>
            <a:ext cx="6807953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7"/>
          <p:cNvSpPr txBox="1"/>
          <p:nvPr userDrawn="1"/>
        </p:nvSpPr>
        <p:spPr>
          <a:xfrm>
            <a:off x="2929144" y="3333948"/>
            <a:ext cx="6321011" cy="166212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Texas Higher Education</a:t>
            </a:r>
            <a:endParaRPr lang="en-US" sz="48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Coordinating Board</a:t>
            </a:r>
            <a:endParaRPr lang="en-US" sz="48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18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1966">
        <p14:ferris dir="l"/>
      </p:transition>
    </mc:Choice>
    <mc:Fallback xmlns="">
      <p:transition spd="slow" advClick="0" advTm="31966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F3E68-0112-470F-A9AE-2EEB35356D8B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200" y="538929"/>
            <a:ext cx="10515600" cy="701731"/>
          </a:xfrm>
          <a:solidFill>
            <a:srgbClr val="005B83"/>
          </a:solidFill>
        </p:spPr>
        <p:txBody>
          <a:bodyPr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29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1966">
        <p14:ferris dir="l"/>
      </p:transition>
    </mc:Choice>
    <mc:Fallback xmlns="">
      <p:transition spd="slow" advClick="0" advTm="31966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solidFill>
            <a:srgbClr val="005B83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solidFill>
            <a:srgbClr val="005B83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91711-846E-4400-AA6E-B22FCDEA83C4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935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56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1966">
        <p14:ferris dir="l"/>
      </p:transition>
    </mc:Choice>
    <mc:Fallback xmlns="">
      <p:transition spd="slow" advClick="0" advTm="31966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E4BA1-9107-4977-B71A-23FD757F3C66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7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1966">
        <p14:ferris dir="l"/>
      </p:transition>
    </mc:Choice>
    <mc:Fallback xmlns="">
      <p:transition spd="slow" advClick="0" advTm="31966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50859-13EF-4F6D-8C46-DD7FEF7149B5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355138"/>
            <a:ext cx="12192000" cy="73071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noAutofit/>
          </a:bodyPr>
          <a:lstStyle/>
          <a:p>
            <a:endParaRPr lang="en-US" sz="13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58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1966">
        <p14:ferris dir="l"/>
      </p:transition>
    </mc:Choice>
    <mc:Fallback xmlns="">
      <p:transition spd="slow" advClick="0" advTm="31966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solidFill>
            <a:srgbClr val="005B83"/>
          </a:solidFill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9213" y="457201"/>
            <a:ext cx="6226175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46C1D-6E65-46CD-A8BC-E3E12BCFCFA3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12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1966">
        <p14:ferris dir="l"/>
      </p:transition>
    </mc:Choice>
    <mc:Fallback xmlns="">
      <p:transition spd="slow" advClick="0" advTm="31966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04137-F50F-4798-9959-FCBA97F52E19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74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1966">
        <p14:ferris dir="l"/>
      </p:transition>
    </mc:Choice>
    <mc:Fallback xmlns="">
      <p:transition spd="slow" advClick="0" advTm="31966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259590"/>
            <a:ext cx="12192000" cy="612541"/>
          </a:xfrm>
          <a:prstGeom prst="rect">
            <a:avLst/>
          </a:prstGeom>
          <a:solidFill>
            <a:srgbClr val="A622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33332" y="6356350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C7E74-6FA6-4C73-AA06-611984BFA24F}" type="datetime1">
              <a:rPr lang="en-US" smtClean="0"/>
              <a:t>3/22/2017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05B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12" y="6350930"/>
            <a:ext cx="1280160" cy="4298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9043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advClick="0" advTm="31966">
        <p14:ferris dir="l"/>
      </p:transition>
    </mc:Choice>
    <mc:Fallback xmlns="">
      <p:transition spd="slow" advClick="0" advTm="31966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0.m4a"/><Relationship Id="rId1" Type="http://schemas.openxmlformats.org/officeDocument/2006/relationships/audio" Target="NULL" TargetMode="External"/><Relationship Id="rId6" Type="http://schemas.openxmlformats.org/officeDocument/2006/relationships/image" Target="../media/image15.jpe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NULL" TargetMode="External"/><Relationship Id="rId7" Type="http://schemas.openxmlformats.org/officeDocument/2006/relationships/image" Target="../media/image16.png"/><Relationship Id="rId2" Type="http://schemas.openxmlformats.org/officeDocument/2006/relationships/tags" Target="../tags/tag8.xml"/><Relationship Id="rId1" Type="http://schemas.openxmlformats.org/officeDocument/2006/relationships/themeOverride" Target="../theme/themeOverride1.xml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6.xml"/><Relationship Id="rId4" Type="http://schemas.microsoft.com/office/2007/relationships/media" Target="../media/media11.m4a"/><Relationship Id="rId9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jpeg"/><Relationship Id="rId2" Type="http://schemas.microsoft.com/office/2007/relationships/media" Target="../media/media12.m4a"/><Relationship Id="rId1" Type="http://schemas.openxmlformats.org/officeDocument/2006/relationships/audio" Target="NULL" TargetMode="External"/><Relationship Id="rId6" Type="http://schemas.openxmlformats.org/officeDocument/2006/relationships/hyperlink" Target="http://www.google.com/url?sa=i&amp;rct=j&amp;q=&amp;esrc=s&amp;source=images&amp;cd=&amp;cad=rja&amp;uact=8&amp;ved=0ahUKEwj_64KaycLSAhUr4oMKHcCAAkUQjRwIBw&amp;url=http://clipart-library.com/details-cliparts.html&amp;psig=AFQjCNFDGPWdebBd8nGQQBv_1LifVfOhag&amp;ust=1488913512933464" TargetMode="External"/><Relationship Id="rId5" Type="http://schemas.openxmlformats.org/officeDocument/2006/relationships/hyperlink" Target="mailto:grantinfo@thecb.state.tx.us" TargetMode="External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2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3.m4a"/><Relationship Id="rId7" Type="http://schemas.openxmlformats.org/officeDocument/2006/relationships/image" Target="../media/image2.png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4.m4a"/><Relationship Id="rId7" Type="http://schemas.openxmlformats.org/officeDocument/2006/relationships/image" Target="../media/image5.png"/><Relationship Id="rId2" Type="http://schemas.microsoft.com/office/2007/relationships/media" Target="../media/media4.m4a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microsoft.com/office/2007/relationships/media" Target="../media/media5.m4a"/><Relationship Id="rId7" Type="http://schemas.openxmlformats.org/officeDocument/2006/relationships/image" Target="../media/image2.png"/><Relationship Id="rId2" Type="http://schemas.openxmlformats.org/officeDocument/2006/relationships/audio" Target="NULL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6.m4a"/><Relationship Id="rId7" Type="http://schemas.openxmlformats.org/officeDocument/2006/relationships/image" Target="../media/image2.png"/><Relationship Id="rId2" Type="http://schemas.openxmlformats.org/officeDocument/2006/relationships/audio" Target="NULL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7.m4a"/><Relationship Id="rId7" Type="http://schemas.openxmlformats.org/officeDocument/2006/relationships/image" Target="../media/image10.png"/><Relationship Id="rId2" Type="http://schemas.openxmlformats.org/officeDocument/2006/relationships/audio" Target="NULL" TargetMode="External"/><Relationship Id="rId1" Type="http://schemas.openxmlformats.org/officeDocument/2006/relationships/tags" Target="../tags/tag5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8.m4a"/><Relationship Id="rId7" Type="http://schemas.openxmlformats.org/officeDocument/2006/relationships/image" Target="../media/image12.png"/><Relationship Id="rId2" Type="http://schemas.microsoft.com/office/2007/relationships/media" Target="../media/media8.m4a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9.m4a"/><Relationship Id="rId7" Type="http://schemas.openxmlformats.org/officeDocument/2006/relationships/image" Target="../media/image14.png"/><Relationship Id="rId2" Type="http://schemas.openxmlformats.org/officeDocument/2006/relationships/audio" Target="NULL" TargetMode="External"/><Relationship Id="rId1" Type="http://schemas.openxmlformats.org/officeDocument/2006/relationships/tags" Target="../tags/tag7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52317" y="1295153"/>
            <a:ext cx="9820316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i="1" u="sng" dirty="0"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TURN ON SPEAKERS</a:t>
            </a:r>
          </a:p>
          <a:p>
            <a:pPr algn="ctr"/>
            <a:endParaRPr lang="en-US" sz="6000" b="1" dirty="0" smtClean="0">
              <a:solidFill>
                <a:srgbClr val="18541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6000" b="1" dirty="0" smtClean="0">
                <a:solidFill>
                  <a:srgbClr val="18541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start the presentation</a:t>
            </a:r>
          </a:p>
          <a:p>
            <a:pPr algn="ctr"/>
            <a:r>
              <a:rPr lang="en-US" sz="60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Press </a:t>
            </a:r>
            <a:r>
              <a:rPr lang="en-US" sz="6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F5 </a:t>
            </a:r>
          </a:p>
          <a:p>
            <a:pPr algn="ctr"/>
            <a:r>
              <a:rPr lang="en-US" sz="6000" b="1" dirty="0" smtClean="0">
                <a:solidFill>
                  <a:srgbClr val="18541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81.29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98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98485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10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278505" y="802876"/>
            <a:ext cx="12191999" cy="809625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Let’s Review</a:t>
            </a:r>
            <a:endParaRPr lang="en-US" sz="4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 Placeholder 16"/>
          <p:cNvSpPr txBox="1">
            <a:spLocks/>
          </p:cNvSpPr>
          <p:nvPr/>
        </p:nvSpPr>
        <p:spPr>
          <a:xfrm>
            <a:off x="4422175" y="2067596"/>
            <a:ext cx="6098663" cy="3445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 smtClean="0"/>
              <a:t>The Inquiry Options consists of four Query Types: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 Borrower Query</a:t>
            </a:r>
            <a:endParaRPr lang="en-US" sz="4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 Loan Query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 Disbursal Query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 Application Query</a:t>
            </a:r>
          </a:p>
          <a:p>
            <a:endParaRPr lang="en-US" sz="3200" b="1" dirty="0" smtClean="0"/>
          </a:p>
          <a:p>
            <a:endParaRPr lang="en-US" sz="3200" dirty="0" smtClean="0"/>
          </a:p>
          <a:p>
            <a:pPr marL="285750" indent="-285750"/>
            <a:endParaRPr lang="en-US" sz="900" dirty="0" smtClean="0"/>
          </a:p>
          <a:p>
            <a:r>
              <a:rPr lang="en-US" sz="900" dirty="0" smtClean="0"/>
              <a:t> </a:t>
            </a:r>
          </a:p>
          <a:p>
            <a:pPr marL="285750" indent="-285750"/>
            <a:endParaRPr lang="en-US" sz="900" dirty="0"/>
          </a:p>
        </p:txBody>
      </p:sp>
      <p:pic>
        <p:nvPicPr>
          <p:cNvPr id="29" name="Audio 28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7668.174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422175" y="3212757"/>
            <a:ext cx="3186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ym typeface="Wingdings" panose="05000000000000000000" pitchFamily="2" charset="2"/>
              </a:rPr>
              <a:t></a:t>
            </a:r>
            <a:endParaRPr lang="en-US" sz="4000" b="1" dirty="0"/>
          </a:p>
        </p:txBody>
      </p:sp>
      <p:sp>
        <p:nvSpPr>
          <p:cNvPr id="9" name="Rectangle 8"/>
          <p:cNvSpPr/>
          <p:nvPr/>
        </p:nvSpPr>
        <p:spPr>
          <a:xfrm>
            <a:off x="4422174" y="3783508"/>
            <a:ext cx="3186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ym typeface="Wingdings" panose="05000000000000000000" pitchFamily="2" charset="2"/>
              </a:rPr>
              <a:t></a:t>
            </a:r>
            <a:endParaRPr lang="en-US" sz="4000" b="1" dirty="0"/>
          </a:p>
        </p:txBody>
      </p:sp>
      <p:sp>
        <p:nvSpPr>
          <p:cNvPr id="10" name="Rectangle 9"/>
          <p:cNvSpPr/>
          <p:nvPr/>
        </p:nvSpPr>
        <p:spPr>
          <a:xfrm>
            <a:off x="4422175" y="4349735"/>
            <a:ext cx="3186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ym typeface="Wingdings" panose="05000000000000000000" pitchFamily="2" charset="2"/>
              </a:rPr>
              <a:t></a:t>
            </a:r>
            <a:endParaRPr lang="en-US" sz="4000" b="1" dirty="0"/>
          </a:p>
        </p:txBody>
      </p:sp>
      <p:sp>
        <p:nvSpPr>
          <p:cNvPr id="11" name="Rectangle 10"/>
          <p:cNvSpPr/>
          <p:nvPr/>
        </p:nvSpPr>
        <p:spPr>
          <a:xfrm>
            <a:off x="4422175" y="4905744"/>
            <a:ext cx="3186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ym typeface="Wingdings" panose="05000000000000000000" pitchFamily="2" charset="2"/>
              </a:rPr>
              <a:t></a:t>
            </a:r>
            <a:endParaRPr lang="en-US" sz="40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90" y="802876"/>
            <a:ext cx="3293156" cy="218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82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4980">
        <p14:ferris dir="l"/>
      </p:transition>
    </mc:Choice>
    <mc:Fallback xmlns="">
      <p:transition spd="slow" advClick="0" advTm="349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11</a:t>
            </a:fld>
            <a:endParaRPr lang="en-US" dirty="0"/>
          </a:p>
        </p:txBody>
      </p:sp>
      <p:sp>
        <p:nvSpPr>
          <p:cNvPr id="3" name="Text Placeholder 4"/>
          <p:cNvSpPr txBox="1">
            <a:spLocks/>
          </p:cNvSpPr>
          <p:nvPr/>
        </p:nvSpPr>
        <p:spPr>
          <a:xfrm>
            <a:off x="2195327" y="366353"/>
            <a:ext cx="10344149" cy="37147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Login Process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Basic Navigation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Loan Certification Process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Pre-Disbursement Changes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Inquiry </a:t>
            </a:r>
            <a:r>
              <a:rPr lang="en-US" sz="4400" b="1" dirty="0"/>
              <a:t>Options Module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295" y="171406"/>
            <a:ext cx="1215136" cy="1219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411" y="1309029"/>
            <a:ext cx="1215136" cy="1219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295" y="2446652"/>
            <a:ext cx="1215136" cy="1219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411" y="3584275"/>
            <a:ext cx="1215136" cy="1219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411" y="4721898"/>
            <a:ext cx="1215136" cy="1219200"/>
          </a:xfrm>
          <a:prstGeom prst="rect">
            <a:avLst/>
          </a:prstGeom>
        </p:spPr>
      </p:pic>
      <p:pic>
        <p:nvPicPr>
          <p:cNvPr id="14" name="Audio 1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932" end="2155.4467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852153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3560">
        <p14:reveal/>
      </p:transition>
    </mc:Choice>
    <mc:Fallback xmlns="">
      <p:transition spd="slow" advClick="0" advTm="135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12</a:t>
            </a:fld>
            <a:endParaRPr lang="en-US" dirty="0"/>
          </a:p>
        </p:txBody>
      </p:sp>
      <p:sp>
        <p:nvSpPr>
          <p:cNvPr id="10" name="Title 5"/>
          <p:cNvSpPr txBox="1">
            <a:spLocks/>
          </p:cNvSpPr>
          <p:nvPr/>
        </p:nvSpPr>
        <p:spPr>
          <a:xfrm>
            <a:off x="1315849" y="474770"/>
            <a:ext cx="10515600" cy="74414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THECB Contact Information: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itle 5"/>
          <p:cNvSpPr txBox="1">
            <a:spLocks/>
          </p:cNvSpPr>
          <p:nvPr/>
        </p:nvSpPr>
        <p:spPr>
          <a:xfrm>
            <a:off x="846242" y="1381261"/>
            <a:ext cx="9344407" cy="448945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Financial Aid Services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Phone:	(844) 792-2640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Email:	</a:t>
            </a: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grantinfo@thecb.state.tx.us</a:t>
            </a:r>
            <a:endParaRPr lang="en-US" sz="4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</a:pPr>
            <a:endParaRPr lang="en-US" sz="1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 descr="Image result for contact information clip art">
            <a:hlinkClick r:id="rId6" tgtFrame="&quot;_blank&quot;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396" y="1704285"/>
            <a:ext cx="2216506" cy="2450566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299" end="4205.337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73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56990">
        <p14:ferris dir="l"/>
      </p:transition>
    </mc:Choice>
    <mc:Fallback xmlns="">
      <p:transition spd="slow" advClick="0" advTm="5699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2</a:t>
            </a:fld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92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sp>
        <p:nvSpPr>
          <p:cNvPr id="6" name="Text Placeholder 4"/>
          <p:cNvSpPr txBox="1">
            <a:spLocks/>
          </p:cNvSpPr>
          <p:nvPr/>
        </p:nvSpPr>
        <p:spPr>
          <a:xfrm>
            <a:off x="6443472" y="4279039"/>
            <a:ext cx="5486400" cy="165576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000"/>
              </a:spcAft>
            </a:pPr>
            <a:r>
              <a:rPr lang="en-US" b="1" dirty="0" smtClean="0">
                <a:ln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 Financial Aid Programs</a:t>
            </a:r>
          </a:p>
          <a:p>
            <a:endParaRPr lang="en-US" sz="5000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" y="1122362"/>
            <a:ext cx="6647934" cy="3693478"/>
          </a:xfrm>
        </p:spPr>
        <p:txBody>
          <a:bodyPr>
            <a:noAutofit/>
          </a:bodyPr>
          <a:lstStyle/>
          <a:p>
            <a:r>
              <a:rPr lang="en-US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HelmNet Training</a:t>
            </a:r>
            <a:br>
              <a:rPr lang="en-US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1" dirty="0" smtClean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Inquiry Options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70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690">
        <p14:ferris dir="l"/>
      </p:transition>
    </mc:Choice>
    <mc:Fallback xmlns="">
      <p:transition spd="slow" advClick="0" advTm="1069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0" y="433420"/>
            <a:ext cx="12192000" cy="5842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A81D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Inquiry Options</a:t>
            </a:r>
            <a:endParaRPr lang="en-US" sz="3600" b="1" dirty="0">
              <a:ln w="12700">
                <a:noFill/>
                <a:prstDash val="solid"/>
              </a:ln>
              <a:solidFill>
                <a:srgbClr val="A81D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258" y="1650916"/>
            <a:ext cx="6013896" cy="3637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1120498" y="3625428"/>
            <a:ext cx="1337547" cy="1119417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4294967295"/>
          </p:nvPr>
        </p:nvSpPr>
        <p:spPr>
          <a:xfrm>
            <a:off x="7375100" y="1726284"/>
            <a:ext cx="4529327" cy="76979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300" dirty="0" smtClean="0">
                <a:latin typeface="+mj-lt"/>
              </a:rPr>
              <a:t> Comparing each of the old queries to the queries available in the new portal</a:t>
            </a:r>
          </a:p>
        </p:txBody>
      </p:sp>
      <p:sp>
        <p:nvSpPr>
          <p:cNvPr id="13" name="Content Placeholder 7"/>
          <p:cNvSpPr txBox="1">
            <a:spLocks/>
          </p:cNvSpPr>
          <p:nvPr/>
        </p:nvSpPr>
        <p:spPr>
          <a:xfrm>
            <a:off x="7375100" y="2845499"/>
            <a:ext cx="4529327" cy="547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n-US" sz="2300" dirty="0" smtClean="0">
                <a:latin typeface="+mj-lt"/>
              </a:rPr>
              <a:t> Reviewing the benefits of each query</a:t>
            </a:r>
          </a:p>
        </p:txBody>
      </p:sp>
      <p:sp>
        <p:nvSpPr>
          <p:cNvPr id="14" name="Content Placeholder 7"/>
          <p:cNvSpPr txBox="1">
            <a:spLocks/>
          </p:cNvSpPr>
          <p:nvPr/>
        </p:nvSpPr>
        <p:spPr>
          <a:xfrm>
            <a:off x="7375100" y="3647429"/>
            <a:ext cx="4529327" cy="6206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n-US" sz="2300" dirty="0" smtClean="0">
                <a:latin typeface="+mj-lt"/>
              </a:rPr>
              <a:t> Reviewing what to enter into the query parameters</a:t>
            </a:r>
          </a:p>
        </p:txBody>
      </p:sp>
      <p:sp>
        <p:nvSpPr>
          <p:cNvPr id="15" name="Content Placeholder 7"/>
          <p:cNvSpPr txBox="1">
            <a:spLocks/>
          </p:cNvSpPr>
          <p:nvPr/>
        </p:nvSpPr>
        <p:spPr>
          <a:xfrm>
            <a:off x="7375100" y="4577192"/>
            <a:ext cx="4529327" cy="6278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n-US" sz="2300" dirty="0" smtClean="0">
                <a:latin typeface="+mj-lt"/>
              </a:rPr>
              <a:t> How to sort the query results to maximize usefulness</a:t>
            </a:r>
          </a:p>
        </p:txBody>
      </p:sp>
      <p:pic>
        <p:nvPicPr>
          <p:cNvPr id="19" name="Audio 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980" end="740.9160000000001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75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9000">
        <p14:ferris dir="l"/>
      </p:transition>
    </mc:Choice>
    <mc:Fallback xmlns="">
      <p:transition advClick="0" advTm="2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1" grpId="0" animBg="1"/>
      <p:bldP spid="8" grpId="0" build="p"/>
      <p:bldP spid="13" grpId="0"/>
      <p:bldP spid="14" grpId="0"/>
      <p:bldP spid="1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/>
          <p:nvPr/>
        </p:nvPicPr>
        <p:blipFill>
          <a:blip r:embed="rId6"/>
          <a:stretch>
            <a:fillRect/>
          </a:stretch>
        </p:blipFill>
        <p:spPr>
          <a:xfrm>
            <a:off x="1206210" y="1485051"/>
            <a:ext cx="5902122" cy="4228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100827" y="4602036"/>
            <a:ext cx="4488211" cy="1622597"/>
          </a:xfrm>
        </p:spPr>
        <p:txBody>
          <a:bodyPr>
            <a:noAutofit/>
          </a:bodyPr>
          <a:lstStyle/>
          <a:p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endParaRPr lang="en-US" sz="1400" dirty="0" smtClean="0"/>
          </a:p>
          <a:p>
            <a:pPr marL="0" indent="0">
              <a:buNone/>
            </a:pPr>
            <a:r>
              <a:rPr lang="en-US" sz="1400" dirty="0"/>
              <a:t>	</a:t>
            </a:r>
          </a:p>
        </p:txBody>
      </p:sp>
      <p:sp>
        <p:nvSpPr>
          <p:cNvPr id="9" name="Title 14"/>
          <p:cNvSpPr>
            <a:spLocks noGrp="1"/>
          </p:cNvSpPr>
          <p:nvPr>
            <p:ph type="title" idx="4294967295"/>
          </p:nvPr>
        </p:nvSpPr>
        <p:spPr>
          <a:xfrm>
            <a:off x="0" y="320749"/>
            <a:ext cx="12192000" cy="726351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A81D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Borrower Query</a:t>
            </a:r>
            <a:endParaRPr lang="en-US" sz="3600" dirty="0">
              <a:ln w="12700">
                <a:noFill/>
                <a:prstDash val="solid"/>
              </a:ln>
              <a:solidFill>
                <a:srgbClr val="A81D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0294" y="1485051"/>
            <a:ext cx="7231411" cy="4433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5672831" y="3192905"/>
            <a:ext cx="1400451" cy="32978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rgbClr val="A81D40"/>
                </a:solidFill>
              </a:rPr>
              <a:t>*****####</a:t>
            </a:r>
            <a:endParaRPr lang="en-US" dirty="0">
              <a:solidFill>
                <a:srgbClr val="A81D4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672822" y="3795747"/>
            <a:ext cx="1400451" cy="32978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rgbClr val="A81D40"/>
                </a:solidFill>
              </a:rPr>
              <a:t>######</a:t>
            </a:r>
            <a:endParaRPr lang="en-US" dirty="0">
              <a:solidFill>
                <a:srgbClr val="A81D4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668523" y="4175654"/>
            <a:ext cx="1400451" cy="32978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rgbClr val="A81D40"/>
                </a:solidFill>
              </a:rPr>
              <a:t>Doe</a:t>
            </a:r>
            <a:endParaRPr lang="en-US" dirty="0">
              <a:solidFill>
                <a:srgbClr val="A81D4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671120" y="4576375"/>
            <a:ext cx="1400451" cy="32978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rgbClr val="A81D40"/>
                </a:solidFill>
              </a:rPr>
              <a:t>J</a:t>
            </a:r>
            <a:endParaRPr lang="en-US" dirty="0">
              <a:solidFill>
                <a:srgbClr val="A81D4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654452" y="4931251"/>
            <a:ext cx="447120" cy="32978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rgbClr val="A81D40"/>
                </a:solidFill>
              </a:rPr>
              <a:t>50</a:t>
            </a:r>
            <a:endParaRPr lang="en-US" dirty="0">
              <a:solidFill>
                <a:srgbClr val="A81D40"/>
              </a:solidFill>
            </a:endParaRPr>
          </a:p>
        </p:txBody>
      </p:sp>
      <p:pic>
        <p:nvPicPr>
          <p:cNvPr id="38" name="Audio 3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956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6460">
        <p14:ferris dir="l"/>
      </p:transition>
    </mc:Choice>
    <mc:Fallback xmlns="">
      <p:transition advClick="0" advTm="1064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6" grpId="0" animBg="1"/>
      <p:bldP spid="16" grpId="0" animBg="1"/>
      <p:bldP spid="18" grpId="0" animBg="1"/>
      <p:bldP spid="20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/>
          <p:nvPr/>
        </p:nvPicPr>
        <p:blipFill>
          <a:blip r:embed="rId6"/>
          <a:stretch>
            <a:fillRect/>
          </a:stretch>
        </p:blipFill>
        <p:spPr>
          <a:xfrm>
            <a:off x="1297459" y="1736225"/>
            <a:ext cx="5310781" cy="4284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itle 14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902043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n w="12700">
                  <a:noFill/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Loan Query</a:t>
            </a:r>
            <a:endParaRPr lang="en-US" sz="4000" dirty="0">
              <a:ln w="12700">
                <a:noFill/>
                <a:prstDash val="solid"/>
              </a:ln>
              <a:solidFill>
                <a:srgbClr val="005F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5</a:t>
            </a:fld>
            <a:endParaRPr lang="en-US" dirty="0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23" end="18099.036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1026" name="Picture 2" descr="image00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306" y="779609"/>
            <a:ext cx="6911151" cy="4501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8957859" y="2627830"/>
            <a:ext cx="280968" cy="23645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10580033" y="2629906"/>
            <a:ext cx="280968" cy="23645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8968132" y="3193554"/>
            <a:ext cx="280968" cy="23645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10581065" y="3205910"/>
            <a:ext cx="280968" cy="23645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8968133" y="3945848"/>
            <a:ext cx="280968" cy="23645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10570791" y="3958201"/>
            <a:ext cx="280968" cy="23645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917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5000">
        <p14:ferris dir="l"/>
      </p:transition>
    </mc:Choice>
    <mc:Fallback xmlns="">
      <p:transition advClick="0" advTm="4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500"/>
                            </p:stCondLst>
                            <p:childTnLst>
                              <p:par>
                                <p:cTn id="17" presetID="45" presetClass="entr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5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5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4" grpId="0" animBg="1"/>
      <p:bldP spid="25" grpId="0" animBg="1"/>
      <p:bldP spid="23" grpId="0" animBg="1"/>
      <p:bldP spid="27" grpId="0" animBg="1"/>
      <p:bldP spid="21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6</a:t>
            </a:fld>
            <a:endParaRPr lang="en-US" dirty="0"/>
          </a:p>
        </p:txBody>
      </p:sp>
      <p:sp>
        <p:nvSpPr>
          <p:cNvPr id="8" name="Title 14"/>
          <p:cNvSpPr>
            <a:spLocks noGrp="1"/>
          </p:cNvSpPr>
          <p:nvPr>
            <p:ph type="title" idx="4294967295"/>
          </p:nvPr>
        </p:nvSpPr>
        <p:spPr>
          <a:xfrm>
            <a:off x="0" y="385763"/>
            <a:ext cx="12192000" cy="808037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Loan Query Results</a:t>
            </a:r>
            <a:endParaRPr lang="en-US" sz="3600" dirty="0">
              <a:ln w="12700">
                <a:noFill/>
                <a:prstDash val="solid"/>
              </a:ln>
              <a:solidFill>
                <a:srgbClr val="005F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8376" y="1346886"/>
            <a:ext cx="7729257" cy="45967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Audio 2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073" end="1794.006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50724" y="2866768"/>
            <a:ext cx="20265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chemeClr val="tx1">
                    <a:lumMod val="50000"/>
                  </a:schemeClr>
                </a:solidFill>
              </a:rPr>
              <a:t>Alpha, Student</a:t>
            </a:r>
            <a:endParaRPr lang="en-US" sz="15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50724" y="3645243"/>
            <a:ext cx="20265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chemeClr val="tx1">
                    <a:lumMod val="50000"/>
                  </a:schemeClr>
                </a:solidFill>
              </a:rPr>
              <a:t>Beta, Student</a:t>
            </a:r>
            <a:endParaRPr lang="en-US" sz="15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50724" y="4386650"/>
            <a:ext cx="20265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chemeClr val="tx1">
                    <a:lumMod val="50000"/>
                  </a:schemeClr>
                </a:solidFill>
              </a:rPr>
              <a:t>Charlie, Student</a:t>
            </a:r>
            <a:endParaRPr lang="en-US" sz="15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50724" y="5134753"/>
            <a:ext cx="20265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chemeClr val="tx1">
                    <a:lumMod val="50000"/>
                  </a:schemeClr>
                </a:solidFill>
              </a:rPr>
              <a:t>Delta, Student</a:t>
            </a:r>
            <a:endParaRPr lang="en-US" sz="1500" dirty="0">
              <a:solidFill>
                <a:schemeClr val="tx1">
                  <a:lumMod val="50000"/>
                </a:schemeClr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558746" y="2804984"/>
            <a:ext cx="691978" cy="0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14402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2800">
        <p14:ferris dir="l"/>
      </p:transition>
    </mc:Choice>
    <mc:Fallback xmlns="">
      <p:transition advClick="0" advTm="128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3" grpId="0"/>
      <p:bldP spid="7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/>
          <p:nvPr/>
        </p:nvPicPr>
        <p:blipFill>
          <a:blip r:embed="rId6"/>
          <a:stretch>
            <a:fillRect/>
          </a:stretch>
        </p:blipFill>
        <p:spPr>
          <a:xfrm>
            <a:off x="612436" y="1383293"/>
            <a:ext cx="4921182" cy="3571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Title 14"/>
          <p:cNvSpPr>
            <a:spLocks noGrp="1"/>
          </p:cNvSpPr>
          <p:nvPr>
            <p:ph type="title" idx="4294967295"/>
          </p:nvPr>
        </p:nvSpPr>
        <p:spPr>
          <a:xfrm>
            <a:off x="0" y="366794"/>
            <a:ext cx="12192000" cy="70235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A81D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Disbursal Query</a:t>
            </a:r>
            <a:endParaRPr lang="en-US" sz="3600" dirty="0">
              <a:ln w="12700">
                <a:noFill/>
                <a:prstDash val="solid"/>
              </a:ln>
              <a:solidFill>
                <a:srgbClr val="A81D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9951" y="1654617"/>
            <a:ext cx="6232097" cy="4116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 13"/>
          <p:cNvSpPr/>
          <p:nvPr/>
        </p:nvSpPr>
        <p:spPr>
          <a:xfrm>
            <a:off x="8729877" y="4514972"/>
            <a:ext cx="280968" cy="23645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Audio 2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820" end="5949.9546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981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55080">
        <p14:ferris dir="l"/>
      </p:transition>
    </mc:Choice>
    <mc:Fallback xmlns="">
      <p:transition spd="slow" advClick="0" advTm="550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/>
          <p:nvPr/>
        </p:nvPicPr>
        <p:blipFill>
          <a:blip r:embed="rId6"/>
          <a:stretch>
            <a:fillRect/>
          </a:stretch>
        </p:blipFill>
        <p:spPr>
          <a:xfrm>
            <a:off x="4290558" y="1335162"/>
            <a:ext cx="5960347" cy="4448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8</a:t>
            </a:fld>
            <a:endParaRPr lang="en-US" dirty="0"/>
          </a:p>
        </p:txBody>
      </p:sp>
      <p:sp>
        <p:nvSpPr>
          <p:cNvPr id="15" name="Title 14"/>
          <p:cNvSpPr>
            <a:spLocks noGrp="1"/>
          </p:cNvSpPr>
          <p:nvPr>
            <p:ph type="title" idx="4294967295"/>
          </p:nvPr>
        </p:nvSpPr>
        <p:spPr>
          <a:xfrm>
            <a:off x="0" y="341109"/>
            <a:ext cx="12192000" cy="666547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Application Query</a:t>
            </a:r>
            <a:endParaRPr lang="en-US" sz="3600" dirty="0">
              <a:ln w="12700">
                <a:noFill/>
                <a:prstDash val="solid"/>
              </a:ln>
              <a:solidFill>
                <a:srgbClr val="005F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sz="half" idx="4294967295"/>
          </p:nvPr>
        </p:nvSpPr>
        <p:spPr>
          <a:xfrm>
            <a:off x="408939" y="1842470"/>
            <a:ext cx="3075709" cy="3609932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 smtClean="0"/>
              <a:t>Application Type – </a:t>
            </a:r>
            <a:r>
              <a:rPr lang="en-US" sz="2400" dirty="0" smtClean="0"/>
              <a:t>Institutions</a:t>
            </a:r>
            <a:r>
              <a:rPr lang="en-US" sz="2400" b="1" dirty="0" smtClean="0"/>
              <a:t> </a:t>
            </a:r>
            <a:r>
              <a:rPr lang="en-US" sz="2400" dirty="0" smtClean="0"/>
              <a:t>can now search by </a:t>
            </a:r>
            <a:r>
              <a:rPr lang="en-US" sz="2400" b="1" dirty="0" smtClean="0"/>
              <a:t>borrower</a:t>
            </a:r>
            <a:r>
              <a:rPr lang="en-US" sz="2400" dirty="0" smtClean="0"/>
              <a:t> or </a:t>
            </a:r>
            <a:r>
              <a:rPr lang="en-US" sz="2400" b="1" dirty="0" smtClean="0"/>
              <a:t>cosigner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/>
              <a:t>Records Returned Per Page </a:t>
            </a:r>
            <a:r>
              <a:rPr lang="en-US" sz="2400" dirty="0"/>
              <a:t>field can be </a:t>
            </a:r>
            <a:r>
              <a:rPr lang="en-US" sz="2400" dirty="0" smtClean="0"/>
              <a:t>modified to meet the users needs.</a:t>
            </a: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7731" y="1540133"/>
            <a:ext cx="5654948" cy="4243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Rectangle 17"/>
          <p:cNvSpPr/>
          <p:nvPr/>
        </p:nvSpPr>
        <p:spPr>
          <a:xfrm>
            <a:off x="6012097" y="3339615"/>
            <a:ext cx="1060347" cy="175365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004823" y="5177834"/>
            <a:ext cx="285008" cy="274568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014449" y="3114821"/>
            <a:ext cx="1060347" cy="186383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4800466" y="4933844"/>
            <a:ext cx="1060347" cy="186383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Audio 2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044997" y="5239921"/>
            <a:ext cx="151014" cy="158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 dirty="0">
              <a:solidFill>
                <a:schemeClr val="accent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04823" y="5206740"/>
            <a:ext cx="3079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041004"/>
                </a:solidFill>
              </a:rPr>
              <a:t>10</a:t>
            </a:r>
            <a:endParaRPr lang="en-US" sz="800" dirty="0">
              <a:solidFill>
                <a:srgbClr val="041004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617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69000">
        <p14:ferris dir="l"/>
      </p:transition>
    </mc:Choice>
    <mc:Fallback xmlns="">
      <p:transition spd="slow" advTm="6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8" grpId="0" animBg="1"/>
      <p:bldP spid="9" grpId="0" animBg="1"/>
      <p:bldP spid="10" grpId="0" animBg="1"/>
      <p:bldP spid="20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9</a:t>
            </a:fld>
            <a:endParaRPr lang="en-US" dirty="0"/>
          </a:p>
        </p:txBody>
      </p:sp>
      <p:sp>
        <p:nvSpPr>
          <p:cNvPr id="7" name="Title 14"/>
          <p:cNvSpPr>
            <a:spLocks noGrp="1"/>
          </p:cNvSpPr>
          <p:nvPr>
            <p:ph type="title" idx="4294967295"/>
          </p:nvPr>
        </p:nvSpPr>
        <p:spPr>
          <a:xfrm>
            <a:off x="0" y="306388"/>
            <a:ext cx="12192000" cy="75882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n w="12700">
                  <a:noFill/>
                  <a:prstDash val="solid"/>
                </a:ln>
                <a:solidFill>
                  <a:srgbClr val="A81D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Application</a:t>
            </a:r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>
                <a:ln w="12700">
                  <a:noFill/>
                  <a:prstDash val="solid"/>
                </a:ln>
                <a:solidFill>
                  <a:srgbClr val="A81D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Status</a:t>
            </a:r>
            <a:r>
              <a:rPr lang="en-US" sz="3600" b="1" dirty="0" smtClean="0">
                <a:ln w="12700">
                  <a:noFill/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>
                <a:ln w="12700">
                  <a:noFill/>
                  <a:prstDash val="solid"/>
                </a:ln>
                <a:solidFill>
                  <a:srgbClr val="A81D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Query</a:t>
            </a:r>
          </a:p>
        </p:txBody>
      </p:sp>
      <p:sp>
        <p:nvSpPr>
          <p:cNvPr id="11" name="Text Placeholder 16"/>
          <p:cNvSpPr>
            <a:spLocks noGrp="1"/>
          </p:cNvSpPr>
          <p:nvPr>
            <p:ph type="body" sz="half" idx="4294967295"/>
          </p:nvPr>
        </p:nvSpPr>
        <p:spPr>
          <a:xfrm>
            <a:off x="313575" y="2062118"/>
            <a:ext cx="3597275" cy="37594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The new environment will now give users the capability to sort by: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 smtClean="0"/>
              <a:t>SSN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 smtClean="0"/>
              <a:t>Name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 smtClean="0"/>
              <a:t>Most Recent Application Update Date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dirty="0" smtClean="0"/>
              <a:t>Ascending or Descending order</a:t>
            </a:r>
            <a:endParaRPr lang="en-US" sz="2400" dirty="0"/>
          </a:p>
          <a:p>
            <a:endParaRPr lang="en-US" sz="2400" b="1" dirty="0"/>
          </a:p>
          <a:p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r>
              <a:rPr lang="en-US" sz="24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6" name="Picture 5"/>
          <p:cNvPicPr/>
          <p:nvPr/>
        </p:nvPicPr>
        <p:blipFill>
          <a:blip r:embed="rId6"/>
          <a:stretch>
            <a:fillRect/>
          </a:stretch>
        </p:blipFill>
        <p:spPr>
          <a:xfrm>
            <a:off x="3867462" y="1618937"/>
            <a:ext cx="7486338" cy="4467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/>
          <p:nvPr/>
        </p:nvPicPr>
        <p:blipFill>
          <a:blip r:embed="rId7"/>
          <a:stretch>
            <a:fillRect/>
          </a:stretch>
        </p:blipFill>
        <p:spPr>
          <a:xfrm>
            <a:off x="8041320" y="1352288"/>
            <a:ext cx="3881760" cy="2656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Rectangle 14"/>
          <p:cNvSpPr/>
          <p:nvPr/>
        </p:nvSpPr>
        <p:spPr>
          <a:xfrm>
            <a:off x="10588735" y="3407079"/>
            <a:ext cx="709741" cy="3507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718235" y="4632221"/>
            <a:ext cx="2083632" cy="400110"/>
          </a:xfrm>
          <a:prstGeom prst="rect">
            <a:avLst/>
          </a:prstGeom>
          <a:solidFill>
            <a:srgbClr val="D3D3D3"/>
          </a:solidFill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rgbClr val="185418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88274" y="3582443"/>
            <a:ext cx="839244" cy="1753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4374456" y="4058433"/>
            <a:ext cx="524793" cy="1860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3983278" y="4588701"/>
            <a:ext cx="738521" cy="2068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3983278" y="5330456"/>
            <a:ext cx="738520" cy="2044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4376544" y="4323567"/>
            <a:ext cx="524793" cy="1860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4365900" y="5065322"/>
            <a:ext cx="524793" cy="1860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4374456" y="5821524"/>
            <a:ext cx="513840" cy="1533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983278" y="3632548"/>
            <a:ext cx="738520" cy="18544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019391" y="3175533"/>
            <a:ext cx="3866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A81D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</a:t>
            </a:r>
            <a:endParaRPr lang="en-US" sz="2000" b="1" dirty="0">
              <a:solidFill>
                <a:srgbClr val="A81D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058498" y="3385251"/>
            <a:ext cx="3866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A81D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</a:t>
            </a:r>
            <a:endParaRPr lang="en-US" sz="2000" b="1" dirty="0">
              <a:solidFill>
                <a:srgbClr val="A81D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250556" y="3587755"/>
            <a:ext cx="3866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A81D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anose="05000000000000000000" pitchFamily="2" charset="2"/>
              </a:rPr>
              <a:t></a:t>
            </a:r>
            <a:endParaRPr lang="en-US" sz="2000" b="1" dirty="0">
              <a:solidFill>
                <a:srgbClr val="A81D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2" name="Audio 3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92" end="449.7551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935579" y="5362540"/>
            <a:ext cx="1106905" cy="204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718235" y="3688362"/>
            <a:ext cx="1466427" cy="193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129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160">
        <p14:prism isContent="1"/>
      </p:transition>
    </mc:Choice>
    <mc:Fallback xmlns="">
      <p:transition spd="slow" advClick="0" advTm="301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15" grpId="0" animBg="1"/>
      <p:bldP spid="4" grpId="0"/>
      <p:bldP spid="28" grpId="0"/>
      <p:bldP spid="2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5.7|3.2|4|5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3.9|15.6|29.4|9.4|2|29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6.9|15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6.3|18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13.3|17.2|2.6|9.5|17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5.4|1.8|2|10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heme/theme1.xml><?xml version="1.0" encoding="utf-8"?>
<a:theme xmlns:a="http://schemas.openxmlformats.org/drawingml/2006/main" name="Office Theme">
  <a:themeElements>
    <a:clrScheme name="Custom 30">
      <a:dk1>
        <a:srgbClr val="005F83"/>
      </a:dk1>
      <a:lt1>
        <a:srgbClr val="FFFFFF"/>
      </a:lt1>
      <a:dk2>
        <a:srgbClr val="A62242"/>
      </a:dk2>
      <a:lt2>
        <a:srgbClr val="F8DFA3"/>
      </a:lt2>
      <a:accent1>
        <a:srgbClr val="002060"/>
      </a:accent1>
      <a:accent2>
        <a:srgbClr val="F6B020"/>
      </a:accent2>
      <a:accent3>
        <a:srgbClr val="00B087"/>
      </a:accent3>
      <a:accent4>
        <a:srgbClr val="A69FBF"/>
      </a:accent4>
      <a:accent5>
        <a:srgbClr val="F8DFA3"/>
      </a:accent5>
      <a:accent6>
        <a:srgbClr val="614975"/>
      </a:accent6>
      <a:hlink>
        <a:srgbClr val="006649"/>
      </a:hlink>
      <a:folHlink>
        <a:srgbClr val="F6B02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000" dirty="0">
            <a:solidFill>
              <a:srgbClr val="185418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30">
    <a:dk1>
      <a:srgbClr val="005F83"/>
    </a:dk1>
    <a:lt1>
      <a:srgbClr val="FFFFFF"/>
    </a:lt1>
    <a:dk2>
      <a:srgbClr val="A62242"/>
    </a:dk2>
    <a:lt2>
      <a:srgbClr val="F8DFA3"/>
    </a:lt2>
    <a:accent1>
      <a:srgbClr val="002060"/>
    </a:accent1>
    <a:accent2>
      <a:srgbClr val="F6B020"/>
    </a:accent2>
    <a:accent3>
      <a:srgbClr val="00B087"/>
    </a:accent3>
    <a:accent4>
      <a:srgbClr val="A69FBF"/>
    </a:accent4>
    <a:accent5>
      <a:srgbClr val="F8DFA3"/>
    </a:accent5>
    <a:accent6>
      <a:srgbClr val="614975"/>
    </a:accent6>
    <a:hlink>
      <a:srgbClr val="006649"/>
    </a:hlink>
    <a:folHlink>
      <a:srgbClr val="F6B02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9082</TotalTime>
  <Words>215</Words>
  <Application>Microsoft Office PowerPoint</Application>
  <PresentationFormat>Widescreen</PresentationFormat>
  <Paragraphs>89</Paragraphs>
  <Slides>12</Slides>
  <Notes>11</Notes>
  <HiddenSlides>0</HiddenSlides>
  <MMClips>12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Tahoma</vt:lpstr>
      <vt:lpstr>Times New Roman</vt:lpstr>
      <vt:lpstr>Wingdings</vt:lpstr>
      <vt:lpstr>Office Theme</vt:lpstr>
      <vt:lpstr>PowerPoint Presentation</vt:lpstr>
      <vt:lpstr>HelmNet Training  Inquiry Options</vt:lpstr>
      <vt:lpstr>Inquiry Options</vt:lpstr>
      <vt:lpstr>Borrower Query</vt:lpstr>
      <vt:lpstr>Loan Query</vt:lpstr>
      <vt:lpstr>Loan Query Results</vt:lpstr>
      <vt:lpstr>Disbursal Query</vt:lpstr>
      <vt:lpstr>Application Query</vt:lpstr>
      <vt:lpstr>Application Status Query</vt:lpstr>
      <vt:lpstr>Let’s Review</vt:lpstr>
      <vt:lpstr>PowerPoint Presentation</vt:lpstr>
      <vt:lpstr>PowerPoint Presentation</vt:lpstr>
    </vt:vector>
  </TitlesOfParts>
  <Company>THECB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Rodriguez, Sophia</dc:creator>
  <cp:lastModifiedBy>Johnson, Troyling</cp:lastModifiedBy>
  <cp:revision>734</cp:revision>
  <cp:lastPrinted>2017-02-07T22:19:26Z</cp:lastPrinted>
  <dcterms:created xsi:type="dcterms:W3CDTF">2015-09-21T17:58:58Z</dcterms:created>
  <dcterms:modified xsi:type="dcterms:W3CDTF">2017-03-22T18:36:42Z</dcterms:modified>
</cp:coreProperties>
</file>