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4" r:id="rId2"/>
    <p:sldId id="256" r:id="rId3"/>
    <p:sldId id="257" r:id="rId4"/>
    <p:sldId id="269" r:id="rId5"/>
    <p:sldId id="266" r:id="rId6"/>
    <p:sldId id="272" r:id="rId7"/>
    <p:sldId id="262" r:id="rId8"/>
    <p:sldId id="270" r:id="rId9"/>
    <p:sldId id="268" r:id="rId10"/>
    <p:sldId id="267" r:id="rId11"/>
    <p:sldId id="258" r:id="rId12"/>
    <p:sldId id="265" r:id="rId13"/>
    <p:sldId id="275" r:id="rId14"/>
    <p:sldId id="271" r:id="rId15"/>
    <p:sldId id="273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5F84"/>
    <a:srgbClr val="FBD485"/>
    <a:srgbClr val="EFB82D"/>
    <a:srgbClr val="BD8B0F"/>
    <a:srgbClr val="FACA6A"/>
    <a:srgbClr val="E5A811"/>
    <a:srgbClr val="C7920F"/>
    <a:srgbClr val="FBEECD"/>
    <a:srgbClr val="CB95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5102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96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notesViewPr>
    <p:cSldViewPr snapToGrid="0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1290F7-D432-42B0-8997-8C67294F632B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2_5" csCatId="accent2" phldr="1"/>
      <dgm:spPr/>
    </dgm:pt>
    <dgm:pt modelId="{D9017B48-8349-45F7-B3C9-7219FA6454B8}">
      <dgm:prSet phldrT="[Text]" custT="1"/>
      <dgm:spPr/>
      <dgm:t>
        <a:bodyPr/>
        <a:lstStyle/>
        <a:p>
          <a:r>
            <a:rPr lang="en-US" sz="3200" b="1" dirty="0" smtClean="0"/>
            <a:t>College Access Loan (CAL)</a:t>
          </a:r>
          <a:endParaRPr lang="en-US" sz="3200" b="1" dirty="0"/>
        </a:p>
      </dgm:t>
    </dgm:pt>
    <dgm:pt modelId="{8A1923AC-0D0D-4800-B55B-9911B7ECE685}" type="parTrans" cxnId="{F73A7177-6EDD-41E2-A979-2E373880AAF4}">
      <dgm:prSet/>
      <dgm:spPr/>
      <dgm:t>
        <a:bodyPr/>
        <a:lstStyle/>
        <a:p>
          <a:endParaRPr lang="en-US"/>
        </a:p>
      </dgm:t>
    </dgm:pt>
    <dgm:pt modelId="{8D9B0C7D-F2FC-4468-A3E2-208EBC13F552}" type="sibTrans" cxnId="{F73A7177-6EDD-41E2-A979-2E373880AAF4}">
      <dgm:prSet/>
      <dgm:spPr/>
      <dgm:t>
        <a:bodyPr/>
        <a:lstStyle/>
        <a:p>
          <a:endParaRPr lang="en-US"/>
        </a:p>
      </dgm:t>
    </dgm:pt>
    <dgm:pt modelId="{BCEB89E9-2DE7-4C9B-9A7E-700B71296445}">
      <dgm:prSet phldrT="[Text]" custT="1"/>
      <dgm:spPr/>
      <dgm:t>
        <a:bodyPr/>
        <a:lstStyle/>
        <a:p>
          <a:r>
            <a:rPr lang="en-US" sz="3200" b="1" dirty="0" smtClean="0"/>
            <a:t>Texas B-On-Time Loan (BOT)</a:t>
          </a:r>
          <a:endParaRPr lang="en-US" sz="3200" b="1" dirty="0"/>
        </a:p>
      </dgm:t>
    </dgm:pt>
    <dgm:pt modelId="{ECF8F81E-E854-42CF-9DC3-3496B9366E11}" type="parTrans" cxnId="{2953141A-541C-4748-B6CE-FF70C4454684}">
      <dgm:prSet/>
      <dgm:spPr/>
      <dgm:t>
        <a:bodyPr/>
        <a:lstStyle/>
        <a:p>
          <a:endParaRPr lang="en-US"/>
        </a:p>
      </dgm:t>
    </dgm:pt>
    <dgm:pt modelId="{FEC1A154-7B67-4565-B675-A77009A7E73D}" type="sibTrans" cxnId="{2953141A-541C-4748-B6CE-FF70C4454684}">
      <dgm:prSet/>
      <dgm:spPr/>
      <dgm:t>
        <a:bodyPr/>
        <a:lstStyle/>
        <a:p>
          <a:endParaRPr lang="en-US"/>
        </a:p>
      </dgm:t>
    </dgm:pt>
    <dgm:pt modelId="{B2BAE1CD-6B4B-4A9D-8C12-47B0759BD00C}">
      <dgm:prSet phldrT="[Text]" custT="1"/>
      <dgm:spPr/>
      <dgm:t>
        <a:bodyPr/>
        <a:lstStyle/>
        <a:p>
          <a:r>
            <a:rPr lang="en-US" sz="3200" b="1" dirty="0" smtClean="0"/>
            <a:t>Texas Armed Services Scholarship Program (TASSP)</a:t>
          </a:r>
          <a:endParaRPr lang="en-US" sz="3200" b="1" dirty="0"/>
        </a:p>
      </dgm:t>
    </dgm:pt>
    <dgm:pt modelId="{D076D951-9097-4E6F-B768-C013DE3C2F1B}" type="parTrans" cxnId="{C6053714-77E4-46D8-817C-831CAB16F7CE}">
      <dgm:prSet/>
      <dgm:spPr/>
      <dgm:t>
        <a:bodyPr/>
        <a:lstStyle/>
        <a:p>
          <a:endParaRPr lang="en-US"/>
        </a:p>
      </dgm:t>
    </dgm:pt>
    <dgm:pt modelId="{AB2ADAD2-3EF0-4F9B-B549-D95C0246B637}" type="sibTrans" cxnId="{C6053714-77E4-46D8-817C-831CAB16F7CE}">
      <dgm:prSet/>
      <dgm:spPr/>
      <dgm:t>
        <a:bodyPr/>
        <a:lstStyle/>
        <a:p>
          <a:endParaRPr lang="en-US"/>
        </a:p>
      </dgm:t>
    </dgm:pt>
    <dgm:pt modelId="{BA81A79B-A0A4-4992-8FBD-52CEC41F3191}" type="pres">
      <dgm:prSet presAssocID="{B91290F7-D432-42B0-8997-8C67294F632B}" presName="Name0" presStyleCnt="0">
        <dgm:presLayoutVars>
          <dgm:chMax val="7"/>
          <dgm:dir/>
          <dgm:resizeHandles val="exact"/>
        </dgm:presLayoutVars>
      </dgm:prSet>
      <dgm:spPr/>
    </dgm:pt>
    <dgm:pt modelId="{BEB08091-0133-4208-B9C9-5EE8B3E7F1D1}" type="pres">
      <dgm:prSet presAssocID="{B91290F7-D432-42B0-8997-8C67294F632B}" presName="ellipse1" presStyleLbl="vennNode1" presStyleIdx="0" presStyleCnt="3" custScaleX="110791" custScaleY="109533" custLinFactNeighborX="-19638" custLinFactNeighborY="1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77F862-4A1B-4B89-8E24-F570D2E55053}" type="pres">
      <dgm:prSet presAssocID="{B91290F7-D432-42B0-8997-8C67294F632B}" presName="ellipse2" presStyleLbl="vennNode1" presStyleIdx="1" presStyleCnt="3" custScaleX="116138" custScaleY="101487" custLinFactNeighborX="560" custLinFactNeighborY="-3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90938-3D61-4F81-AB4C-312C23859DC2}" type="pres">
      <dgm:prSet presAssocID="{B91290F7-D432-42B0-8997-8C67294F632B}" presName="ellipse3" presStyleLbl="vennNode1" presStyleIdx="2" presStyleCnt="3" custScaleX="115918" custScaleY="107646" custLinFactNeighborX="13673" custLinFactNeighborY="27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053714-77E4-46D8-817C-831CAB16F7CE}" srcId="{B91290F7-D432-42B0-8997-8C67294F632B}" destId="{B2BAE1CD-6B4B-4A9D-8C12-47B0759BD00C}" srcOrd="2" destOrd="0" parTransId="{D076D951-9097-4E6F-B768-C013DE3C2F1B}" sibTransId="{AB2ADAD2-3EF0-4F9B-B549-D95C0246B637}"/>
    <dgm:cxn modelId="{7EB2E14C-1D34-45F6-AAF0-E6FE6ED202D4}" type="presOf" srcId="{B91290F7-D432-42B0-8997-8C67294F632B}" destId="{BA81A79B-A0A4-4992-8FBD-52CEC41F3191}" srcOrd="0" destOrd="0" presId="urn:microsoft.com/office/officeart/2005/8/layout/rings+Icon"/>
    <dgm:cxn modelId="{5CCEE757-CD5C-4FA7-8DBC-F836D98B2A70}" type="presOf" srcId="{D9017B48-8349-45F7-B3C9-7219FA6454B8}" destId="{BEB08091-0133-4208-B9C9-5EE8B3E7F1D1}" srcOrd="0" destOrd="0" presId="urn:microsoft.com/office/officeart/2005/8/layout/rings+Icon"/>
    <dgm:cxn modelId="{F73A7177-6EDD-41E2-A979-2E373880AAF4}" srcId="{B91290F7-D432-42B0-8997-8C67294F632B}" destId="{D9017B48-8349-45F7-B3C9-7219FA6454B8}" srcOrd="0" destOrd="0" parTransId="{8A1923AC-0D0D-4800-B55B-9911B7ECE685}" sibTransId="{8D9B0C7D-F2FC-4468-A3E2-208EBC13F552}"/>
    <dgm:cxn modelId="{B5CA1E61-1D24-4BCB-B312-D3F33043AEE5}" type="presOf" srcId="{BCEB89E9-2DE7-4C9B-9A7E-700B71296445}" destId="{DB77F862-4A1B-4B89-8E24-F570D2E55053}" srcOrd="0" destOrd="0" presId="urn:microsoft.com/office/officeart/2005/8/layout/rings+Icon"/>
    <dgm:cxn modelId="{2953141A-541C-4748-B6CE-FF70C4454684}" srcId="{B91290F7-D432-42B0-8997-8C67294F632B}" destId="{BCEB89E9-2DE7-4C9B-9A7E-700B71296445}" srcOrd="1" destOrd="0" parTransId="{ECF8F81E-E854-42CF-9DC3-3496B9366E11}" sibTransId="{FEC1A154-7B67-4565-B675-A77009A7E73D}"/>
    <dgm:cxn modelId="{D092F2B0-0871-4C94-B5B6-ECE54560573E}" type="presOf" srcId="{B2BAE1CD-6B4B-4A9D-8C12-47B0759BD00C}" destId="{9AA90938-3D61-4F81-AB4C-312C23859DC2}" srcOrd="0" destOrd="0" presId="urn:microsoft.com/office/officeart/2005/8/layout/rings+Icon"/>
    <dgm:cxn modelId="{4435BD33-4F8C-41E9-9C4A-0D0B839F3256}" type="presParOf" srcId="{BA81A79B-A0A4-4992-8FBD-52CEC41F3191}" destId="{BEB08091-0133-4208-B9C9-5EE8B3E7F1D1}" srcOrd="0" destOrd="0" presId="urn:microsoft.com/office/officeart/2005/8/layout/rings+Icon"/>
    <dgm:cxn modelId="{4312C271-65B5-49C1-92BF-2EC78D67183C}" type="presParOf" srcId="{BA81A79B-A0A4-4992-8FBD-52CEC41F3191}" destId="{DB77F862-4A1B-4B89-8E24-F570D2E55053}" srcOrd="1" destOrd="0" presId="urn:microsoft.com/office/officeart/2005/8/layout/rings+Icon"/>
    <dgm:cxn modelId="{6EDDB9E3-EC17-4584-ABBE-018C5BD9DCB2}" type="presParOf" srcId="{BA81A79B-A0A4-4992-8FBD-52CEC41F3191}" destId="{9AA90938-3D61-4F81-AB4C-312C23859DC2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08091-0133-4208-B9C9-5EE8B3E7F1D1}">
      <dsp:nvSpPr>
        <dsp:cNvPr id="0" name=""/>
        <dsp:cNvSpPr/>
      </dsp:nvSpPr>
      <dsp:spPr>
        <a:xfrm>
          <a:off x="833525" y="-39961"/>
          <a:ext cx="3176074" cy="3139966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College Access Loan (CAL)</a:t>
          </a:r>
          <a:endParaRPr lang="en-US" sz="3200" b="1" kern="1200" dirty="0"/>
        </a:p>
      </dsp:txBody>
      <dsp:txXfrm>
        <a:off x="1298650" y="419876"/>
        <a:ext cx="2245824" cy="2220292"/>
      </dsp:txXfrm>
    </dsp:sp>
    <dsp:sp modelId="{DB77F862-4A1B-4B89-8E24-F570D2E55053}">
      <dsp:nvSpPr>
        <dsp:cNvPr id="0" name=""/>
        <dsp:cNvSpPr/>
      </dsp:nvSpPr>
      <dsp:spPr>
        <a:xfrm>
          <a:off x="2811434" y="1860147"/>
          <a:ext cx="3329358" cy="2909312"/>
        </a:xfrm>
        <a:prstGeom prst="ellipse">
          <a:avLst/>
        </a:prstGeom>
        <a:solidFill>
          <a:schemeClr val="accent2">
            <a:shade val="80000"/>
            <a:alpha val="50000"/>
            <a:hueOff val="-12"/>
            <a:satOff val="7247"/>
            <a:lumOff val="2665"/>
            <a:alphaOff val="-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Texas B-On-Time Loan (BOT)</a:t>
          </a:r>
          <a:endParaRPr lang="en-US" sz="3200" b="1" kern="1200" dirty="0"/>
        </a:p>
      </dsp:txBody>
      <dsp:txXfrm>
        <a:off x="3299007" y="2286206"/>
        <a:ext cx="2354212" cy="2057194"/>
      </dsp:txXfrm>
    </dsp:sp>
    <dsp:sp modelId="{9AA90938-3D61-4F81-AB4C-312C23859DC2}">
      <dsp:nvSpPr>
        <dsp:cNvPr id="0" name=""/>
        <dsp:cNvSpPr/>
      </dsp:nvSpPr>
      <dsp:spPr>
        <a:xfrm>
          <a:off x="4664285" y="27362"/>
          <a:ext cx="3323051" cy="3085871"/>
        </a:xfrm>
        <a:prstGeom prst="ellipse">
          <a:avLst/>
        </a:prstGeom>
        <a:solidFill>
          <a:schemeClr val="accent2">
            <a:shade val="80000"/>
            <a:alpha val="50000"/>
            <a:hueOff val="-24"/>
            <a:satOff val="14493"/>
            <a:lumOff val="5329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Texas Armed Services Scholarship Program (TASSP)</a:t>
          </a:r>
          <a:endParaRPr lang="en-US" sz="3200" b="1" kern="1200" dirty="0"/>
        </a:p>
      </dsp:txBody>
      <dsp:txXfrm>
        <a:off x="5150935" y="479277"/>
        <a:ext cx="2349751" cy="2182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32D2CB73-7125-4306-99A3-9D184CB17A9A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C01419B-7CEA-4AEA-9FDA-C5D440E9F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35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65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21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280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76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2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540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95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172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56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605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51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4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5A39-A20A-4F8D-ADBB-9A13FA43802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87A8-3E60-4CEA-A5BC-062E02BB537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C9B-5AC5-4379-8A2F-251F7586B8D2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C471-68B4-43D2-88AC-73EEACDC138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493D-B2CE-49AD-9CE4-6D8989E601E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3E68-0112-470F-A9AE-2EEB35356D8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1711-846E-4400-AA6E-B22FCDEA83C4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4BA1-9107-4977-B71A-23FD757F3C66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0859-13EF-4F6D-8C46-DD7FEF7149B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6C1D-6E65-46CD-A8BC-E3E12BCFCFA3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4137-F50F-4798-9959-FCBA97F52E1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0.m4a"/><Relationship Id="rId7" Type="http://schemas.microsoft.com/office/2007/relationships/hdphoto" Target="../media/hdphoto1.wdp"/><Relationship Id="rId2" Type="http://schemas.microsoft.com/office/2007/relationships/media" Target="../media/media10.m4a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.png"/><Relationship Id="rId5" Type="http://schemas.openxmlformats.org/officeDocument/2006/relationships/image" Target="../media/image19.emf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9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21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jpe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hyperlink" Target="http://www.google.com/url?sa=i&amp;rct=j&amp;q=&amp;esrc=s&amp;source=images&amp;cd=&amp;cad=rja&amp;uact=8&amp;ved=0ahUKEwj_64KaycLSAhUr4oMKHcCAAkUQjRwIBw&amp;url=http://clipart-library.com/details-cliparts.html&amp;psig=AFQjCNFDGPWdebBd8nGQQBv_1LifVfOhag&amp;ust=1488913512933464" TargetMode="External"/><Relationship Id="rId5" Type="http://schemas.openxmlformats.org/officeDocument/2006/relationships/hyperlink" Target="mailto:grantinfo@thecb.state.tx.us" TargetMode="External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7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2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6.m4a"/><Relationship Id="rId7" Type="http://schemas.microsoft.com/office/2007/relationships/hdphoto" Target="../media/hdphoto1.wdp"/><Relationship Id="rId2" Type="http://schemas.microsoft.com/office/2007/relationships/media" Target="../media/media6.m4a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7.m4a"/><Relationship Id="rId7" Type="http://schemas.openxmlformats.org/officeDocument/2006/relationships/image" Target="../media/image7.png"/><Relationship Id="rId2" Type="http://schemas.microsoft.com/office/2007/relationships/media" Target="../media/media7.m4a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3.png"/><Relationship Id="rId11" Type="http://schemas.openxmlformats.org/officeDocument/2006/relationships/image" Target="../media/image2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2317" y="1295153"/>
            <a:ext cx="982031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i="1" u="sng" dirty="0" smtClean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 ON SPEAKERS</a:t>
            </a:r>
          </a:p>
          <a:p>
            <a:pPr algn="ctr"/>
            <a:endParaRPr lang="en-US" sz="6000" b="1" dirty="0" smtClean="0">
              <a:solidFill>
                <a:srgbClr val="1854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start the presentation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 </a:t>
            </a:r>
            <a:r>
              <a:rPr lang="en-US" sz="6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F5 </a:t>
            </a: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81.292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0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idx="4294967295"/>
          </p:nvPr>
        </p:nvSpPr>
        <p:spPr>
          <a:xfrm>
            <a:off x="0" y="79150"/>
            <a:ext cx="12192000" cy="1328738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TASSP</a:t>
            </a:r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Nomination</a:t>
            </a:r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Verification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2654467" y="1907482"/>
            <a:ext cx="6883065" cy="3714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Governor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Lieutenant Governor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State Senator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State Representative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67" y="1704474"/>
            <a:ext cx="761934" cy="7644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67" y="2453774"/>
            <a:ext cx="761934" cy="7644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67" y="3203074"/>
            <a:ext cx="761934" cy="7644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67" y="3937192"/>
            <a:ext cx="761934" cy="764482"/>
          </a:xfrm>
          <a:prstGeom prst="rect">
            <a:avLst/>
          </a:prstGeom>
        </p:spPr>
      </p:pic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6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6479">
        <p14:reveal/>
      </p:transition>
    </mc:Choice>
    <mc:Fallback xmlns="">
      <p:transition spd="slow" advTm="164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3" r="10678" b="10592"/>
          <a:stretch/>
        </p:blipFill>
        <p:spPr bwMode="auto">
          <a:xfrm>
            <a:off x="5357423" y="573007"/>
            <a:ext cx="6257925" cy="5380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389" y="1732547"/>
            <a:ext cx="42671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The student must deliver a copy of their eligibility letter to the </a:t>
            </a:r>
            <a:r>
              <a:rPr lang="en-US" sz="3000" dirty="0" smtClean="0"/>
              <a:t>financial </a:t>
            </a:r>
            <a:r>
              <a:rPr lang="en-US" sz="3000" dirty="0"/>
              <a:t>aid office </a:t>
            </a:r>
            <a:r>
              <a:rPr lang="en-US" sz="3000" dirty="0" smtClean="0"/>
              <a:t>for the TASSP to </a:t>
            </a:r>
            <a:r>
              <a:rPr lang="en-US" sz="3000" dirty="0"/>
              <a:t>be </a:t>
            </a:r>
            <a:r>
              <a:rPr lang="en-US" sz="3000" dirty="0" smtClean="0"/>
              <a:t>certified by the institution.</a:t>
            </a:r>
            <a:endParaRPr lang="en-US" sz="3000" dirty="0"/>
          </a:p>
          <a:p>
            <a:endParaRPr lang="en-US" sz="2000" dirty="0">
              <a:solidFill>
                <a:srgbClr val="185418"/>
              </a:solidFill>
            </a:endParaRPr>
          </a:p>
        </p:txBody>
      </p:sp>
      <p:sp>
        <p:nvSpPr>
          <p:cNvPr id="12" name="Title 6"/>
          <p:cNvSpPr txBox="1">
            <a:spLocks/>
          </p:cNvSpPr>
          <p:nvPr/>
        </p:nvSpPr>
        <p:spPr>
          <a:xfrm>
            <a:off x="-2149642" y="90443"/>
            <a:ext cx="9320463" cy="13287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TASSP</a:t>
            </a: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 </a:t>
            </a: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Eligibility</a:t>
            </a:r>
          </a:p>
        </p:txBody>
      </p:sp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45179" y="1636295"/>
            <a:ext cx="625642" cy="128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186863" y="4467726"/>
            <a:ext cx="625642" cy="128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2344">
        <p14:reveal/>
      </p:transition>
    </mc:Choice>
    <mc:Fallback xmlns="">
      <p:transition spd="slow" advTm="223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18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75229" y="1392705"/>
            <a:ext cx="3858748" cy="393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TASSP will appear as an option for all borrowers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idx="4294967295"/>
          </p:nvPr>
        </p:nvSpPr>
        <p:spPr>
          <a:xfrm>
            <a:off x="64168" y="79150"/>
            <a:ext cx="12192000" cy="1328738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TASSP Certification Process</a:t>
            </a:r>
            <a:endParaRPr lang="en-US" sz="35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5"/>
          <a:srcRect t="5801" b="71750"/>
          <a:stretch/>
        </p:blipFill>
        <p:spPr>
          <a:xfrm>
            <a:off x="4035484" y="1236101"/>
            <a:ext cx="7705271" cy="1094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79978" y="1681116"/>
            <a:ext cx="5486400" cy="72571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/>
          <p:nvPr/>
        </p:nvPicPr>
        <p:blipFill rotWithShape="1">
          <a:blip r:embed="rId6"/>
          <a:srcRect t="68296"/>
          <a:stretch/>
        </p:blipFill>
        <p:spPr>
          <a:xfrm>
            <a:off x="161882" y="2471238"/>
            <a:ext cx="5064960" cy="171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3782" y="2680058"/>
            <a:ext cx="5507706" cy="351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0427" y="4675344"/>
            <a:ext cx="3419475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138127" y="2471238"/>
            <a:ext cx="5088715" cy="1719763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0427" y="4677813"/>
            <a:ext cx="3419475" cy="129292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837536" y="2736183"/>
            <a:ext cx="5516264" cy="346012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Audio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0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94899">
        <p14:reveal/>
      </p:transition>
    </mc:Choice>
    <mc:Fallback xmlns="">
      <p:transition spd="slow" advTm="948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29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8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9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0" y="378257"/>
            <a:ext cx="12192000" cy="809625"/>
          </a:xfrm>
        </p:spPr>
        <p:txBody>
          <a:bodyPr>
            <a:noAutofit/>
          </a:bodyPr>
          <a:lstStyle/>
          <a:p>
            <a:pPr algn="ctr"/>
            <a:r>
              <a:rPr lang="en-US" sz="4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 Process</a:t>
            </a:r>
            <a:endParaRPr lang="en-US" sz="45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422175" y="2067596"/>
            <a:ext cx="6804625" cy="3787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Certification Process changes and enhancements: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CAL vs BOT/TASSP Certifications</a:t>
            </a:r>
            <a:endParaRPr lang="en-US" sz="4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Co-Signer Account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Application </a:t>
            </a: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Checklist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Real-Time Updates</a:t>
            </a:r>
          </a:p>
          <a:p>
            <a:endParaRPr lang="en-US" sz="3200" b="1" dirty="0" smtClean="0"/>
          </a:p>
          <a:p>
            <a:endParaRPr lang="en-US" sz="3200" dirty="0" smtClean="0"/>
          </a:p>
          <a:p>
            <a:pPr marL="285750" indent="-285750"/>
            <a:endParaRPr lang="en-US" sz="900" dirty="0" smtClean="0"/>
          </a:p>
          <a:p>
            <a:r>
              <a:rPr lang="en-US" sz="900" dirty="0" smtClean="0"/>
              <a:t> </a:t>
            </a:r>
          </a:p>
          <a:p>
            <a:pPr marL="285750" indent="-285750"/>
            <a:endParaRPr lang="en-US" sz="900" dirty="0"/>
          </a:p>
        </p:txBody>
      </p:sp>
      <p:sp>
        <p:nvSpPr>
          <p:cNvPr id="2" name="Rectangle 1"/>
          <p:cNvSpPr/>
          <p:nvPr/>
        </p:nvSpPr>
        <p:spPr>
          <a:xfrm>
            <a:off x="4422175" y="3212757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4422174" y="3783508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4422175" y="4349735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11" name="Rectangle 10"/>
          <p:cNvSpPr/>
          <p:nvPr/>
        </p:nvSpPr>
        <p:spPr>
          <a:xfrm>
            <a:off x="4422175" y="4905744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9" y="2165275"/>
            <a:ext cx="3293156" cy="218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4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64449">
        <p14:ferris dir="l"/>
      </p:transition>
    </mc:Choice>
    <mc:Fallback xmlns="">
      <p:transition spd="slow" advClick="0" advTm="644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195327" y="366353"/>
            <a:ext cx="10344149" cy="3714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Login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Basic Navigation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Loan Certification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Pre-Disbursement Changes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Inquiry </a:t>
            </a:r>
            <a:r>
              <a:rPr lang="en-US" sz="4400" b="1" dirty="0"/>
              <a:t>Options Module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295" y="171406"/>
            <a:ext cx="1215136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11" y="1309029"/>
            <a:ext cx="1215136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295" y="2446652"/>
            <a:ext cx="1215136" cy="1219200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3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4226">
        <p14:reveal/>
      </p:transition>
    </mc:Choice>
    <mc:Fallback xmlns="">
      <p:transition spd="slow" advTm="142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315849" y="474770"/>
            <a:ext cx="10515600" cy="744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THECB Contact Information: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846242" y="1175689"/>
            <a:ext cx="9344407" cy="44894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Aid Services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Phone:	(844) 792-2640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Email:	</a:t>
            </a: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grantinfo@thecb.state.tx.us</a:t>
            </a:r>
            <a:endParaRPr lang="en-US" sz="4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Image result for contact information clip art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96" y="1704285"/>
            <a:ext cx="2216506" cy="245056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7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57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2993">
        <p14:pan dir="u"/>
      </p:transition>
    </mc:Choice>
    <mc:Fallback xmlns="">
      <p:transition spd="slow" advClick="0" advTm="329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647532"/>
          </a:xfrm>
        </p:spPr>
        <p:txBody>
          <a:bodyPr>
            <a:noAutofit/>
          </a:bodyPr>
          <a:lstStyle/>
          <a:p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HelmNet</a:t>
            </a:r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Training</a:t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6553200" y="4307890"/>
            <a:ext cx="5486400" cy="568909"/>
          </a:xfrm>
          <a:noFill/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Student Financial Aid Programs</a:t>
            </a:r>
          </a:p>
          <a:p>
            <a:pPr algn="ctr"/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176463" y="3415338"/>
            <a:ext cx="76948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Loan Certification </a:t>
            </a:r>
            <a:endParaRPr lang="en-US" sz="5000" b="1" dirty="0" smtClean="0">
              <a:ln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50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  <a:endParaRPr lang="en-US" sz="5000" b="1" dirty="0">
              <a:ln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0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6784">
        <p14:reveal/>
      </p:transition>
    </mc:Choice>
    <mc:Fallback xmlns="">
      <p:transition spd="slow" advTm="167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914400" y="258450"/>
            <a:ext cx="10515600" cy="94456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Loan</a:t>
            </a:r>
            <a:r>
              <a:rPr lang="en-US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</a:t>
            </a:r>
            <a:r>
              <a:rPr lang="en-US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57815385"/>
              </p:ext>
            </p:extLst>
          </p:nvPr>
        </p:nvGraphicFramePr>
        <p:xfrm>
          <a:off x="1660095" y="1360007"/>
          <a:ext cx="8991863" cy="4778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462084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8975">
        <p14:reveal/>
      </p:transition>
    </mc:Choice>
    <mc:Fallback xmlns="">
      <p:transition spd="slow" advTm="289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9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EB08091-0133-4208-B9C9-5EE8B3E7F1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graphicEl>
                                              <a:dgm id="{BEB08091-0133-4208-B9C9-5EE8B3E7F1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B77F862-4A1B-4B89-8E24-F570D2E55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graphicEl>
                                              <a:dgm id="{DB77F862-4A1B-4B89-8E24-F570D2E550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A90938-3D61-4F81-AB4C-312C23859D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graphicEl>
                                              <a:dgm id="{9AA90938-3D61-4F81-AB4C-312C23859D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/>
      <p:bldGraphic spid="2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AutoShape 2" descr="Image result for texas army national guard"/>
          <p:cNvSpPr>
            <a:spLocks noChangeAspect="1" noChangeArrowheads="1"/>
          </p:cNvSpPr>
          <p:nvPr/>
        </p:nvSpPr>
        <p:spPr bwMode="auto">
          <a:xfrm>
            <a:off x="1395998" y="2333959"/>
            <a:ext cx="2325770" cy="23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itle 6"/>
          <p:cNvSpPr txBox="1">
            <a:spLocks/>
          </p:cNvSpPr>
          <p:nvPr/>
        </p:nvSpPr>
        <p:spPr>
          <a:xfrm>
            <a:off x="118478" y="93477"/>
            <a:ext cx="121920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ollege Access Loan (CAL) Application Process</a:t>
            </a:r>
            <a:endParaRPr lang="en-US" sz="4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2874" y="1974002"/>
            <a:ext cx="43193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185418"/>
                </a:solidFill>
              </a:rPr>
              <a:t>Co-Signer will have a separate account from the student borrower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185418"/>
                </a:solidFill>
              </a:rPr>
              <a:t>Application checklist used to review status of required tasks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185418"/>
                </a:solidFill>
              </a:rPr>
              <a:t>Student &amp; Co-Signer initiate the application online</a:t>
            </a:r>
          </a:p>
          <a:p>
            <a:endParaRPr lang="en-US" sz="2600" dirty="0">
              <a:solidFill>
                <a:srgbClr val="185418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20921" t="28167" r="22501" b="32031"/>
          <a:stretch/>
        </p:blipFill>
        <p:spPr>
          <a:xfrm>
            <a:off x="4784892" y="1645768"/>
            <a:ext cx="6898105" cy="3882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784892" y="1974002"/>
            <a:ext cx="1429586" cy="35995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65558" y="2438001"/>
            <a:ext cx="549777" cy="308995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610600" y="2253349"/>
            <a:ext cx="1429586" cy="35995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067507" y="2253349"/>
            <a:ext cx="1019593" cy="35995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898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0973">
        <p14:reveal/>
      </p:transition>
    </mc:Choice>
    <mc:Fallback>
      <p:transition spd="slow" advTm="709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 animBg="1"/>
      <p:bldP spid="13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5</a:t>
            </a:fld>
            <a:endParaRPr lang="en-US" dirty="0"/>
          </a:p>
        </p:txBody>
      </p:sp>
      <p:sp>
        <p:nvSpPr>
          <p:cNvPr id="16" name="Title 6"/>
          <p:cNvSpPr txBox="1">
            <a:spLocks/>
          </p:cNvSpPr>
          <p:nvPr/>
        </p:nvSpPr>
        <p:spPr>
          <a:xfrm>
            <a:off x="112295" y="48778"/>
            <a:ext cx="121920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 Certification Demo</a:t>
            </a:r>
            <a:endParaRPr lang="en-US" sz="4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99CE38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56933" y="0"/>
            <a:ext cx="8840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97572">
        <p14:reveal/>
      </p:transition>
    </mc:Choice>
    <mc:Fallback xmlns="">
      <p:transition spd="slow" advTm="975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1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8709" objId="10"/>
        <p14:triggerEvt type="onClick" time="8710" objId="10"/>
        <p14:stopEvt time="97572" objId="10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AutoShape 2" descr="Image result for texas army national guard"/>
          <p:cNvSpPr>
            <a:spLocks noChangeAspect="1" noChangeArrowheads="1"/>
          </p:cNvSpPr>
          <p:nvPr/>
        </p:nvSpPr>
        <p:spPr bwMode="auto">
          <a:xfrm>
            <a:off x="1395998" y="2333959"/>
            <a:ext cx="2325770" cy="23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itle 6"/>
          <p:cNvSpPr txBox="1">
            <a:spLocks/>
          </p:cNvSpPr>
          <p:nvPr/>
        </p:nvSpPr>
        <p:spPr>
          <a:xfrm>
            <a:off x="118478" y="93477"/>
            <a:ext cx="121920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B-On-Time (BOT) Eligibility</a:t>
            </a:r>
            <a:endParaRPr lang="en-US" sz="4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232" y="2333959"/>
            <a:ext cx="47484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185418"/>
                </a:solidFill>
              </a:rPr>
              <a:t>As of the 2015-16 award year, only eligible renewal students can receive a BOT loan. Renewal eligibility requires that the student:</a:t>
            </a:r>
            <a:endParaRPr lang="en-US" sz="2600" dirty="0">
              <a:solidFill>
                <a:srgbClr val="18541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999" y="1503596"/>
            <a:ext cx="5791201" cy="44319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Be </a:t>
            </a:r>
            <a:r>
              <a:rPr lang="en-US" sz="2200" dirty="0"/>
              <a:t>an undergraduate baccalaureate student that previously received an </a:t>
            </a:r>
            <a:r>
              <a:rPr lang="en-US" sz="2200" dirty="0" smtClean="0"/>
              <a:t>initial year </a:t>
            </a:r>
            <a:r>
              <a:rPr lang="en-US" sz="2200" dirty="0"/>
              <a:t>award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Be </a:t>
            </a:r>
            <a:r>
              <a:rPr lang="en-US" sz="2200" dirty="0"/>
              <a:t>enrolled full-time in a baccalaureate degree program at an eligible institution </a:t>
            </a:r>
            <a:endParaRPr lang="en-US" sz="2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Have </a:t>
            </a:r>
            <a:r>
              <a:rPr lang="en-US" sz="2200" dirty="0"/>
              <a:t>not earned a baccalaureate degree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Be </a:t>
            </a:r>
            <a:r>
              <a:rPr lang="en-US" sz="2200" dirty="0"/>
              <a:t>classified by the institution as a Texas Resident or be entitled to pay resident tuition rates as a dependent child of a member of the U.S. armed forces </a:t>
            </a:r>
            <a:endParaRPr lang="en-US" sz="2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Be </a:t>
            </a:r>
            <a:r>
              <a:rPr lang="en-US" sz="2200" dirty="0"/>
              <a:t>eligible to receive federal financial aid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/>
              <a:t>Maintain </a:t>
            </a:r>
            <a:r>
              <a:rPr lang="en-US" sz="2200" dirty="0"/>
              <a:t>satisfactory academic progress </a:t>
            </a:r>
          </a:p>
          <a:p>
            <a:r>
              <a:rPr lang="en-US" sz="2000" dirty="0"/>
              <a:t>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514" y="1640507"/>
            <a:ext cx="611198" cy="6132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054" y="2301875"/>
            <a:ext cx="611198" cy="6132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437" y="2960038"/>
            <a:ext cx="611198" cy="6132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58" y="3327623"/>
            <a:ext cx="611198" cy="613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58" y="4655963"/>
            <a:ext cx="611198" cy="613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440" y="4989150"/>
            <a:ext cx="611198" cy="613242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747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5607">
        <p14:reveal/>
      </p:transition>
    </mc:Choice>
    <mc:Fallback xmlns="">
      <p:transition spd="slow" advTm="456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06092" y="2313740"/>
            <a:ext cx="3597728" cy="2094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BOT will only appear as an option under the </a:t>
            </a:r>
            <a:r>
              <a:rPr lang="en-US" sz="2600" b="1" dirty="0" smtClean="0"/>
              <a:t>Loan Application Type</a:t>
            </a:r>
            <a:r>
              <a:rPr lang="en-US" sz="2600" dirty="0" smtClean="0"/>
              <a:t>, if a student has previously received a loan. 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115887" y="168275"/>
            <a:ext cx="8193924" cy="1149350"/>
          </a:xfrm>
        </p:spPr>
        <p:txBody>
          <a:bodyPr>
            <a:noAutofit/>
          </a:bodyPr>
          <a:lstStyle/>
          <a:p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 Loan </a:t>
            </a:r>
            <a:r>
              <a:rPr lang="en-US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</a:t>
            </a:r>
            <a:endParaRPr lang="en-US" sz="5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6"/>
          <a:srcRect t="54478"/>
          <a:stretch/>
        </p:blipFill>
        <p:spPr>
          <a:xfrm>
            <a:off x="4099678" y="1447496"/>
            <a:ext cx="7819606" cy="3718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322821" y="1677418"/>
            <a:ext cx="3944126" cy="406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510730" y="2313740"/>
            <a:ext cx="35683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C00000"/>
                </a:solidFill>
              </a:rPr>
              <a:t>(</a:t>
            </a:r>
            <a:r>
              <a:rPr lang="en-US" sz="2500" b="1" dirty="0">
                <a:solidFill>
                  <a:srgbClr val="C00000"/>
                </a:solidFill>
              </a:rPr>
              <a:t>Renewal </a:t>
            </a:r>
            <a:r>
              <a:rPr lang="en-US" sz="2500" b="1" dirty="0" smtClean="0">
                <a:solidFill>
                  <a:srgbClr val="C00000"/>
                </a:solidFill>
              </a:rPr>
              <a:t>students only</a:t>
            </a:r>
            <a:r>
              <a:rPr lang="en-US" sz="2500" dirty="0">
                <a:solidFill>
                  <a:srgbClr val="C00000"/>
                </a:solidFill>
              </a:rPr>
              <a:t>)</a:t>
            </a:r>
          </a:p>
          <a:p>
            <a:endParaRPr lang="en-US" sz="2500" dirty="0">
              <a:solidFill>
                <a:srgbClr val="C0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/>
          <a:srcRect l="5331" t="34262"/>
          <a:stretch/>
        </p:blipFill>
        <p:spPr>
          <a:xfrm>
            <a:off x="3803819" y="1215349"/>
            <a:ext cx="8226897" cy="395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/>
          <p:cNvPicPr/>
          <p:nvPr/>
        </p:nvPicPr>
        <p:blipFill rotWithShape="1">
          <a:blip r:embed="rId8"/>
          <a:srcRect l="1251" t="57180" b="29344"/>
          <a:stretch/>
        </p:blipFill>
        <p:spPr>
          <a:xfrm>
            <a:off x="898907" y="4538364"/>
            <a:ext cx="10089936" cy="1288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Content Placeholder 2"/>
          <p:cNvSpPr txBox="1">
            <a:spLocks/>
          </p:cNvSpPr>
          <p:nvPr/>
        </p:nvSpPr>
        <p:spPr>
          <a:xfrm>
            <a:off x="8294007" y="2559485"/>
            <a:ext cx="3376385" cy="1119749"/>
          </a:xfrm>
          <a:prstGeom prst="rect">
            <a:avLst/>
          </a:prstGeom>
          <a:solidFill>
            <a:srgbClr val="000000"/>
          </a:solidFill>
          <a:ln w="34925">
            <a:solidFill>
              <a:schemeClr val="tx1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BOT is greyed out if the student is not a renewal.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394490" y="3685675"/>
            <a:ext cx="1406979" cy="1110756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Audio 3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437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3318">
        <p14:reveal/>
      </p:transition>
    </mc:Choice>
    <mc:Fallback xmlns="">
      <p:transition spd="slow" advTm="433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4" grpId="0" animBg="1"/>
      <p:bldP spid="26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idx="4294967295"/>
          </p:nvPr>
        </p:nvSpPr>
        <p:spPr>
          <a:xfrm>
            <a:off x="0" y="79150"/>
            <a:ext cx="12192000" cy="1328738"/>
          </a:xfrm>
        </p:spPr>
        <p:txBody>
          <a:bodyPr>
            <a:noAutofit/>
          </a:bodyPr>
          <a:lstStyle/>
          <a:p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</a:t>
            </a: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Loan</a:t>
            </a:r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9D1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 </a:t>
            </a:r>
            <a:r>
              <a:rPr lang="en-US" sz="5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5"/>
          <a:srcRect t="68296"/>
          <a:stretch/>
        </p:blipFill>
        <p:spPr>
          <a:xfrm>
            <a:off x="161882" y="2471238"/>
            <a:ext cx="5064960" cy="171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3782" y="2680058"/>
            <a:ext cx="5507706" cy="351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0427" y="4675344"/>
            <a:ext cx="3419475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138127" y="2471238"/>
            <a:ext cx="5088715" cy="1719763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0427" y="4677813"/>
            <a:ext cx="3419475" cy="129292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837536" y="2736183"/>
            <a:ext cx="5516264" cy="346012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/>
          <p:nvPr/>
        </p:nvPicPr>
        <p:blipFill rotWithShape="1">
          <a:blip r:embed="rId8"/>
          <a:srcRect t="54478" b="31225"/>
          <a:stretch/>
        </p:blipFill>
        <p:spPr>
          <a:xfrm>
            <a:off x="2495467" y="1224039"/>
            <a:ext cx="7739396" cy="1087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748463" y="1438348"/>
            <a:ext cx="5486400" cy="40375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8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80073">
        <p14:reveal/>
      </p:transition>
    </mc:Choice>
    <mc:Fallback xmlns="">
      <p:transition spd="slow" advTm="800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8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0" y="79150"/>
            <a:ext cx="12192000" cy="13287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Texas Armed Services Scholarship Program (TASSP)</a:t>
            </a:r>
          </a:p>
        </p:txBody>
      </p:sp>
      <p:sp>
        <p:nvSpPr>
          <p:cNvPr id="5" name="AutoShape 2" descr="Image result for texas army national guard"/>
          <p:cNvSpPr>
            <a:spLocks noChangeAspect="1" noChangeArrowheads="1"/>
          </p:cNvSpPr>
          <p:nvPr/>
        </p:nvSpPr>
        <p:spPr bwMode="auto">
          <a:xfrm>
            <a:off x="1395998" y="2333959"/>
            <a:ext cx="2325770" cy="23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572" y="1401272"/>
            <a:ext cx="1986112" cy="1999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572" y="3726389"/>
            <a:ext cx="1986112" cy="1959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1086" y="4794233"/>
            <a:ext cx="1977441" cy="18605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42361" y="1407888"/>
            <a:ext cx="2015926" cy="1995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32312" y="3739595"/>
            <a:ext cx="2015926" cy="19849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873" y="1259304"/>
            <a:ext cx="5048250" cy="3400425"/>
          </a:xfrm>
          <a:prstGeom prst="rect">
            <a:avLst/>
          </a:prstGeom>
        </p:spPr>
      </p:pic>
      <p:pic>
        <p:nvPicPr>
          <p:cNvPr id="13" name="Audio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9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5358">
        <p14:reveal/>
      </p:transition>
    </mc:Choice>
    <mc:Fallback xmlns="">
      <p:transition spd="slow" advTm="253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3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8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3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3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1.8|4.5|5.3|4.8|8.8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3.8|4|1.1|5.4|7.6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2.1|2|2.7"/>
</p:tagLst>
</file>

<file path=ppt/theme/theme1.xml><?xml version="1.0" encoding="utf-8"?>
<a:theme xmlns:a="http://schemas.openxmlformats.org/drawingml/2006/main" name="Office Theme">
  <a:themeElements>
    <a:clrScheme name="Custom 30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002060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rgbClr val="18541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8316</TotalTime>
  <Words>343</Words>
  <Application>Microsoft Office PowerPoint</Application>
  <PresentationFormat>Widescreen</PresentationFormat>
  <Paragraphs>83</Paragraphs>
  <Slides>15</Slides>
  <Notes>12</Notes>
  <HiddenSlides>0</HiddenSlides>
  <MMClips>15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 HelmNet Training </vt:lpstr>
      <vt:lpstr>Loan Certification Process</vt:lpstr>
      <vt:lpstr>PowerPoint Presentation</vt:lpstr>
      <vt:lpstr>PowerPoint Presentation</vt:lpstr>
      <vt:lpstr>PowerPoint Presentation</vt:lpstr>
      <vt:lpstr>BOT Loan Certification</vt:lpstr>
      <vt:lpstr>BOT Loan Certification</vt:lpstr>
      <vt:lpstr>PowerPoint Presentation</vt:lpstr>
      <vt:lpstr>TASSP Nomination Verification</vt:lpstr>
      <vt:lpstr>PowerPoint Presentation</vt:lpstr>
      <vt:lpstr>TASSP Certification Process</vt:lpstr>
      <vt:lpstr>Certification Process</vt:lpstr>
      <vt:lpstr>PowerPoint Presentation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Smalley, Leah</cp:lastModifiedBy>
  <cp:revision>628</cp:revision>
  <cp:lastPrinted>2017-02-07T22:19:26Z</cp:lastPrinted>
  <dcterms:created xsi:type="dcterms:W3CDTF">2015-09-21T17:58:58Z</dcterms:created>
  <dcterms:modified xsi:type="dcterms:W3CDTF">2017-03-21T00:25:08Z</dcterms:modified>
</cp:coreProperties>
</file>