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 id="2147483662" r:id="rId6"/>
    <p:sldMasterId id="2147483652" r:id="rId7"/>
  </p:sldMasterIdLst>
  <p:notesMasterIdLst>
    <p:notesMasterId r:id="rId16"/>
  </p:notesMasterIdLst>
  <p:sldIdLst>
    <p:sldId id="256" r:id="rId8"/>
    <p:sldId id="936" r:id="rId9"/>
    <p:sldId id="257" r:id="rId10"/>
    <p:sldId id="2644" r:id="rId11"/>
    <p:sldId id="259" r:id="rId12"/>
    <p:sldId id="2645" r:id="rId13"/>
    <p:sldId id="2646" r:id="rId14"/>
    <p:sldId id="261"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66141"/>
    <a:srgbClr val="7FBC42"/>
    <a:srgbClr val="CFCFCE"/>
    <a:srgbClr val="FAA21B"/>
    <a:srgbClr val="042B48"/>
    <a:srgbClr val="F36D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71ACDF-ED24-4317-AE00-690A6DA7B5C6}" v="3" dt="2024-08-15T16:45:34.9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47" autoAdjust="0"/>
  </p:normalViewPr>
  <p:slideViewPr>
    <p:cSldViewPr snapToGrid="0">
      <p:cViewPr varScale="1">
        <p:scale>
          <a:sx n="83" d="100"/>
          <a:sy n="83" d="100"/>
        </p:scale>
        <p:origin x="65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eston Poole" userId="9f78e592-8098-491f-a0bd-52312a584b4d" providerId="ADAL" clId="{6171ACDF-ED24-4317-AE00-690A6DA7B5C6}"/>
    <pc:docChg chg="custSel addSld delSld modSld">
      <pc:chgData name="Preston Poole" userId="9f78e592-8098-491f-a0bd-52312a584b4d" providerId="ADAL" clId="{6171ACDF-ED24-4317-AE00-690A6DA7B5C6}" dt="2024-08-15T17:08:57.714" v="305" actId="14100"/>
      <pc:docMkLst>
        <pc:docMk/>
      </pc:docMkLst>
      <pc:sldChg chg="modSp mod">
        <pc:chgData name="Preston Poole" userId="9f78e592-8098-491f-a0bd-52312a584b4d" providerId="ADAL" clId="{6171ACDF-ED24-4317-AE00-690A6DA7B5C6}" dt="2024-08-15T17:08:57.714" v="305" actId="14100"/>
        <pc:sldMkLst>
          <pc:docMk/>
          <pc:sldMk cId="1634387907" sldId="261"/>
        </pc:sldMkLst>
        <pc:spChg chg="mod">
          <ac:chgData name="Preston Poole" userId="9f78e592-8098-491f-a0bd-52312a584b4d" providerId="ADAL" clId="{6171ACDF-ED24-4317-AE00-690A6DA7B5C6}" dt="2024-08-15T17:08:57.714" v="305" actId="14100"/>
          <ac:spMkLst>
            <pc:docMk/>
            <pc:sldMk cId="1634387907" sldId="261"/>
            <ac:spMk id="67" creationId="{0BA49F14-41B1-81D9-01C4-68BE6AE996E1}"/>
          </ac:spMkLst>
        </pc:spChg>
        <pc:spChg chg="mod">
          <ac:chgData name="Preston Poole" userId="9f78e592-8098-491f-a0bd-52312a584b4d" providerId="ADAL" clId="{6171ACDF-ED24-4317-AE00-690A6DA7B5C6}" dt="2024-08-15T17:07:09.561" v="284" actId="20577"/>
          <ac:spMkLst>
            <pc:docMk/>
            <pc:sldMk cId="1634387907" sldId="261"/>
            <ac:spMk id="87" creationId="{83C9A9DF-F430-61A1-7BD2-4AF606E323C2}"/>
          </ac:spMkLst>
        </pc:spChg>
      </pc:sldChg>
      <pc:sldChg chg="addSp modSp mod">
        <pc:chgData name="Preston Poole" userId="9f78e592-8098-491f-a0bd-52312a584b4d" providerId="ADAL" clId="{6171ACDF-ED24-4317-AE00-690A6DA7B5C6}" dt="2024-08-15T16:46:53.618" v="118" actId="20577"/>
        <pc:sldMkLst>
          <pc:docMk/>
          <pc:sldMk cId="124921094" sldId="936"/>
        </pc:sldMkLst>
        <pc:spChg chg="mod">
          <ac:chgData name="Preston Poole" userId="9f78e592-8098-491f-a0bd-52312a584b4d" providerId="ADAL" clId="{6171ACDF-ED24-4317-AE00-690A6DA7B5C6}" dt="2024-08-15T16:45:55.874" v="54" actId="20577"/>
          <ac:spMkLst>
            <pc:docMk/>
            <pc:sldMk cId="124921094" sldId="936"/>
            <ac:spMk id="2" creationId="{49B69C03-6889-45E6-B999-6B4DA43015EE}"/>
          </ac:spMkLst>
        </pc:spChg>
        <pc:spChg chg="add mod">
          <ac:chgData name="Preston Poole" userId="9f78e592-8098-491f-a0bd-52312a584b4d" providerId="ADAL" clId="{6171ACDF-ED24-4317-AE00-690A6DA7B5C6}" dt="2024-08-15T16:46:53.618" v="118" actId="20577"/>
          <ac:spMkLst>
            <pc:docMk/>
            <pc:sldMk cId="124921094" sldId="936"/>
            <ac:spMk id="3" creationId="{E2BF3693-AD49-7558-D162-C3730B6EEDFE}"/>
          </ac:spMkLst>
        </pc:spChg>
      </pc:sldChg>
      <pc:sldChg chg="delSp modSp mod">
        <pc:chgData name="Preston Poole" userId="9f78e592-8098-491f-a0bd-52312a584b4d" providerId="ADAL" clId="{6171ACDF-ED24-4317-AE00-690A6DA7B5C6}" dt="2024-08-15T16:48:29.982" v="201" actId="403"/>
        <pc:sldMkLst>
          <pc:docMk/>
          <pc:sldMk cId="68612454" sldId="2644"/>
        </pc:sldMkLst>
        <pc:spChg chg="mod">
          <ac:chgData name="Preston Poole" userId="9f78e592-8098-491f-a0bd-52312a584b4d" providerId="ADAL" clId="{6171ACDF-ED24-4317-AE00-690A6DA7B5C6}" dt="2024-08-15T16:42:29.197" v="21" actId="20577"/>
          <ac:spMkLst>
            <pc:docMk/>
            <pc:sldMk cId="68612454" sldId="2644"/>
            <ac:spMk id="3" creationId="{794A2B7D-D0F9-4693-BD12-B93482EBA337}"/>
          </ac:spMkLst>
        </pc:spChg>
        <pc:spChg chg="mod">
          <ac:chgData name="Preston Poole" userId="9f78e592-8098-491f-a0bd-52312a584b4d" providerId="ADAL" clId="{6171ACDF-ED24-4317-AE00-690A6DA7B5C6}" dt="2024-08-15T16:48:29.982" v="201" actId="403"/>
          <ac:spMkLst>
            <pc:docMk/>
            <pc:sldMk cId="68612454" sldId="2644"/>
            <ac:spMk id="17" creationId="{647B1E00-883C-4CC1-A2F3-CB5BD1427C96}"/>
          </ac:spMkLst>
        </pc:spChg>
        <pc:picChg chg="del">
          <ac:chgData name="Preston Poole" userId="9f78e592-8098-491f-a0bd-52312a584b4d" providerId="ADAL" clId="{6171ACDF-ED24-4317-AE00-690A6DA7B5C6}" dt="2024-08-15T16:48:07.741" v="198" actId="478"/>
          <ac:picMkLst>
            <pc:docMk/>
            <pc:sldMk cId="68612454" sldId="2644"/>
            <ac:picMk id="4" creationId="{6422F683-2951-46F3-95F0-D5185C8A0035}"/>
          </ac:picMkLst>
        </pc:picChg>
      </pc:sldChg>
      <pc:sldChg chg="modSp mod">
        <pc:chgData name="Preston Poole" userId="9f78e592-8098-491f-a0bd-52312a584b4d" providerId="ADAL" clId="{6171ACDF-ED24-4317-AE00-690A6DA7B5C6}" dt="2024-08-15T16:58:51.610" v="231" actId="20577"/>
        <pc:sldMkLst>
          <pc:docMk/>
          <pc:sldMk cId="1127332913" sldId="2645"/>
        </pc:sldMkLst>
        <pc:spChg chg="mod">
          <ac:chgData name="Preston Poole" userId="9f78e592-8098-491f-a0bd-52312a584b4d" providerId="ADAL" clId="{6171ACDF-ED24-4317-AE00-690A6DA7B5C6}" dt="2024-08-15T16:58:51.610" v="231" actId="20577"/>
          <ac:spMkLst>
            <pc:docMk/>
            <pc:sldMk cId="1127332913" sldId="2645"/>
            <ac:spMk id="4" creationId="{8595CB93-1280-999F-B171-355AF1483E21}"/>
          </ac:spMkLst>
        </pc:spChg>
      </pc:sldChg>
      <pc:sldChg chg="modSp mod">
        <pc:chgData name="Preston Poole" userId="9f78e592-8098-491f-a0bd-52312a584b4d" providerId="ADAL" clId="{6171ACDF-ED24-4317-AE00-690A6DA7B5C6}" dt="2024-08-15T16:59:03.158" v="240" actId="20577"/>
        <pc:sldMkLst>
          <pc:docMk/>
          <pc:sldMk cId="3165876792" sldId="2646"/>
        </pc:sldMkLst>
        <pc:spChg chg="mod">
          <ac:chgData name="Preston Poole" userId="9f78e592-8098-491f-a0bd-52312a584b4d" providerId="ADAL" clId="{6171ACDF-ED24-4317-AE00-690A6DA7B5C6}" dt="2024-08-15T16:59:03.158" v="240" actId="20577"/>
          <ac:spMkLst>
            <pc:docMk/>
            <pc:sldMk cId="3165876792" sldId="2646"/>
            <ac:spMk id="3" creationId="{B54587B3-D2F6-B09D-EC88-5C03A98B9B57}"/>
          </ac:spMkLst>
        </pc:spChg>
      </pc:sldChg>
      <pc:sldChg chg="add del">
        <pc:chgData name="Preston Poole" userId="9f78e592-8098-491f-a0bd-52312a584b4d" providerId="ADAL" clId="{6171ACDF-ED24-4317-AE00-690A6DA7B5C6}" dt="2024-08-15T16:45:27.245" v="23"/>
        <pc:sldMkLst>
          <pc:docMk/>
          <pc:sldMk cId="103683075" sldId="2647"/>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41B537-F477-4A04-8A51-97A033FDFAE6}" type="doc">
      <dgm:prSet loTypeId="urn:microsoft.com/office/officeart/2008/layout/CaptionedPictures" loCatId="picture" qsTypeId="urn:microsoft.com/office/officeart/2005/8/quickstyle/simple1" qsCatId="simple" csTypeId="urn:microsoft.com/office/officeart/2005/8/colors/accent1_2" csCatId="accent1" phldr="1"/>
      <dgm:spPr/>
    </dgm:pt>
    <dgm:pt modelId="{9979B0A5-FA43-4CE2-AAA3-BA373B118A0E}">
      <dgm:prSet phldrT="[Text]" custT="1"/>
      <dgm:spPr>
        <a:noFill/>
        <a:ln>
          <a:noFill/>
        </a:ln>
        <a:effectLst/>
      </dgm:spPr>
      <dgm:t>
        <a:bodyPr spcFirstLastPara="0" vert="horz" wrap="square" lIns="45720" tIns="45720" rIns="45720" bIns="45720" numCol="1" spcCol="1270" anchor="ctr" anchorCtr="0"/>
        <a:lstStyle/>
        <a:p>
          <a:r>
            <a:rPr lang="en-US" sz="1200" kern="1200" dirty="0">
              <a:solidFill>
                <a:srgbClr val="7FBC06"/>
              </a:solidFill>
              <a:latin typeface="Montserrat SemiBold"/>
              <a:ea typeface="+mn-ea"/>
              <a:cs typeface="+mn-cs"/>
            </a:rPr>
            <a:t>Located in areas of high need</a:t>
          </a:r>
        </a:p>
      </dgm:t>
    </dgm:pt>
    <dgm:pt modelId="{BD85B7E1-50ED-4EB6-9CE8-5474A1110279}" type="parTrans" cxnId="{EAC68B91-6394-4110-8CAC-1E04D06DBFCD}">
      <dgm:prSet/>
      <dgm:spPr/>
      <dgm:t>
        <a:bodyPr/>
        <a:lstStyle/>
        <a:p>
          <a:endParaRPr lang="en-US"/>
        </a:p>
      </dgm:t>
    </dgm:pt>
    <dgm:pt modelId="{8550C7A5-2EFC-4BDB-A9D4-946BDC489277}" type="sibTrans" cxnId="{EAC68B91-6394-4110-8CAC-1E04D06DBFCD}">
      <dgm:prSet/>
      <dgm:spPr/>
      <dgm:t>
        <a:bodyPr/>
        <a:lstStyle/>
        <a:p>
          <a:endParaRPr lang="en-US"/>
        </a:p>
      </dgm:t>
    </dgm:pt>
    <dgm:pt modelId="{C5E839FE-D4E3-4DE6-97D4-D50337870357}">
      <dgm:prSet phldrT="[Text]" custT="1"/>
      <dgm:spPr>
        <a:noFill/>
        <a:ln>
          <a:noFill/>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US" sz="1200" kern="1200">
              <a:solidFill>
                <a:srgbClr val="F36D21"/>
              </a:solidFill>
              <a:latin typeface="Montserrat SemiBold"/>
              <a:ea typeface="+mn-ea"/>
              <a:cs typeface="+mn-cs"/>
            </a:rPr>
            <a:t>Consumer-driven healthcare</a:t>
          </a:r>
        </a:p>
      </dgm:t>
    </dgm:pt>
    <dgm:pt modelId="{A0CE8CA5-8CC7-4F0F-A534-1EC2666DADDC}" type="parTrans" cxnId="{0422BF2F-AA47-4151-9AA0-49571AD1FCAA}">
      <dgm:prSet/>
      <dgm:spPr/>
      <dgm:t>
        <a:bodyPr/>
        <a:lstStyle/>
        <a:p>
          <a:endParaRPr lang="en-US"/>
        </a:p>
      </dgm:t>
    </dgm:pt>
    <dgm:pt modelId="{5BB242D1-0A00-4312-91BD-29A8980BB839}" type="sibTrans" cxnId="{0422BF2F-AA47-4151-9AA0-49571AD1FCAA}">
      <dgm:prSet/>
      <dgm:spPr/>
      <dgm:t>
        <a:bodyPr/>
        <a:lstStyle/>
        <a:p>
          <a:endParaRPr lang="en-US"/>
        </a:p>
      </dgm:t>
    </dgm:pt>
    <dgm:pt modelId="{454A6B6D-88B7-4942-8466-508CE4F28A87}">
      <dgm:prSet phldrT="[Text]" custT="1"/>
      <dgm:spPr/>
      <dgm:t>
        <a:bodyPr/>
        <a:lstStyle/>
        <a:p>
          <a:pPr marL="0" lvl="0" indent="0" algn="ctr" defTabSz="533400">
            <a:lnSpc>
              <a:spcPct val="90000"/>
            </a:lnSpc>
            <a:spcBef>
              <a:spcPct val="0"/>
            </a:spcBef>
            <a:spcAft>
              <a:spcPct val="35000"/>
            </a:spcAft>
          </a:pPr>
          <a:r>
            <a:rPr lang="en-US" sz="1200" kern="1200">
              <a:solidFill>
                <a:srgbClr val="319040"/>
              </a:solidFill>
              <a:latin typeface="+mj-lt"/>
            </a:rPr>
            <a:t>Comprehensive Set of Services</a:t>
          </a:r>
          <a:endParaRPr lang="en-US" sz="1200" kern="1200">
            <a:solidFill>
              <a:srgbClr val="319040"/>
            </a:solidFill>
            <a:latin typeface="Montserrat SemiBold"/>
            <a:ea typeface="+mn-ea"/>
            <a:cs typeface="+mn-cs"/>
          </a:endParaRPr>
        </a:p>
      </dgm:t>
    </dgm:pt>
    <dgm:pt modelId="{C07239D8-F22A-47D1-9BC9-80B008A59684}" type="parTrans" cxnId="{5C0551EE-0999-4CDE-824E-9305EE696FB2}">
      <dgm:prSet/>
      <dgm:spPr/>
      <dgm:t>
        <a:bodyPr/>
        <a:lstStyle/>
        <a:p>
          <a:endParaRPr lang="en-US"/>
        </a:p>
      </dgm:t>
    </dgm:pt>
    <dgm:pt modelId="{A4A9B0CD-459E-4E07-9882-C1FC4FADD8AC}" type="sibTrans" cxnId="{5C0551EE-0999-4CDE-824E-9305EE696FB2}">
      <dgm:prSet/>
      <dgm:spPr/>
      <dgm:t>
        <a:bodyPr/>
        <a:lstStyle/>
        <a:p>
          <a:endParaRPr lang="en-US"/>
        </a:p>
      </dgm:t>
    </dgm:pt>
    <dgm:pt modelId="{C6C32AE6-E20D-4B86-9B0B-DEDBB423D3D1}">
      <dgm:prSet phldrT="[Text]" custT="1"/>
      <dgm:spPr>
        <a:noFill/>
        <a:ln>
          <a:noFill/>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US" sz="1200" kern="1200">
              <a:solidFill>
                <a:srgbClr val="042B48"/>
              </a:solidFill>
              <a:latin typeface="Montserrat SemiBold"/>
              <a:ea typeface="+mn-ea"/>
              <a:cs typeface="+mn-cs"/>
            </a:rPr>
            <a:t>Open to Everyone</a:t>
          </a:r>
        </a:p>
      </dgm:t>
    </dgm:pt>
    <dgm:pt modelId="{4CAF25E4-DE63-451F-A67E-0014E141CF99}" type="parTrans" cxnId="{60FC3630-C91C-444B-98F5-7AF426C7E1CB}">
      <dgm:prSet/>
      <dgm:spPr/>
      <dgm:t>
        <a:bodyPr/>
        <a:lstStyle/>
        <a:p>
          <a:endParaRPr lang="en-US"/>
        </a:p>
      </dgm:t>
    </dgm:pt>
    <dgm:pt modelId="{32DB526A-F238-4C6F-BE62-7BD339D25396}" type="sibTrans" cxnId="{60FC3630-C91C-444B-98F5-7AF426C7E1CB}">
      <dgm:prSet/>
      <dgm:spPr/>
      <dgm:t>
        <a:bodyPr/>
        <a:lstStyle/>
        <a:p>
          <a:endParaRPr lang="en-US"/>
        </a:p>
      </dgm:t>
    </dgm:pt>
    <dgm:pt modelId="{8E809EDD-B5B7-49E1-A015-34B6144638AB}" type="pres">
      <dgm:prSet presAssocID="{B441B537-F477-4A04-8A51-97A033FDFAE6}" presName="Name0" presStyleCnt="0">
        <dgm:presLayoutVars>
          <dgm:chMax/>
          <dgm:chPref/>
          <dgm:dir/>
        </dgm:presLayoutVars>
      </dgm:prSet>
      <dgm:spPr/>
    </dgm:pt>
    <dgm:pt modelId="{00BAD813-D4F7-48BE-808B-C0AAB683BD12}" type="pres">
      <dgm:prSet presAssocID="{9979B0A5-FA43-4CE2-AAA3-BA373B118A0E}" presName="composite" presStyleCnt="0">
        <dgm:presLayoutVars>
          <dgm:chMax val="1"/>
          <dgm:chPref val="1"/>
        </dgm:presLayoutVars>
      </dgm:prSet>
      <dgm:spPr/>
    </dgm:pt>
    <dgm:pt modelId="{233DC45F-A073-496C-9C25-A5F3EED18BC9}" type="pres">
      <dgm:prSet presAssocID="{9979B0A5-FA43-4CE2-AAA3-BA373B118A0E}" presName="Accent" presStyleLbl="trAlignAcc1" presStyleIdx="0" presStyleCnt="4">
        <dgm:presLayoutVars>
          <dgm:chMax val="0"/>
          <dgm:chPref val="0"/>
        </dgm:presLayoutVars>
      </dgm:prSet>
      <dgm:spPr/>
    </dgm:pt>
    <dgm:pt modelId="{3900E7F5-7A05-408E-BB03-D2D69F42B564}" type="pres">
      <dgm:prSet presAssocID="{9979B0A5-FA43-4CE2-AAA3-BA373B118A0E}" presName="Image" presStyleLbl="alignImgPlace1" presStyleIdx="0" presStyleCnt="4">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9000" b="-9000"/>
          </a:stretch>
        </a:blipFill>
      </dgm:spPr>
      <dgm:extLst>
        <a:ext uri="{E40237B7-FDA0-4F09-8148-C483321AD2D9}">
          <dgm14:cNvPr xmlns:dgm14="http://schemas.microsoft.com/office/drawing/2010/diagram" id="0" name="" descr="Map with pin"/>
        </a:ext>
      </dgm:extLst>
    </dgm:pt>
    <dgm:pt modelId="{4FB5580B-6FCA-4A88-8209-DA99DE063627}" type="pres">
      <dgm:prSet presAssocID="{9979B0A5-FA43-4CE2-AAA3-BA373B118A0E}" presName="ChildComposite" presStyleCnt="0"/>
      <dgm:spPr/>
    </dgm:pt>
    <dgm:pt modelId="{C1835F91-3801-4B10-A15B-008C222A3A84}" type="pres">
      <dgm:prSet presAssocID="{9979B0A5-FA43-4CE2-AAA3-BA373B118A0E}" presName="Child" presStyleLbl="node1" presStyleIdx="0" presStyleCnt="0">
        <dgm:presLayoutVars>
          <dgm:chMax val="0"/>
          <dgm:chPref val="0"/>
          <dgm:bulletEnabled val="1"/>
        </dgm:presLayoutVars>
      </dgm:prSet>
      <dgm:spPr/>
    </dgm:pt>
    <dgm:pt modelId="{596E1F0A-B1A8-4581-8CDD-A02AEF0AFA28}" type="pres">
      <dgm:prSet presAssocID="{9979B0A5-FA43-4CE2-AAA3-BA373B118A0E}" presName="Parent" presStyleLbl="revTx" presStyleIdx="0" presStyleCnt="4">
        <dgm:presLayoutVars>
          <dgm:chMax val="1"/>
          <dgm:chPref val="0"/>
          <dgm:bulletEnabled val="1"/>
        </dgm:presLayoutVars>
      </dgm:prSet>
      <dgm:spPr>
        <a:xfrm>
          <a:off x="85719" y="1835174"/>
          <a:ext cx="1476597" cy="521151"/>
        </a:xfrm>
        <a:prstGeom prst="rect">
          <a:avLst/>
        </a:prstGeom>
      </dgm:spPr>
    </dgm:pt>
    <dgm:pt modelId="{99145889-A50E-43C7-8903-279008B0DC43}" type="pres">
      <dgm:prSet presAssocID="{8550C7A5-2EFC-4BDB-A9D4-946BDC489277}" presName="sibTrans" presStyleCnt="0"/>
      <dgm:spPr/>
    </dgm:pt>
    <dgm:pt modelId="{61AFBA4C-D008-413E-9AA7-3199F7689B8F}" type="pres">
      <dgm:prSet presAssocID="{C5E839FE-D4E3-4DE6-97D4-D50337870357}" presName="composite" presStyleCnt="0">
        <dgm:presLayoutVars>
          <dgm:chMax val="1"/>
          <dgm:chPref val="1"/>
        </dgm:presLayoutVars>
      </dgm:prSet>
      <dgm:spPr/>
    </dgm:pt>
    <dgm:pt modelId="{61B98E62-B5EF-4EA0-B4F2-85E264956AE3}" type="pres">
      <dgm:prSet presAssocID="{C5E839FE-D4E3-4DE6-97D4-D50337870357}" presName="Accent" presStyleLbl="trAlignAcc1" presStyleIdx="1" presStyleCnt="4">
        <dgm:presLayoutVars>
          <dgm:chMax val="0"/>
          <dgm:chPref val="0"/>
        </dgm:presLayoutVars>
      </dgm:prSet>
      <dgm:spPr/>
    </dgm:pt>
    <dgm:pt modelId="{E11DA962-5FF5-48FC-B673-ED1DC1C6BCB1}" type="pres">
      <dgm:prSet presAssocID="{C5E839FE-D4E3-4DE6-97D4-D50337870357}" presName="Image" presStyleLbl="alignImgPlace1" presStyleIdx="1" presStyleCnt="4">
        <dgm:presLayoutVars>
          <dgm:chMax val="0"/>
          <dgm:chPref val="0"/>
        </dgm:presLayoutVars>
      </dgm:prSet>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9000" b="-9000"/>
          </a:stretch>
        </a:blipFill>
      </dgm:spPr>
      <dgm:extLst>
        <a:ext uri="{E40237B7-FDA0-4F09-8148-C483321AD2D9}">
          <dgm14:cNvPr xmlns:dgm14="http://schemas.microsoft.com/office/drawing/2010/diagram" id="0" name="" descr="Meeting"/>
        </a:ext>
      </dgm:extLst>
    </dgm:pt>
    <dgm:pt modelId="{7A8F9F8E-FB6E-4E82-81F7-D23D59710DBA}" type="pres">
      <dgm:prSet presAssocID="{C5E839FE-D4E3-4DE6-97D4-D50337870357}" presName="ChildComposite" presStyleCnt="0"/>
      <dgm:spPr/>
    </dgm:pt>
    <dgm:pt modelId="{6B4E4806-601F-4F1E-A786-8ED499E2EC60}" type="pres">
      <dgm:prSet presAssocID="{C5E839FE-D4E3-4DE6-97D4-D50337870357}" presName="Child" presStyleLbl="node1" presStyleIdx="0" presStyleCnt="0">
        <dgm:presLayoutVars>
          <dgm:chMax val="0"/>
          <dgm:chPref val="0"/>
          <dgm:bulletEnabled val="1"/>
        </dgm:presLayoutVars>
      </dgm:prSet>
      <dgm:spPr/>
    </dgm:pt>
    <dgm:pt modelId="{3F79A42D-0410-4D1D-BE51-7AD5E605A769}" type="pres">
      <dgm:prSet presAssocID="{C5E839FE-D4E3-4DE6-97D4-D50337870357}" presName="Parent" presStyleLbl="revTx" presStyleIdx="1" presStyleCnt="4">
        <dgm:presLayoutVars>
          <dgm:chMax val="1"/>
          <dgm:chPref val="0"/>
          <dgm:bulletEnabled val="1"/>
        </dgm:presLayoutVars>
      </dgm:prSet>
      <dgm:spPr>
        <a:xfrm>
          <a:off x="6621246" y="1835174"/>
          <a:ext cx="1476597" cy="521151"/>
        </a:xfrm>
        <a:prstGeom prst="rect">
          <a:avLst/>
        </a:prstGeom>
      </dgm:spPr>
    </dgm:pt>
    <dgm:pt modelId="{13AC7EE0-78F5-42DF-8995-D913B04E2C1C}" type="pres">
      <dgm:prSet presAssocID="{5BB242D1-0A00-4312-91BD-29A8980BB839}" presName="sibTrans" presStyleCnt="0"/>
      <dgm:spPr/>
    </dgm:pt>
    <dgm:pt modelId="{875A8260-6A4F-426C-98F6-02E0E5F0A6D7}" type="pres">
      <dgm:prSet presAssocID="{C6C32AE6-E20D-4B86-9B0B-DEDBB423D3D1}" presName="composite" presStyleCnt="0">
        <dgm:presLayoutVars>
          <dgm:chMax val="1"/>
          <dgm:chPref val="1"/>
        </dgm:presLayoutVars>
      </dgm:prSet>
      <dgm:spPr/>
    </dgm:pt>
    <dgm:pt modelId="{7FA440CB-D576-455F-BF13-9C2D9E1D5C89}" type="pres">
      <dgm:prSet presAssocID="{C6C32AE6-E20D-4B86-9B0B-DEDBB423D3D1}" presName="Accent" presStyleLbl="trAlignAcc1" presStyleIdx="2" presStyleCnt="4">
        <dgm:presLayoutVars>
          <dgm:chMax val="0"/>
          <dgm:chPref val="0"/>
        </dgm:presLayoutVars>
      </dgm:prSet>
      <dgm:spPr/>
    </dgm:pt>
    <dgm:pt modelId="{9A08B9F9-9B56-48CB-981E-C5A00114CD22}" type="pres">
      <dgm:prSet presAssocID="{C6C32AE6-E20D-4B86-9B0B-DEDBB423D3D1}" presName="Image" presStyleLbl="alignImgPlace1" presStyleIdx="2" presStyleCnt="4">
        <dgm:presLayoutVars>
          <dgm:chMax val="0"/>
          <dgm:chPref val="0"/>
        </dgm:presLayoutVars>
      </dgm:prSet>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9000" b="-9000"/>
          </a:stretch>
        </a:blipFill>
      </dgm:spPr>
      <dgm:extLst>
        <a:ext uri="{E40237B7-FDA0-4F09-8148-C483321AD2D9}">
          <dgm14:cNvPr xmlns:dgm14="http://schemas.microsoft.com/office/drawing/2010/diagram" id="0" name="" descr="Universal Access"/>
        </a:ext>
      </dgm:extLst>
    </dgm:pt>
    <dgm:pt modelId="{012D3A50-B27E-496E-A4C1-423CF208D0A5}" type="pres">
      <dgm:prSet presAssocID="{C6C32AE6-E20D-4B86-9B0B-DEDBB423D3D1}" presName="ChildComposite" presStyleCnt="0"/>
      <dgm:spPr/>
    </dgm:pt>
    <dgm:pt modelId="{0ABDA1F2-3E22-48A3-B376-C9ED9EDAA5E6}" type="pres">
      <dgm:prSet presAssocID="{C6C32AE6-E20D-4B86-9B0B-DEDBB423D3D1}" presName="Child" presStyleLbl="node1" presStyleIdx="0" presStyleCnt="0">
        <dgm:presLayoutVars>
          <dgm:chMax val="0"/>
          <dgm:chPref val="0"/>
          <dgm:bulletEnabled val="1"/>
        </dgm:presLayoutVars>
      </dgm:prSet>
      <dgm:spPr/>
    </dgm:pt>
    <dgm:pt modelId="{39287948-413F-447E-A881-57AB89B68AD1}" type="pres">
      <dgm:prSet presAssocID="{C6C32AE6-E20D-4B86-9B0B-DEDBB423D3D1}" presName="Parent" presStyleLbl="revTx" presStyleIdx="2" presStyleCnt="4">
        <dgm:presLayoutVars>
          <dgm:chMax val="1"/>
          <dgm:chPref val="0"/>
          <dgm:bulletEnabled val="1"/>
        </dgm:presLayoutVars>
      </dgm:prSet>
      <dgm:spPr>
        <a:prstGeom prst="rect">
          <a:avLst/>
        </a:prstGeom>
      </dgm:spPr>
    </dgm:pt>
    <dgm:pt modelId="{A2121747-B720-48FD-A24B-B199DF52D1CE}" type="pres">
      <dgm:prSet presAssocID="{32DB526A-F238-4C6F-BE62-7BD339D25396}" presName="sibTrans" presStyleCnt="0"/>
      <dgm:spPr/>
    </dgm:pt>
    <dgm:pt modelId="{42B6BBA4-30B3-4B53-8A17-8B0CB4BC289C}" type="pres">
      <dgm:prSet presAssocID="{454A6B6D-88B7-4942-8466-508CE4F28A87}" presName="composite" presStyleCnt="0">
        <dgm:presLayoutVars>
          <dgm:chMax val="1"/>
          <dgm:chPref val="1"/>
        </dgm:presLayoutVars>
      </dgm:prSet>
      <dgm:spPr/>
    </dgm:pt>
    <dgm:pt modelId="{0641A7BD-BB16-41CA-9DB3-A9A4A2DF4B38}" type="pres">
      <dgm:prSet presAssocID="{454A6B6D-88B7-4942-8466-508CE4F28A87}" presName="Accent" presStyleLbl="trAlignAcc1" presStyleIdx="3" presStyleCnt="4">
        <dgm:presLayoutVars>
          <dgm:chMax val="0"/>
          <dgm:chPref val="0"/>
        </dgm:presLayoutVars>
      </dgm:prSet>
      <dgm:spPr/>
    </dgm:pt>
    <dgm:pt modelId="{6A49CFD1-197D-476B-905E-08BB4CAD57D4}" type="pres">
      <dgm:prSet presAssocID="{454A6B6D-88B7-4942-8466-508CE4F28A87}" presName="Image" presStyleLbl="alignImgPlace1" presStyleIdx="3" presStyleCnt="4">
        <dgm:presLayoutVars>
          <dgm:chMax val="0"/>
          <dgm:chPref val="0"/>
        </dgm:presLayoutVars>
      </dgm:prSet>
      <dgm:spPr>
        <a:blipFill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t="-9000" b="-9000"/>
          </a:stretch>
        </a:blipFill>
      </dgm:spPr>
    </dgm:pt>
    <dgm:pt modelId="{B68D43CA-3204-4083-AC62-90AD8D3F4830}" type="pres">
      <dgm:prSet presAssocID="{454A6B6D-88B7-4942-8466-508CE4F28A87}" presName="ChildComposite" presStyleCnt="0"/>
      <dgm:spPr/>
    </dgm:pt>
    <dgm:pt modelId="{58B498B8-DD0C-47D3-BAB2-8E434B66D912}" type="pres">
      <dgm:prSet presAssocID="{454A6B6D-88B7-4942-8466-508CE4F28A87}" presName="Child" presStyleLbl="node1" presStyleIdx="0" presStyleCnt="0">
        <dgm:presLayoutVars>
          <dgm:chMax val="0"/>
          <dgm:chPref val="0"/>
          <dgm:bulletEnabled val="1"/>
        </dgm:presLayoutVars>
      </dgm:prSet>
      <dgm:spPr/>
    </dgm:pt>
    <dgm:pt modelId="{FBA1E78F-148B-424D-88F2-F4A02704C7E0}" type="pres">
      <dgm:prSet presAssocID="{454A6B6D-88B7-4942-8466-508CE4F28A87}" presName="Parent" presStyleLbl="revTx" presStyleIdx="3" presStyleCnt="4">
        <dgm:presLayoutVars>
          <dgm:chMax val="1"/>
          <dgm:chPref val="0"/>
          <dgm:bulletEnabled val="1"/>
        </dgm:presLayoutVars>
      </dgm:prSet>
      <dgm:spPr/>
    </dgm:pt>
  </dgm:ptLst>
  <dgm:cxnLst>
    <dgm:cxn modelId="{7FDFED04-AB88-44C7-8178-74517F161E71}" type="presOf" srcId="{C6C32AE6-E20D-4B86-9B0B-DEDBB423D3D1}" destId="{39287948-413F-447E-A881-57AB89B68AD1}" srcOrd="0" destOrd="0" presId="urn:microsoft.com/office/officeart/2008/layout/CaptionedPictures"/>
    <dgm:cxn modelId="{42C1EC16-CC33-4E31-BE11-4C1211E0FEE8}" type="presOf" srcId="{454A6B6D-88B7-4942-8466-508CE4F28A87}" destId="{FBA1E78F-148B-424D-88F2-F4A02704C7E0}" srcOrd="0" destOrd="0" presId="urn:microsoft.com/office/officeart/2008/layout/CaptionedPictures"/>
    <dgm:cxn modelId="{0422BF2F-AA47-4151-9AA0-49571AD1FCAA}" srcId="{B441B537-F477-4A04-8A51-97A033FDFAE6}" destId="{C5E839FE-D4E3-4DE6-97D4-D50337870357}" srcOrd="1" destOrd="0" parTransId="{A0CE8CA5-8CC7-4F0F-A534-1EC2666DADDC}" sibTransId="{5BB242D1-0A00-4312-91BD-29A8980BB839}"/>
    <dgm:cxn modelId="{60FC3630-C91C-444B-98F5-7AF426C7E1CB}" srcId="{B441B537-F477-4A04-8A51-97A033FDFAE6}" destId="{C6C32AE6-E20D-4B86-9B0B-DEDBB423D3D1}" srcOrd="2" destOrd="0" parTransId="{4CAF25E4-DE63-451F-A67E-0014E141CF99}" sibTransId="{32DB526A-F238-4C6F-BE62-7BD339D25396}"/>
    <dgm:cxn modelId="{0AD33931-9375-4DDD-9D72-E7E8792320DF}" type="presOf" srcId="{B441B537-F477-4A04-8A51-97A033FDFAE6}" destId="{8E809EDD-B5B7-49E1-A015-34B6144638AB}" srcOrd="0" destOrd="0" presId="urn:microsoft.com/office/officeart/2008/layout/CaptionedPictures"/>
    <dgm:cxn modelId="{C0F93459-34BD-430E-86CB-3D8546DDCFB2}" type="presOf" srcId="{9979B0A5-FA43-4CE2-AAA3-BA373B118A0E}" destId="{596E1F0A-B1A8-4581-8CDD-A02AEF0AFA28}" srcOrd="0" destOrd="0" presId="urn:microsoft.com/office/officeart/2008/layout/CaptionedPictures"/>
    <dgm:cxn modelId="{EAC68B91-6394-4110-8CAC-1E04D06DBFCD}" srcId="{B441B537-F477-4A04-8A51-97A033FDFAE6}" destId="{9979B0A5-FA43-4CE2-AAA3-BA373B118A0E}" srcOrd="0" destOrd="0" parTransId="{BD85B7E1-50ED-4EB6-9CE8-5474A1110279}" sibTransId="{8550C7A5-2EFC-4BDB-A9D4-946BDC489277}"/>
    <dgm:cxn modelId="{B71CC4B5-9127-4A52-8385-ADABE3194481}" type="presOf" srcId="{C5E839FE-D4E3-4DE6-97D4-D50337870357}" destId="{3F79A42D-0410-4D1D-BE51-7AD5E605A769}" srcOrd="0" destOrd="0" presId="urn:microsoft.com/office/officeart/2008/layout/CaptionedPictures"/>
    <dgm:cxn modelId="{5C0551EE-0999-4CDE-824E-9305EE696FB2}" srcId="{B441B537-F477-4A04-8A51-97A033FDFAE6}" destId="{454A6B6D-88B7-4942-8466-508CE4F28A87}" srcOrd="3" destOrd="0" parTransId="{C07239D8-F22A-47D1-9BC9-80B008A59684}" sibTransId="{A4A9B0CD-459E-4E07-9882-C1FC4FADD8AC}"/>
    <dgm:cxn modelId="{E7DA806E-42C7-4D54-B76A-B0C8BC324F7D}" type="presParOf" srcId="{8E809EDD-B5B7-49E1-A015-34B6144638AB}" destId="{00BAD813-D4F7-48BE-808B-C0AAB683BD12}" srcOrd="0" destOrd="0" presId="urn:microsoft.com/office/officeart/2008/layout/CaptionedPictures"/>
    <dgm:cxn modelId="{6E1E0AAB-099B-4E4B-AC6A-EB27691D0B28}" type="presParOf" srcId="{00BAD813-D4F7-48BE-808B-C0AAB683BD12}" destId="{233DC45F-A073-496C-9C25-A5F3EED18BC9}" srcOrd="0" destOrd="0" presId="urn:microsoft.com/office/officeart/2008/layout/CaptionedPictures"/>
    <dgm:cxn modelId="{6AA5E647-FBD0-4153-8BCC-0EF26A8C1A21}" type="presParOf" srcId="{00BAD813-D4F7-48BE-808B-C0AAB683BD12}" destId="{3900E7F5-7A05-408E-BB03-D2D69F42B564}" srcOrd="1" destOrd="0" presId="urn:microsoft.com/office/officeart/2008/layout/CaptionedPictures"/>
    <dgm:cxn modelId="{405A59C6-6143-4C51-A4C5-9450CFFE9FEB}" type="presParOf" srcId="{00BAD813-D4F7-48BE-808B-C0AAB683BD12}" destId="{4FB5580B-6FCA-4A88-8209-DA99DE063627}" srcOrd="2" destOrd="0" presId="urn:microsoft.com/office/officeart/2008/layout/CaptionedPictures"/>
    <dgm:cxn modelId="{406DE80C-FF23-44EC-8B89-979C7DA03F94}" type="presParOf" srcId="{4FB5580B-6FCA-4A88-8209-DA99DE063627}" destId="{C1835F91-3801-4B10-A15B-008C222A3A84}" srcOrd="0" destOrd="0" presId="urn:microsoft.com/office/officeart/2008/layout/CaptionedPictures"/>
    <dgm:cxn modelId="{960518F8-507E-4A11-A4C4-4B4CFFB3A51D}" type="presParOf" srcId="{4FB5580B-6FCA-4A88-8209-DA99DE063627}" destId="{596E1F0A-B1A8-4581-8CDD-A02AEF0AFA28}" srcOrd="1" destOrd="0" presId="urn:microsoft.com/office/officeart/2008/layout/CaptionedPictures"/>
    <dgm:cxn modelId="{1ADD987D-D7CE-4E42-A009-9C32D1B51211}" type="presParOf" srcId="{8E809EDD-B5B7-49E1-A015-34B6144638AB}" destId="{99145889-A50E-43C7-8903-279008B0DC43}" srcOrd="1" destOrd="0" presId="urn:microsoft.com/office/officeart/2008/layout/CaptionedPictures"/>
    <dgm:cxn modelId="{16CA07D0-3F0C-473E-A6D2-BA2A4F5C72E7}" type="presParOf" srcId="{8E809EDD-B5B7-49E1-A015-34B6144638AB}" destId="{61AFBA4C-D008-413E-9AA7-3199F7689B8F}" srcOrd="2" destOrd="0" presId="urn:microsoft.com/office/officeart/2008/layout/CaptionedPictures"/>
    <dgm:cxn modelId="{E2109C08-BCC2-4573-B564-EDDFD75B8E14}" type="presParOf" srcId="{61AFBA4C-D008-413E-9AA7-3199F7689B8F}" destId="{61B98E62-B5EF-4EA0-B4F2-85E264956AE3}" srcOrd="0" destOrd="0" presId="urn:microsoft.com/office/officeart/2008/layout/CaptionedPictures"/>
    <dgm:cxn modelId="{CA60451B-F853-4728-9799-D266F457FFA3}" type="presParOf" srcId="{61AFBA4C-D008-413E-9AA7-3199F7689B8F}" destId="{E11DA962-5FF5-48FC-B673-ED1DC1C6BCB1}" srcOrd="1" destOrd="0" presId="urn:microsoft.com/office/officeart/2008/layout/CaptionedPictures"/>
    <dgm:cxn modelId="{E811991D-88AF-4B95-9C3E-34BFB2959529}" type="presParOf" srcId="{61AFBA4C-D008-413E-9AA7-3199F7689B8F}" destId="{7A8F9F8E-FB6E-4E82-81F7-D23D59710DBA}" srcOrd="2" destOrd="0" presId="urn:microsoft.com/office/officeart/2008/layout/CaptionedPictures"/>
    <dgm:cxn modelId="{3F9495C3-CFE4-49A7-AEE2-5DF1E156A7F6}" type="presParOf" srcId="{7A8F9F8E-FB6E-4E82-81F7-D23D59710DBA}" destId="{6B4E4806-601F-4F1E-A786-8ED499E2EC60}" srcOrd="0" destOrd="0" presId="urn:microsoft.com/office/officeart/2008/layout/CaptionedPictures"/>
    <dgm:cxn modelId="{4E46F25F-5DE1-41E6-93A8-A6E2B1CC49C2}" type="presParOf" srcId="{7A8F9F8E-FB6E-4E82-81F7-D23D59710DBA}" destId="{3F79A42D-0410-4D1D-BE51-7AD5E605A769}" srcOrd="1" destOrd="0" presId="urn:microsoft.com/office/officeart/2008/layout/CaptionedPictures"/>
    <dgm:cxn modelId="{B2D7ECEF-B8C1-46A5-AC09-70F080305752}" type="presParOf" srcId="{8E809EDD-B5B7-49E1-A015-34B6144638AB}" destId="{13AC7EE0-78F5-42DF-8995-D913B04E2C1C}" srcOrd="3" destOrd="0" presId="urn:microsoft.com/office/officeart/2008/layout/CaptionedPictures"/>
    <dgm:cxn modelId="{8AF67D64-C2C1-4FE9-9B5D-FB7095D1CF3D}" type="presParOf" srcId="{8E809EDD-B5B7-49E1-A015-34B6144638AB}" destId="{875A8260-6A4F-426C-98F6-02E0E5F0A6D7}" srcOrd="4" destOrd="0" presId="urn:microsoft.com/office/officeart/2008/layout/CaptionedPictures"/>
    <dgm:cxn modelId="{2DDAA4DC-9B33-41E8-8779-DB40ECBA6DAB}" type="presParOf" srcId="{875A8260-6A4F-426C-98F6-02E0E5F0A6D7}" destId="{7FA440CB-D576-455F-BF13-9C2D9E1D5C89}" srcOrd="0" destOrd="0" presId="urn:microsoft.com/office/officeart/2008/layout/CaptionedPictures"/>
    <dgm:cxn modelId="{4771011D-788D-4066-A0EA-380A9ECC763D}" type="presParOf" srcId="{875A8260-6A4F-426C-98F6-02E0E5F0A6D7}" destId="{9A08B9F9-9B56-48CB-981E-C5A00114CD22}" srcOrd="1" destOrd="0" presId="urn:microsoft.com/office/officeart/2008/layout/CaptionedPictures"/>
    <dgm:cxn modelId="{AC2E8DA0-82FF-4EB0-A188-1730E7D31052}" type="presParOf" srcId="{875A8260-6A4F-426C-98F6-02E0E5F0A6D7}" destId="{012D3A50-B27E-496E-A4C1-423CF208D0A5}" srcOrd="2" destOrd="0" presId="urn:microsoft.com/office/officeart/2008/layout/CaptionedPictures"/>
    <dgm:cxn modelId="{5AE9C757-E7D3-4DD6-AD4B-387FBE3FCAB0}" type="presParOf" srcId="{012D3A50-B27E-496E-A4C1-423CF208D0A5}" destId="{0ABDA1F2-3E22-48A3-B376-C9ED9EDAA5E6}" srcOrd="0" destOrd="0" presId="urn:microsoft.com/office/officeart/2008/layout/CaptionedPictures"/>
    <dgm:cxn modelId="{D069E0BE-6936-47C3-841F-CD8CAC240C99}" type="presParOf" srcId="{012D3A50-B27E-496E-A4C1-423CF208D0A5}" destId="{39287948-413F-447E-A881-57AB89B68AD1}" srcOrd="1" destOrd="0" presId="urn:microsoft.com/office/officeart/2008/layout/CaptionedPictures"/>
    <dgm:cxn modelId="{0A04EE25-2FAD-4B0A-8531-2F3EAA4514CA}" type="presParOf" srcId="{8E809EDD-B5B7-49E1-A015-34B6144638AB}" destId="{A2121747-B720-48FD-A24B-B199DF52D1CE}" srcOrd="5" destOrd="0" presId="urn:microsoft.com/office/officeart/2008/layout/CaptionedPictures"/>
    <dgm:cxn modelId="{F0E0B110-0A83-422E-85CC-EA718732A4EF}" type="presParOf" srcId="{8E809EDD-B5B7-49E1-A015-34B6144638AB}" destId="{42B6BBA4-30B3-4B53-8A17-8B0CB4BC289C}" srcOrd="6" destOrd="0" presId="urn:microsoft.com/office/officeart/2008/layout/CaptionedPictures"/>
    <dgm:cxn modelId="{3A705EC3-AF8E-4272-B4B5-B9E686F03A0D}" type="presParOf" srcId="{42B6BBA4-30B3-4B53-8A17-8B0CB4BC289C}" destId="{0641A7BD-BB16-41CA-9DB3-A9A4A2DF4B38}" srcOrd="0" destOrd="0" presId="urn:microsoft.com/office/officeart/2008/layout/CaptionedPictures"/>
    <dgm:cxn modelId="{0CFA8133-C9E0-4650-9563-2DF28D7147D2}" type="presParOf" srcId="{42B6BBA4-30B3-4B53-8A17-8B0CB4BC289C}" destId="{6A49CFD1-197D-476B-905E-08BB4CAD57D4}" srcOrd="1" destOrd="0" presId="urn:microsoft.com/office/officeart/2008/layout/CaptionedPictures"/>
    <dgm:cxn modelId="{C9E08347-25AC-4A92-AA4F-A5DAC86B3CBE}" type="presParOf" srcId="{42B6BBA4-30B3-4B53-8A17-8B0CB4BC289C}" destId="{B68D43CA-3204-4083-AC62-90AD8D3F4830}" srcOrd="2" destOrd="0" presId="urn:microsoft.com/office/officeart/2008/layout/CaptionedPictures"/>
    <dgm:cxn modelId="{4B13014B-6DE8-4CCC-889A-8F7ACB5F74D5}" type="presParOf" srcId="{B68D43CA-3204-4083-AC62-90AD8D3F4830}" destId="{58B498B8-DD0C-47D3-BAB2-8E434B66D912}" srcOrd="0" destOrd="0" presId="urn:microsoft.com/office/officeart/2008/layout/CaptionedPictures"/>
    <dgm:cxn modelId="{99DA478C-A4F9-406D-A981-A4E3EFD28F08}" type="presParOf" srcId="{B68D43CA-3204-4083-AC62-90AD8D3F4830}" destId="{FBA1E78F-148B-424D-88F2-F4A02704C7E0}"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6980E4-C4FF-4666-92A0-6FD3CAFE940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0EEDE0FB-67A5-42F2-91A3-7B377E2F1BA8}">
      <dgm:prSet phldrT="[Text]"/>
      <dgm:spPr/>
      <dgm:t>
        <a:bodyPr/>
        <a:lstStyle/>
        <a:p>
          <a:r>
            <a:rPr lang="en-US" dirty="0"/>
            <a:t>Policy &amp; Advocacy</a:t>
          </a:r>
        </a:p>
      </dgm:t>
    </dgm:pt>
    <dgm:pt modelId="{008DA93B-17E4-4CDD-B5B2-4E4E2329DD07}" type="parTrans" cxnId="{BCA8E7A5-059A-42CE-9F76-9BCADAEABDF7}">
      <dgm:prSet/>
      <dgm:spPr/>
      <dgm:t>
        <a:bodyPr/>
        <a:lstStyle/>
        <a:p>
          <a:endParaRPr lang="en-US"/>
        </a:p>
      </dgm:t>
    </dgm:pt>
    <dgm:pt modelId="{FE3F4FDA-6471-4F52-9725-447525A04276}" type="sibTrans" cxnId="{BCA8E7A5-059A-42CE-9F76-9BCADAEABDF7}">
      <dgm:prSet/>
      <dgm:spPr/>
      <dgm:t>
        <a:bodyPr/>
        <a:lstStyle/>
        <a:p>
          <a:endParaRPr lang="en-US"/>
        </a:p>
      </dgm:t>
    </dgm:pt>
    <dgm:pt modelId="{CC864C5D-6873-4F68-BE94-05ECE6757476}">
      <dgm:prSet phldrT="[Text]"/>
      <dgm:spPr/>
      <dgm:t>
        <a:bodyPr/>
        <a:lstStyle/>
        <a:p>
          <a:r>
            <a:rPr lang="en-US" dirty="0"/>
            <a:t>Partnership Development</a:t>
          </a:r>
        </a:p>
      </dgm:t>
    </dgm:pt>
    <dgm:pt modelId="{7289BE28-5720-46A6-AB72-5EA9CF48AAA6}" type="parTrans" cxnId="{29EE3C3B-38AB-4361-8EFD-76E21E9275E8}">
      <dgm:prSet/>
      <dgm:spPr/>
      <dgm:t>
        <a:bodyPr/>
        <a:lstStyle/>
        <a:p>
          <a:endParaRPr lang="en-US"/>
        </a:p>
      </dgm:t>
    </dgm:pt>
    <dgm:pt modelId="{B3A6CEF5-E8E2-4FF9-A32C-BC3B6668F935}" type="sibTrans" cxnId="{29EE3C3B-38AB-4361-8EFD-76E21E9275E8}">
      <dgm:prSet/>
      <dgm:spPr/>
      <dgm:t>
        <a:bodyPr/>
        <a:lstStyle/>
        <a:p>
          <a:endParaRPr lang="en-US"/>
        </a:p>
      </dgm:t>
    </dgm:pt>
    <dgm:pt modelId="{D4DBD306-3F84-4C18-AFBD-54C8B4E0E811}">
      <dgm:prSet phldrT="[Text]"/>
      <dgm:spPr/>
      <dgm:t>
        <a:bodyPr/>
        <a:lstStyle/>
        <a:p>
          <a:r>
            <a:rPr lang="en-US" dirty="0"/>
            <a:t>Retention: Career Growth</a:t>
          </a:r>
        </a:p>
      </dgm:t>
    </dgm:pt>
    <dgm:pt modelId="{F7EF7A40-B6BB-425F-893A-385CA07253E7}" type="parTrans" cxnId="{8C291524-8EDC-49C2-A1DA-0DF3FCC40875}">
      <dgm:prSet/>
      <dgm:spPr/>
      <dgm:t>
        <a:bodyPr/>
        <a:lstStyle/>
        <a:p>
          <a:endParaRPr lang="en-US"/>
        </a:p>
      </dgm:t>
    </dgm:pt>
    <dgm:pt modelId="{72D0F627-18C0-4D76-A15E-2D2AF5604BC8}" type="sibTrans" cxnId="{8C291524-8EDC-49C2-A1DA-0DF3FCC40875}">
      <dgm:prSet/>
      <dgm:spPr/>
      <dgm:t>
        <a:bodyPr/>
        <a:lstStyle/>
        <a:p>
          <a:endParaRPr lang="en-US"/>
        </a:p>
      </dgm:t>
    </dgm:pt>
    <dgm:pt modelId="{3D03BFE7-419A-4323-958B-D95C24AEC580}">
      <dgm:prSet phldrT="[Text]"/>
      <dgm:spPr/>
      <dgm:t>
        <a:bodyPr/>
        <a:lstStyle/>
        <a:p>
          <a:r>
            <a:rPr lang="en-US" dirty="0"/>
            <a:t>Training and Technical Assistance</a:t>
          </a:r>
        </a:p>
      </dgm:t>
    </dgm:pt>
    <dgm:pt modelId="{69BE3872-A6B3-4258-B747-181D6609E544}" type="parTrans" cxnId="{0773B9DC-A74D-443D-9F12-0B24110AA5EC}">
      <dgm:prSet/>
      <dgm:spPr/>
      <dgm:t>
        <a:bodyPr/>
        <a:lstStyle/>
        <a:p>
          <a:endParaRPr lang="en-US"/>
        </a:p>
      </dgm:t>
    </dgm:pt>
    <dgm:pt modelId="{F5AABA46-9363-4EFD-B205-ACB86C4D4799}" type="sibTrans" cxnId="{0773B9DC-A74D-443D-9F12-0B24110AA5EC}">
      <dgm:prSet/>
      <dgm:spPr/>
      <dgm:t>
        <a:bodyPr/>
        <a:lstStyle/>
        <a:p>
          <a:endParaRPr lang="en-US"/>
        </a:p>
      </dgm:t>
    </dgm:pt>
    <dgm:pt modelId="{F36060EB-44A6-4746-B940-82EDA8161EEC}">
      <dgm:prSet phldrT="[Text]"/>
      <dgm:spPr/>
      <dgm:t>
        <a:bodyPr/>
        <a:lstStyle/>
        <a:p>
          <a:r>
            <a:rPr lang="en-US" dirty="0"/>
            <a:t>Strategic Planning</a:t>
          </a:r>
        </a:p>
      </dgm:t>
    </dgm:pt>
    <dgm:pt modelId="{DD9218D5-3810-4141-A5AA-FAB6363789B2}" type="parTrans" cxnId="{517E555F-1E03-4015-8815-BBBA0835E197}">
      <dgm:prSet/>
      <dgm:spPr/>
      <dgm:t>
        <a:bodyPr/>
        <a:lstStyle/>
        <a:p>
          <a:endParaRPr lang="en-US"/>
        </a:p>
      </dgm:t>
    </dgm:pt>
    <dgm:pt modelId="{FFBF7E6D-DDDB-4311-A35D-B8566C4506A5}" type="sibTrans" cxnId="{517E555F-1E03-4015-8815-BBBA0835E197}">
      <dgm:prSet/>
      <dgm:spPr/>
      <dgm:t>
        <a:bodyPr/>
        <a:lstStyle/>
        <a:p>
          <a:endParaRPr lang="en-US"/>
        </a:p>
      </dgm:t>
    </dgm:pt>
    <dgm:pt modelId="{5EB1ABD2-C0CE-46C8-A998-16CB087218F8}" type="pres">
      <dgm:prSet presAssocID="{096980E4-C4FF-4666-92A0-6FD3CAFE940F}" presName="diagram" presStyleCnt="0">
        <dgm:presLayoutVars>
          <dgm:dir/>
          <dgm:resizeHandles val="exact"/>
        </dgm:presLayoutVars>
      </dgm:prSet>
      <dgm:spPr/>
    </dgm:pt>
    <dgm:pt modelId="{537641F7-EEB0-471B-96FB-FFF3FBFC7705}" type="pres">
      <dgm:prSet presAssocID="{0EEDE0FB-67A5-42F2-91A3-7B377E2F1BA8}" presName="node" presStyleLbl="node1" presStyleIdx="0" presStyleCnt="5">
        <dgm:presLayoutVars>
          <dgm:bulletEnabled val="1"/>
        </dgm:presLayoutVars>
      </dgm:prSet>
      <dgm:spPr/>
    </dgm:pt>
    <dgm:pt modelId="{8B399EFB-40B5-4854-84B7-ACC2BEB6E470}" type="pres">
      <dgm:prSet presAssocID="{FE3F4FDA-6471-4F52-9725-447525A04276}" presName="sibTrans" presStyleCnt="0"/>
      <dgm:spPr/>
    </dgm:pt>
    <dgm:pt modelId="{D7E7C982-4B9F-4B19-BFD8-D2526EB315E5}" type="pres">
      <dgm:prSet presAssocID="{CC864C5D-6873-4F68-BE94-05ECE6757476}" presName="node" presStyleLbl="node1" presStyleIdx="1" presStyleCnt="5">
        <dgm:presLayoutVars>
          <dgm:bulletEnabled val="1"/>
        </dgm:presLayoutVars>
      </dgm:prSet>
      <dgm:spPr/>
    </dgm:pt>
    <dgm:pt modelId="{3934D7DE-23EA-4E61-84C4-72C0D6CB8FD4}" type="pres">
      <dgm:prSet presAssocID="{B3A6CEF5-E8E2-4FF9-A32C-BC3B6668F935}" presName="sibTrans" presStyleCnt="0"/>
      <dgm:spPr/>
    </dgm:pt>
    <dgm:pt modelId="{B9325487-A777-4D04-95D9-ADB3D5C3980B}" type="pres">
      <dgm:prSet presAssocID="{D4DBD306-3F84-4C18-AFBD-54C8B4E0E811}" presName="node" presStyleLbl="node1" presStyleIdx="2" presStyleCnt="5">
        <dgm:presLayoutVars>
          <dgm:bulletEnabled val="1"/>
        </dgm:presLayoutVars>
      </dgm:prSet>
      <dgm:spPr/>
    </dgm:pt>
    <dgm:pt modelId="{54415CD8-2340-4426-8527-7EF08DC097EE}" type="pres">
      <dgm:prSet presAssocID="{72D0F627-18C0-4D76-A15E-2D2AF5604BC8}" presName="sibTrans" presStyleCnt="0"/>
      <dgm:spPr/>
    </dgm:pt>
    <dgm:pt modelId="{5B4B5C2E-7F88-456A-81F9-33F23A3C62A5}" type="pres">
      <dgm:prSet presAssocID="{3D03BFE7-419A-4323-958B-D95C24AEC580}" presName="node" presStyleLbl="node1" presStyleIdx="3" presStyleCnt="5">
        <dgm:presLayoutVars>
          <dgm:bulletEnabled val="1"/>
        </dgm:presLayoutVars>
      </dgm:prSet>
      <dgm:spPr/>
    </dgm:pt>
    <dgm:pt modelId="{80B31067-8FF3-463F-875B-678CBAC1FE09}" type="pres">
      <dgm:prSet presAssocID="{F5AABA46-9363-4EFD-B205-ACB86C4D4799}" presName="sibTrans" presStyleCnt="0"/>
      <dgm:spPr/>
    </dgm:pt>
    <dgm:pt modelId="{E75A351D-91D2-41B3-8941-27A3C992210E}" type="pres">
      <dgm:prSet presAssocID="{F36060EB-44A6-4746-B940-82EDA8161EEC}" presName="node" presStyleLbl="node1" presStyleIdx="4" presStyleCnt="5">
        <dgm:presLayoutVars>
          <dgm:bulletEnabled val="1"/>
        </dgm:presLayoutVars>
      </dgm:prSet>
      <dgm:spPr/>
    </dgm:pt>
  </dgm:ptLst>
  <dgm:cxnLst>
    <dgm:cxn modelId="{B2D6F500-8194-4CFC-87B8-16340C9B6412}" type="presOf" srcId="{F36060EB-44A6-4746-B940-82EDA8161EEC}" destId="{E75A351D-91D2-41B3-8941-27A3C992210E}" srcOrd="0" destOrd="0" presId="urn:microsoft.com/office/officeart/2005/8/layout/default"/>
    <dgm:cxn modelId="{F434B11A-AED5-400E-8662-26F7481187C0}" type="presOf" srcId="{3D03BFE7-419A-4323-958B-D95C24AEC580}" destId="{5B4B5C2E-7F88-456A-81F9-33F23A3C62A5}" srcOrd="0" destOrd="0" presId="urn:microsoft.com/office/officeart/2005/8/layout/default"/>
    <dgm:cxn modelId="{8C291524-8EDC-49C2-A1DA-0DF3FCC40875}" srcId="{096980E4-C4FF-4666-92A0-6FD3CAFE940F}" destId="{D4DBD306-3F84-4C18-AFBD-54C8B4E0E811}" srcOrd="2" destOrd="0" parTransId="{F7EF7A40-B6BB-425F-893A-385CA07253E7}" sibTransId="{72D0F627-18C0-4D76-A15E-2D2AF5604BC8}"/>
    <dgm:cxn modelId="{2A6D7A25-14BE-4608-83BF-A72CB2150C23}" type="presOf" srcId="{0EEDE0FB-67A5-42F2-91A3-7B377E2F1BA8}" destId="{537641F7-EEB0-471B-96FB-FFF3FBFC7705}" srcOrd="0" destOrd="0" presId="urn:microsoft.com/office/officeart/2005/8/layout/default"/>
    <dgm:cxn modelId="{E7256F39-4AEA-41FF-ACF2-1D84D43382E4}" type="presOf" srcId="{CC864C5D-6873-4F68-BE94-05ECE6757476}" destId="{D7E7C982-4B9F-4B19-BFD8-D2526EB315E5}" srcOrd="0" destOrd="0" presId="urn:microsoft.com/office/officeart/2005/8/layout/default"/>
    <dgm:cxn modelId="{29EE3C3B-38AB-4361-8EFD-76E21E9275E8}" srcId="{096980E4-C4FF-4666-92A0-6FD3CAFE940F}" destId="{CC864C5D-6873-4F68-BE94-05ECE6757476}" srcOrd="1" destOrd="0" parTransId="{7289BE28-5720-46A6-AB72-5EA9CF48AAA6}" sibTransId="{B3A6CEF5-E8E2-4FF9-A32C-BC3B6668F935}"/>
    <dgm:cxn modelId="{517E555F-1E03-4015-8815-BBBA0835E197}" srcId="{096980E4-C4FF-4666-92A0-6FD3CAFE940F}" destId="{F36060EB-44A6-4746-B940-82EDA8161EEC}" srcOrd="4" destOrd="0" parTransId="{DD9218D5-3810-4141-A5AA-FAB6363789B2}" sibTransId="{FFBF7E6D-DDDB-4311-A35D-B8566C4506A5}"/>
    <dgm:cxn modelId="{45DBEC78-F9F2-44DA-83A9-662F74C73C91}" type="presOf" srcId="{D4DBD306-3F84-4C18-AFBD-54C8B4E0E811}" destId="{B9325487-A777-4D04-95D9-ADB3D5C3980B}" srcOrd="0" destOrd="0" presId="urn:microsoft.com/office/officeart/2005/8/layout/default"/>
    <dgm:cxn modelId="{BCA8E7A5-059A-42CE-9F76-9BCADAEABDF7}" srcId="{096980E4-C4FF-4666-92A0-6FD3CAFE940F}" destId="{0EEDE0FB-67A5-42F2-91A3-7B377E2F1BA8}" srcOrd="0" destOrd="0" parTransId="{008DA93B-17E4-4CDD-B5B2-4E4E2329DD07}" sibTransId="{FE3F4FDA-6471-4F52-9725-447525A04276}"/>
    <dgm:cxn modelId="{820304A6-03DA-4B85-B20F-7ADCA50EC16D}" type="presOf" srcId="{096980E4-C4FF-4666-92A0-6FD3CAFE940F}" destId="{5EB1ABD2-C0CE-46C8-A998-16CB087218F8}" srcOrd="0" destOrd="0" presId="urn:microsoft.com/office/officeart/2005/8/layout/default"/>
    <dgm:cxn modelId="{0773B9DC-A74D-443D-9F12-0B24110AA5EC}" srcId="{096980E4-C4FF-4666-92A0-6FD3CAFE940F}" destId="{3D03BFE7-419A-4323-958B-D95C24AEC580}" srcOrd="3" destOrd="0" parTransId="{69BE3872-A6B3-4258-B747-181D6609E544}" sibTransId="{F5AABA46-9363-4EFD-B205-ACB86C4D4799}"/>
    <dgm:cxn modelId="{ED052DED-BDAB-4A98-AB97-9205D2540F16}" type="presParOf" srcId="{5EB1ABD2-C0CE-46C8-A998-16CB087218F8}" destId="{537641F7-EEB0-471B-96FB-FFF3FBFC7705}" srcOrd="0" destOrd="0" presId="urn:microsoft.com/office/officeart/2005/8/layout/default"/>
    <dgm:cxn modelId="{68B3F102-56BE-4F37-90DE-CF42F4B2D445}" type="presParOf" srcId="{5EB1ABD2-C0CE-46C8-A998-16CB087218F8}" destId="{8B399EFB-40B5-4854-84B7-ACC2BEB6E470}" srcOrd="1" destOrd="0" presId="urn:microsoft.com/office/officeart/2005/8/layout/default"/>
    <dgm:cxn modelId="{ED97CB9C-B7B7-451A-86F7-705C7464F633}" type="presParOf" srcId="{5EB1ABD2-C0CE-46C8-A998-16CB087218F8}" destId="{D7E7C982-4B9F-4B19-BFD8-D2526EB315E5}" srcOrd="2" destOrd="0" presId="urn:microsoft.com/office/officeart/2005/8/layout/default"/>
    <dgm:cxn modelId="{78CAA417-A112-44D8-98BB-FD62E374CF2A}" type="presParOf" srcId="{5EB1ABD2-C0CE-46C8-A998-16CB087218F8}" destId="{3934D7DE-23EA-4E61-84C4-72C0D6CB8FD4}" srcOrd="3" destOrd="0" presId="urn:microsoft.com/office/officeart/2005/8/layout/default"/>
    <dgm:cxn modelId="{B941A725-1D5C-4BEC-A144-0AA325DED528}" type="presParOf" srcId="{5EB1ABD2-C0CE-46C8-A998-16CB087218F8}" destId="{B9325487-A777-4D04-95D9-ADB3D5C3980B}" srcOrd="4" destOrd="0" presId="urn:microsoft.com/office/officeart/2005/8/layout/default"/>
    <dgm:cxn modelId="{40BD5B3F-DCCB-4102-8359-70A7CA5F1CB5}" type="presParOf" srcId="{5EB1ABD2-C0CE-46C8-A998-16CB087218F8}" destId="{54415CD8-2340-4426-8527-7EF08DC097EE}" srcOrd="5" destOrd="0" presId="urn:microsoft.com/office/officeart/2005/8/layout/default"/>
    <dgm:cxn modelId="{98DD5C85-8B1A-4AD7-98AE-B75707C93B21}" type="presParOf" srcId="{5EB1ABD2-C0CE-46C8-A998-16CB087218F8}" destId="{5B4B5C2E-7F88-456A-81F9-33F23A3C62A5}" srcOrd="6" destOrd="0" presId="urn:microsoft.com/office/officeart/2005/8/layout/default"/>
    <dgm:cxn modelId="{9C025AB9-B0D7-4E2F-B026-A21ED3C4ED04}" type="presParOf" srcId="{5EB1ABD2-C0CE-46C8-A998-16CB087218F8}" destId="{80B31067-8FF3-463F-875B-678CBAC1FE09}" srcOrd="7" destOrd="0" presId="urn:microsoft.com/office/officeart/2005/8/layout/default"/>
    <dgm:cxn modelId="{DAE0AA61-72F1-497D-9F57-274D88293715}" type="presParOf" srcId="{5EB1ABD2-C0CE-46C8-A998-16CB087218F8}" destId="{E75A351D-91D2-41B3-8941-27A3C992210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DC45F-A073-496C-9C25-A5F3EED18BC9}">
      <dsp:nvSpPr>
        <dsp:cNvPr id="0" name=""/>
        <dsp:cNvSpPr/>
      </dsp:nvSpPr>
      <dsp:spPr>
        <a:xfrm>
          <a:off x="4915" y="671121"/>
          <a:ext cx="2187551" cy="257358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900E7F5-7A05-408E-BB03-D2D69F42B564}">
      <dsp:nvSpPr>
        <dsp:cNvPr id="0" name=""/>
        <dsp:cNvSpPr/>
      </dsp:nvSpPr>
      <dsp:spPr>
        <a:xfrm>
          <a:off x="114293" y="774065"/>
          <a:ext cx="1968795" cy="167283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9000" b="-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6E1F0A-B1A8-4581-8CDD-A02AEF0AFA28}">
      <dsp:nvSpPr>
        <dsp:cNvPr id="0" name=""/>
        <dsp:cNvSpPr/>
      </dsp:nvSpPr>
      <dsp:spPr>
        <a:xfrm>
          <a:off x="114293" y="2446898"/>
          <a:ext cx="1968795" cy="694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rgbClr val="7FBC06"/>
              </a:solidFill>
              <a:latin typeface="Montserrat SemiBold"/>
              <a:ea typeface="+mn-ea"/>
              <a:cs typeface="+mn-cs"/>
            </a:rPr>
            <a:t>Located in areas of high need</a:t>
          </a:r>
        </a:p>
      </dsp:txBody>
      <dsp:txXfrm>
        <a:off x="114293" y="2446898"/>
        <a:ext cx="1968795" cy="694869"/>
      </dsp:txXfrm>
    </dsp:sp>
    <dsp:sp modelId="{61B98E62-B5EF-4EA0-B4F2-85E264956AE3}">
      <dsp:nvSpPr>
        <dsp:cNvPr id="0" name=""/>
        <dsp:cNvSpPr/>
      </dsp:nvSpPr>
      <dsp:spPr>
        <a:xfrm>
          <a:off x="2909593" y="671121"/>
          <a:ext cx="2187551" cy="257358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11DA962-5FF5-48FC-B673-ED1DC1C6BCB1}">
      <dsp:nvSpPr>
        <dsp:cNvPr id="0" name=""/>
        <dsp:cNvSpPr/>
      </dsp:nvSpPr>
      <dsp:spPr>
        <a:xfrm>
          <a:off x="3018971" y="774065"/>
          <a:ext cx="1968795" cy="167283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9000" b="-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F79A42D-0410-4D1D-BE51-7AD5E605A769}">
      <dsp:nvSpPr>
        <dsp:cNvPr id="0" name=""/>
        <dsp:cNvSpPr/>
      </dsp:nvSpPr>
      <dsp:spPr>
        <a:xfrm>
          <a:off x="3018971" y="2446898"/>
          <a:ext cx="1968795" cy="694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solidFill>
                <a:srgbClr val="F36D21"/>
              </a:solidFill>
              <a:latin typeface="Montserrat SemiBold"/>
              <a:ea typeface="+mn-ea"/>
              <a:cs typeface="+mn-cs"/>
            </a:rPr>
            <a:t>Consumer-driven healthcare</a:t>
          </a:r>
        </a:p>
      </dsp:txBody>
      <dsp:txXfrm>
        <a:off x="3018971" y="2446898"/>
        <a:ext cx="1968795" cy="694869"/>
      </dsp:txXfrm>
    </dsp:sp>
    <dsp:sp modelId="{7FA440CB-D576-455F-BF13-9C2D9E1D5C89}">
      <dsp:nvSpPr>
        <dsp:cNvPr id="0" name=""/>
        <dsp:cNvSpPr/>
      </dsp:nvSpPr>
      <dsp:spPr>
        <a:xfrm>
          <a:off x="5814272" y="671121"/>
          <a:ext cx="2187551" cy="257358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A08B9F9-9B56-48CB-981E-C5A00114CD22}">
      <dsp:nvSpPr>
        <dsp:cNvPr id="0" name=""/>
        <dsp:cNvSpPr/>
      </dsp:nvSpPr>
      <dsp:spPr>
        <a:xfrm>
          <a:off x="5923649" y="774065"/>
          <a:ext cx="1968795" cy="167283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9000" b="-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87948-413F-447E-A881-57AB89B68AD1}">
      <dsp:nvSpPr>
        <dsp:cNvPr id="0" name=""/>
        <dsp:cNvSpPr/>
      </dsp:nvSpPr>
      <dsp:spPr>
        <a:xfrm>
          <a:off x="5923649" y="2446898"/>
          <a:ext cx="1968795" cy="694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solidFill>
                <a:srgbClr val="042B48"/>
              </a:solidFill>
              <a:latin typeface="Montserrat SemiBold"/>
              <a:ea typeface="+mn-ea"/>
              <a:cs typeface="+mn-cs"/>
            </a:rPr>
            <a:t>Open to Everyone</a:t>
          </a:r>
        </a:p>
      </dsp:txBody>
      <dsp:txXfrm>
        <a:off x="5923649" y="2446898"/>
        <a:ext cx="1968795" cy="694869"/>
      </dsp:txXfrm>
    </dsp:sp>
    <dsp:sp modelId="{0641A7BD-BB16-41CA-9DB3-A9A4A2DF4B38}">
      <dsp:nvSpPr>
        <dsp:cNvPr id="0" name=""/>
        <dsp:cNvSpPr/>
      </dsp:nvSpPr>
      <dsp:spPr>
        <a:xfrm>
          <a:off x="8718950" y="671121"/>
          <a:ext cx="2187551" cy="257358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A49CFD1-197D-476B-905E-08BB4CAD57D4}">
      <dsp:nvSpPr>
        <dsp:cNvPr id="0" name=""/>
        <dsp:cNvSpPr/>
      </dsp:nvSpPr>
      <dsp:spPr>
        <a:xfrm>
          <a:off x="8828328" y="774065"/>
          <a:ext cx="1968795" cy="1672833"/>
        </a:xfrm>
        <a:prstGeom prst="rect">
          <a:avLst/>
        </a:prstGeom>
        <a:blipFill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t="-9000" b="-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A1E78F-148B-424D-88F2-F4A02704C7E0}">
      <dsp:nvSpPr>
        <dsp:cNvPr id="0" name=""/>
        <dsp:cNvSpPr/>
      </dsp:nvSpPr>
      <dsp:spPr>
        <a:xfrm>
          <a:off x="8828328" y="2446898"/>
          <a:ext cx="1968795" cy="694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solidFill>
                <a:srgbClr val="319040"/>
              </a:solidFill>
              <a:latin typeface="+mj-lt"/>
            </a:rPr>
            <a:t>Comprehensive Set of Services</a:t>
          </a:r>
          <a:endParaRPr lang="en-US" sz="1200" kern="1200">
            <a:solidFill>
              <a:srgbClr val="319040"/>
            </a:solidFill>
            <a:latin typeface="Montserrat SemiBold"/>
            <a:ea typeface="+mn-ea"/>
            <a:cs typeface="+mn-cs"/>
          </a:endParaRPr>
        </a:p>
      </dsp:txBody>
      <dsp:txXfrm>
        <a:off x="8828328" y="2446898"/>
        <a:ext cx="1968795" cy="6948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7641F7-EEB0-471B-96FB-FFF3FBFC7705}">
      <dsp:nvSpPr>
        <dsp:cNvPr id="0" name=""/>
        <dsp:cNvSpPr/>
      </dsp:nvSpPr>
      <dsp:spPr>
        <a:xfrm>
          <a:off x="1323286" y="1277"/>
          <a:ext cx="2713512" cy="16281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Policy &amp; Advocacy</a:t>
          </a:r>
        </a:p>
      </dsp:txBody>
      <dsp:txXfrm>
        <a:off x="1323286" y="1277"/>
        <a:ext cx="2713512" cy="1628107"/>
      </dsp:txXfrm>
    </dsp:sp>
    <dsp:sp modelId="{D7E7C982-4B9F-4B19-BFD8-D2526EB315E5}">
      <dsp:nvSpPr>
        <dsp:cNvPr id="0" name=""/>
        <dsp:cNvSpPr/>
      </dsp:nvSpPr>
      <dsp:spPr>
        <a:xfrm>
          <a:off x="4308150" y="1277"/>
          <a:ext cx="2713512" cy="16281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Partnership Development</a:t>
          </a:r>
        </a:p>
      </dsp:txBody>
      <dsp:txXfrm>
        <a:off x="4308150" y="1277"/>
        <a:ext cx="2713512" cy="1628107"/>
      </dsp:txXfrm>
    </dsp:sp>
    <dsp:sp modelId="{B9325487-A777-4D04-95D9-ADB3D5C3980B}">
      <dsp:nvSpPr>
        <dsp:cNvPr id="0" name=""/>
        <dsp:cNvSpPr/>
      </dsp:nvSpPr>
      <dsp:spPr>
        <a:xfrm>
          <a:off x="7293014" y="1277"/>
          <a:ext cx="2713512" cy="16281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Retention: Career Growth</a:t>
          </a:r>
        </a:p>
      </dsp:txBody>
      <dsp:txXfrm>
        <a:off x="7293014" y="1277"/>
        <a:ext cx="2713512" cy="1628107"/>
      </dsp:txXfrm>
    </dsp:sp>
    <dsp:sp modelId="{5B4B5C2E-7F88-456A-81F9-33F23A3C62A5}">
      <dsp:nvSpPr>
        <dsp:cNvPr id="0" name=""/>
        <dsp:cNvSpPr/>
      </dsp:nvSpPr>
      <dsp:spPr>
        <a:xfrm>
          <a:off x="2815718" y="1900736"/>
          <a:ext cx="2713512" cy="16281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Training and Technical Assistance</a:t>
          </a:r>
        </a:p>
      </dsp:txBody>
      <dsp:txXfrm>
        <a:off x="2815718" y="1900736"/>
        <a:ext cx="2713512" cy="1628107"/>
      </dsp:txXfrm>
    </dsp:sp>
    <dsp:sp modelId="{E75A351D-91D2-41B3-8941-27A3C992210E}">
      <dsp:nvSpPr>
        <dsp:cNvPr id="0" name=""/>
        <dsp:cNvSpPr/>
      </dsp:nvSpPr>
      <dsp:spPr>
        <a:xfrm>
          <a:off x="5800582" y="1900736"/>
          <a:ext cx="2713512" cy="16281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Strategic Planning</a:t>
          </a:r>
        </a:p>
      </dsp:txBody>
      <dsp:txXfrm>
        <a:off x="5800582" y="1900736"/>
        <a:ext cx="2713512" cy="1628107"/>
      </dsp:txXfrm>
    </dsp:sp>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67FE8FD7-C03B-4FF3-8B72-A2EC78FD5417}" type="datetimeFigureOut">
              <a:rPr lang="en-US" smtClean="0"/>
              <a:t>8/15/2024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E03ECBF9-EC36-4C9B-87DF-51751090D121}" type="slidenum">
              <a:rPr lang="en-US" smtClean="0"/>
              <a:t>‹#›</a:t>
            </a:fld>
            <a:endParaRPr lang="en-US"/>
          </a:p>
        </p:txBody>
      </p:sp>
    </p:spTree>
    <p:extLst>
      <p:ext uri="{BB962C8B-B14F-4D97-AF65-F5344CB8AC3E}">
        <p14:creationId xmlns:p14="http://schemas.microsoft.com/office/powerpoint/2010/main" val="3960470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1764" indent="0">
              <a:buNone/>
            </a:pPr>
            <a:endParaRPr lang="en-US" dirty="0"/>
          </a:p>
          <a:p>
            <a:pPr marL="0" indent="0">
              <a:buNone/>
            </a:pPr>
            <a:endParaRPr lang="en-US" dirty="0"/>
          </a:p>
        </p:txBody>
      </p:sp>
      <p:sp>
        <p:nvSpPr>
          <p:cNvPr id="4" name="Slide Number Placeholder 3"/>
          <p:cNvSpPr>
            <a:spLocks noGrp="1"/>
          </p:cNvSpPr>
          <p:nvPr>
            <p:ph type="sldNum" sz="quarter" idx="5"/>
          </p:nvPr>
        </p:nvSpPr>
        <p:spPr/>
        <p:txBody>
          <a:bodyPr lIns="93175" tIns="46588" rIns="93175" bIns="46588"/>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E8FD2F4-5B5F-43B7-9055-E9CF6C1F161C}" type="slidenum">
              <a:rPr kumimoji="0" lang="en-US"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961968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pillars to the overall plan</a:t>
            </a:r>
          </a:p>
          <a:p>
            <a:r>
              <a:rPr lang="en-US" dirty="0"/>
              <a:t>HPET is a priority under Partnership Development – expansion of health center on-site training programs at all clinical program levels and with admin positions as well</a:t>
            </a:r>
          </a:p>
          <a:p>
            <a:r>
              <a:rPr lang="en-US" dirty="0"/>
              <a:t>Development of individual health center plans is also a priority – initial efforts in this regard have connected with strategic planning to encourage center boards to make workforce development and HPET programs strategic priorities and part of health centers’ individual WF plans</a:t>
            </a:r>
          </a:p>
        </p:txBody>
      </p:sp>
    </p:spTree>
    <p:extLst>
      <p:ext uri="{BB962C8B-B14F-4D97-AF65-F5344CB8AC3E}">
        <p14:creationId xmlns:p14="http://schemas.microsoft.com/office/powerpoint/2010/main" val="3527270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EAA1B-EA6F-9573-5737-62ADE4AB8931}"/>
              </a:ext>
            </a:extLst>
          </p:cNvPr>
          <p:cNvSpPr>
            <a:spLocks noGrp="1"/>
          </p:cNvSpPr>
          <p:nvPr>
            <p:ph type="ctrTitle"/>
          </p:nvPr>
        </p:nvSpPr>
        <p:spPr>
          <a:xfrm>
            <a:off x="223157" y="2366963"/>
            <a:ext cx="11745685" cy="930049"/>
          </a:xfrm>
          <a:prstGeom prst="rect">
            <a:avLst/>
          </a:prstGeom>
        </p:spPr>
        <p:txBody>
          <a:bodyPr anchor="b"/>
          <a:lstStyle>
            <a:lvl1pPr algn="ctr">
              <a:defRPr sz="5400">
                <a:latin typeface="Montserrat SemiBold" panose="00000700000000000000"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A991221E-432B-AB44-0513-ACE999366120}"/>
              </a:ext>
            </a:extLst>
          </p:cNvPr>
          <p:cNvSpPr>
            <a:spLocks noGrp="1"/>
          </p:cNvSpPr>
          <p:nvPr>
            <p:ph type="subTitle" idx="1"/>
          </p:nvPr>
        </p:nvSpPr>
        <p:spPr>
          <a:xfrm>
            <a:off x="1523999" y="3430360"/>
            <a:ext cx="9144000" cy="684440"/>
          </a:xfrm>
          <a:prstGeom prst="rect">
            <a:avLst/>
          </a:prstGeom>
        </p:spPr>
        <p:txBody>
          <a:bodyPr/>
          <a:lstStyle>
            <a:lvl1pPr marL="0" indent="0" algn="ctr">
              <a:buNone/>
              <a:defRPr sz="2400">
                <a:latin typeface="Montserrat" panose="000005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206577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248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 Blu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347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Green">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60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een">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6227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ight Green">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3986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3103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D450-C792-BC38-F9D4-D958709007B5}"/>
              </a:ext>
            </a:extLst>
          </p:cNvPr>
          <p:cNvSpPr>
            <a:spLocks noGrp="1"/>
          </p:cNvSpPr>
          <p:nvPr>
            <p:ph type="title"/>
          </p:nvPr>
        </p:nvSpPr>
        <p:spPr>
          <a:xfrm>
            <a:off x="348343" y="295955"/>
            <a:ext cx="9100457" cy="680811"/>
          </a:xfrm>
          <a:prstGeom prst="rect">
            <a:avLst/>
          </a:prstGeom>
        </p:spPr>
        <p:txBody>
          <a:bodyPr/>
          <a:lstStyle>
            <a:lvl1pPr>
              <a:defRPr>
                <a:latin typeface="Montserrat SemiBold" panose="00000700000000000000" pitchFamily="2" charset="0"/>
              </a:defRPr>
            </a:lvl1pPr>
          </a:lstStyle>
          <a:p>
            <a:r>
              <a:rPr lang="en-US"/>
              <a:t>Click to edit Master title style</a:t>
            </a:r>
          </a:p>
        </p:txBody>
      </p:sp>
      <p:sp>
        <p:nvSpPr>
          <p:cNvPr id="3" name="Content Placeholder 2">
            <a:extLst>
              <a:ext uri="{FF2B5EF4-FFF2-40B4-BE49-F238E27FC236}">
                <a16:creationId xmlns:a16="http://schemas.microsoft.com/office/drawing/2014/main" id="{014066C1-29BB-A219-8237-4914E810084A}"/>
              </a:ext>
            </a:extLst>
          </p:cNvPr>
          <p:cNvSpPr>
            <a:spLocks noGrp="1"/>
          </p:cNvSpPr>
          <p:nvPr>
            <p:ph idx="1"/>
          </p:nvPr>
        </p:nvSpPr>
        <p:spPr>
          <a:xfrm>
            <a:off x="838200" y="1490889"/>
            <a:ext cx="10515600" cy="4137025"/>
          </a:xfrm>
          <a:prstGeom prst="rect">
            <a:avLst/>
          </a:prstGeom>
        </p:spPr>
        <p:txBody>
          <a:bodyPr/>
          <a:lstStyle>
            <a:lvl1pPr>
              <a:defRPr>
                <a:latin typeface="Montserrat" panose="00000500000000000000" pitchFamily="2" charset="0"/>
              </a:defRPr>
            </a:lvl1pPr>
            <a:lvl2pPr>
              <a:defRPr>
                <a:latin typeface="Montserrat" panose="00000500000000000000" pitchFamily="2" charset="0"/>
              </a:defRPr>
            </a:lvl2pPr>
            <a:lvl3pPr>
              <a:defRPr>
                <a:latin typeface="Montserrat" panose="00000500000000000000" pitchFamily="2" charset="0"/>
              </a:defRPr>
            </a:lvl3pPr>
            <a:lvl4pPr>
              <a:defRPr>
                <a:latin typeface="Montserrat" panose="00000500000000000000" pitchFamily="2" charset="0"/>
              </a:defRPr>
            </a:lvl4pPr>
            <a:lvl5pPr>
              <a:defRPr>
                <a:latin typeface="Montserrat" panose="000005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672A3CA-B9AC-E1DA-CB30-141F914CA3A8}"/>
              </a:ext>
            </a:extLst>
          </p:cNvPr>
          <p:cNvSpPr>
            <a:spLocks noGrp="1"/>
          </p:cNvSpPr>
          <p:nvPr>
            <p:ph type="sldNum" sz="quarter" idx="12"/>
          </p:nvPr>
        </p:nvSpPr>
        <p:spPr>
          <a:xfrm>
            <a:off x="9448800" y="6492875"/>
            <a:ext cx="2743200" cy="365125"/>
          </a:xfrm>
          <a:prstGeom prst="rect">
            <a:avLst/>
          </a:prstGeom>
        </p:spPr>
        <p:txBody>
          <a:bodyPr/>
          <a:lstStyle>
            <a:lvl1pPr algn="r">
              <a:defRPr>
                <a:latin typeface="Montserrat" panose="00000500000000000000" pitchFamily="2" charset="0"/>
              </a:defRPr>
            </a:lvl1pPr>
          </a:lstStyle>
          <a:p>
            <a:fld id="{66E7BE55-DF4C-4313-ADD0-97D11B73E956}" type="slidenum">
              <a:rPr lang="en-US" smtClean="0"/>
              <a:pPr/>
              <a:t>‹#›</a:t>
            </a:fld>
            <a:endParaRPr lang="en-US"/>
          </a:p>
        </p:txBody>
      </p:sp>
    </p:spTree>
    <p:extLst>
      <p:ext uri="{BB962C8B-B14F-4D97-AF65-F5344CB8AC3E}">
        <p14:creationId xmlns:p14="http://schemas.microsoft.com/office/powerpoint/2010/main" val="2827467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All whi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5BD5F5-D4B5-47F8-9730-3D361B662014}"/>
              </a:ext>
            </a:extLst>
          </p:cNvPr>
          <p:cNvSpPr/>
          <p:nvPr userDrawn="1"/>
        </p:nvSpPr>
        <p:spPr>
          <a:xfrm>
            <a:off x="0" y="5787851"/>
            <a:ext cx="12192000" cy="107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319AC879-6D6A-428F-B9C3-24AC3D5DA1B1}"/>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6F611326-F929-43F8-824A-971CD0D1EE8A}"/>
              </a:ext>
            </a:extLst>
          </p:cNvPr>
          <p:cNvSpPr>
            <a:spLocks noGrp="1"/>
          </p:cNvSpPr>
          <p:nvPr>
            <p:ph type="sldNum" sz="quarter" idx="10"/>
          </p:nvPr>
        </p:nvSpPr>
        <p:spPr/>
        <p:txBody>
          <a:bodyPr/>
          <a:lstStyle>
            <a:lvl1pPr>
              <a:defRPr>
                <a:solidFill>
                  <a:srgbClr val="266141"/>
                </a:solidFill>
                <a:latin typeface="+mn-lt"/>
              </a:defRPr>
            </a:lvl1pPr>
          </a:lstStyle>
          <a:p>
            <a:fld id="{5218C91E-2E9B-468D-9FA2-1BFF4494BD01}" type="slidenum">
              <a:rPr lang="en-US" smtClean="0"/>
              <a:pPr/>
              <a:t>‹#›</a:t>
            </a:fld>
            <a:endParaRPr lang="en-US"/>
          </a:p>
        </p:txBody>
      </p:sp>
    </p:spTree>
    <p:extLst>
      <p:ext uri="{BB962C8B-B14F-4D97-AF65-F5344CB8AC3E}">
        <p14:creationId xmlns:p14="http://schemas.microsoft.com/office/powerpoint/2010/main" val="2405193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icture - Whit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3C1E574-A069-4C69-BBF1-33D685EAD72C}"/>
              </a:ext>
            </a:extLst>
          </p:cNvPr>
          <p:cNvSpPr>
            <a:spLocks noGrp="1"/>
          </p:cNvSpPr>
          <p:nvPr>
            <p:ph type="pic" sz="quarter" idx="10"/>
          </p:nvPr>
        </p:nvSpPr>
        <p:spPr>
          <a:xfrm>
            <a:off x="533400" y="410634"/>
            <a:ext cx="7376160" cy="5304367"/>
          </a:xfrm>
        </p:spPr>
        <p:txBody>
          <a:bodyPr/>
          <a:lstStyle/>
          <a:p>
            <a:endParaRPr lang="en-US"/>
          </a:p>
        </p:txBody>
      </p:sp>
      <p:sp>
        <p:nvSpPr>
          <p:cNvPr id="10" name="Text Placeholder 9">
            <a:extLst>
              <a:ext uri="{FF2B5EF4-FFF2-40B4-BE49-F238E27FC236}">
                <a16:creationId xmlns:a16="http://schemas.microsoft.com/office/drawing/2014/main" id="{F64E6C08-37D8-4068-B364-E75E1352C2C7}"/>
              </a:ext>
            </a:extLst>
          </p:cNvPr>
          <p:cNvSpPr>
            <a:spLocks noGrp="1"/>
          </p:cNvSpPr>
          <p:nvPr>
            <p:ph type="body" sz="quarter" idx="11"/>
          </p:nvPr>
        </p:nvSpPr>
        <p:spPr>
          <a:xfrm>
            <a:off x="8199121" y="1646767"/>
            <a:ext cx="3779097" cy="4068233"/>
          </a:xfrm>
        </p:spPr>
        <p:txBody>
          <a:bodyPr>
            <a:normAutofit/>
          </a:bodyPr>
          <a:lstStyle>
            <a:lvl1pPr>
              <a:defRPr sz="4267"/>
            </a:lvl1pPr>
          </a:lstStyle>
          <a:p>
            <a:pPr lvl="0"/>
            <a:r>
              <a:rPr lang="en-US"/>
              <a:t>Edit Master text styles</a:t>
            </a:r>
          </a:p>
        </p:txBody>
      </p:sp>
      <p:sp>
        <p:nvSpPr>
          <p:cNvPr id="2" name="Slide Number Placeholder 1">
            <a:extLst>
              <a:ext uri="{FF2B5EF4-FFF2-40B4-BE49-F238E27FC236}">
                <a16:creationId xmlns:a16="http://schemas.microsoft.com/office/drawing/2014/main" id="{922E07D2-D116-4328-89C8-61BE94F9B28C}"/>
              </a:ext>
            </a:extLst>
          </p:cNvPr>
          <p:cNvSpPr>
            <a:spLocks noGrp="1"/>
          </p:cNvSpPr>
          <p:nvPr>
            <p:ph type="sldNum" sz="quarter" idx="12"/>
          </p:nvPr>
        </p:nvSpPr>
        <p:spPr/>
        <p:txBody>
          <a:bodyPr/>
          <a:lstStyle/>
          <a:p>
            <a:fld id="{5218C91E-2E9B-468D-9FA2-1BFF4494BD01}" type="slidenum">
              <a:rPr lang="en-US" smtClean="0"/>
              <a:t>‹#›</a:t>
            </a:fld>
            <a:endParaRPr lang="en-US"/>
          </a:p>
        </p:txBody>
      </p:sp>
    </p:spTree>
    <p:extLst>
      <p:ext uri="{BB962C8B-B14F-4D97-AF65-F5344CB8AC3E}">
        <p14:creationId xmlns:p14="http://schemas.microsoft.com/office/powerpoint/2010/main" val="3297519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BDF80-D3EB-4DD7-908E-55FC3AE00F7D}"/>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BE90D357-6C4D-4BB6-8A3D-95C70AE5C49D}"/>
              </a:ext>
            </a:extLst>
          </p:cNvPr>
          <p:cNvSpPr>
            <a:spLocks noGrp="1"/>
          </p:cNvSpPr>
          <p:nvPr>
            <p:ph sz="quarter" idx="10"/>
          </p:nvPr>
        </p:nvSpPr>
        <p:spPr>
          <a:xfrm>
            <a:off x="609601" y="1828801"/>
            <a:ext cx="10911417" cy="39158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a:extLst>
              <a:ext uri="{FF2B5EF4-FFF2-40B4-BE49-F238E27FC236}">
                <a16:creationId xmlns:a16="http://schemas.microsoft.com/office/drawing/2014/main" id="{97A31E65-80C5-4A8B-AEA1-B180E91CC4EA}"/>
              </a:ext>
            </a:extLst>
          </p:cNvPr>
          <p:cNvSpPr>
            <a:spLocks noGrp="1"/>
          </p:cNvSpPr>
          <p:nvPr>
            <p:ph type="sldNum" sz="quarter" idx="11"/>
          </p:nvPr>
        </p:nvSpPr>
        <p:spPr/>
        <p:txBody>
          <a:bodyPr/>
          <a:lstStyle/>
          <a:p>
            <a:fld id="{5218C91E-2E9B-468D-9FA2-1BFF4494BD01}" type="slidenum">
              <a:rPr lang="en-US" smtClean="0"/>
              <a:t>‹#›</a:t>
            </a:fld>
            <a:endParaRPr lang="en-US"/>
          </a:p>
        </p:txBody>
      </p:sp>
    </p:spTree>
    <p:extLst>
      <p:ext uri="{BB962C8B-B14F-4D97-AF65-F5344CB8AC3E}">
        <p14:creationId xmlns:p14="http://schemas.microsoft.com/office/powerpoint/2010/main" val="1504589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EAA1B-EA6F-9573-5737-62ADE4AB8931}"/>
              </a:ext>
            </a:extLst>
          </p:cNvPr>
          <p:cNvSpPr>
            <a:spLocks noGrp="1"/>
          </p:cNvSpPr>
          <p:nvPr>
            <p:ph type="ctrTitle"/>
          </p:nvPr>
        </p:nvSpPr>
        <p:spPr>
          <a:xfrm>
            <a:off x="223157" y="2366963"/>
            <a:ext cx="11745685" cy="930049"/>
          </a:xfrm>
          <a:prstGeom prst="rect">
            <a:avLst/>
          </a:prstGeom>
        </p:spPr>
        <p:txBody>
          <a:bodyPr anchor="b"/>
          <a:lstStyle>
            <a:lvl1pPr algn="ctr">
              <a:defRPr sz="5400">
                <a:solidFill>
                  <a:schemeClr val="bg1"/>
                </a:solidFill>
                <a:latin typeface="Montserrat SemiBold" panose="00000700000000000000"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A991221E-432B-AB44-0513-ACE999366120}"/>
              </a:ext>
            </a:extLst>
          </p:cNvPr>
          <p:cNvSpPr>
            <a:spLocks noGrp="1"/>
          </p:cNvSpPr>
          <p:nvPr>
            <p:ph type="subTitle" idx="1"/>
          </p:nvPr>
        </p:nvSpPr>
        <p:spPr>
          <a:xfrm>
            <a:off x="1523999" y="3430360"/>
            <a:ext cx="9144000" cy="684440"/>
          </a:xfrm>
          <a:prstGeom prst="rect">
            <a:avLst/>
          </a:prstGeom>
        </p:spPr>
        <p:txBody>
          <a:bodyPr/>
          <a:lstStyle>
            <a:lvl1pPr marL="0" indent="0" algn="ctr">
              <a:buNone/>
              <a:defRPr sz="2400">
                <a:solidFill>
                  <a:schemeClr val="bg1"/>
                </a:solidFill>
                <a:latin typeface="Montserrat" panose="000005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8532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D450-C792-BC38-F9D4-D958709007B5}"/>
              </a:ext>
            </a:extLst>
          </p:cNvPr>
          <p:cNvSpPr>
            <a:spLocks noGrp="1"/>
          </p:cNvSpPr>
          <p:nvPr>
            <p:ph type="title"/>
          </p:nvPr>
        </p:nvSpPr>
        <p:spPr>
          <a:xfrm>
            <a:off x="348343" y="295955"/>
            <a:ext cx="9100457" cy="680811"/>
          </a:xfrm>
          <a:prstGeom prst="rect">
            <a:avLst/>
          </a:prstGeom>
        </p:spPr>
        <p:txBody>
          <a:bodyPr/>
          <a:lstStyle>
            <a:lvl1pPr>
              <a:defRPr>
                <a:solidFill>
                  <a:schemeClr val="bg1"/>
                </a:solidFill>
                <a:latin typeface="Montserrat SemiBold" panose="00000700000000000000" pitchFamily="2" charset="0"/>
              </a:defRPr>
            </a:lvl1pPr>
          </a:lstStyle>
          <a:p>
            <a:r>
              <a:rPr lang="en-US"/>
              <a:t>Click to edit Master title style</a:t>
            </a:r>
          </a:p>
        </p:txBody>
      </p:sp>
      <p:sp>
        <p:nvSpPr>
          <p:cNvPr id="3" name="Content Placeholder 2">
            <a:extLst>
              <a:ext uri="{FF2B5EF4-FFF2-40B4-BE49-F238E27FC236}">
                <a16:creationId xmlns:a16="http://schemas.microsoft.com/office/drawing/2014/main" id="{014066C1-29BB-A219-8237-4914E810084A}"/>
              </a:ext>
            </a:extLst>
          </p:cNvPr>
          <p:cNvSpPr>
            <a:spLocks noGrp="1"/>
          </p:cNvSpPr>
          <p:nvPr>
            <p:ph idx="1"/>
          </p:nvPr>
        </p:nvSpPr>
        <p:spPr>
          <a:xfrm>
            <a:off x="838200" y="1490889"/>
            <a:ext cx="10515600" cy="4137025"/>
          </a:xfrm>
          <a:prstGeom prst="rect">
            <a:avLst/>
          </a:prstGeom>
        </p:spPr>
        <p:txBody>
          <a:bodyPr/>
          <a:lstStyle>
            <a:lvl1pPr>
              <a:defRPr>
                <a:solidFill>
                  <a:schemeClr val="bg1"/>
                </a:solidFill>
                <a:latin typeface="Montserrat" panose="00000500000000000000" pitchFamily="2" charset="0"/>
              </a:defRPr>
            </a:lvl1pPr>
            <a:lvl2pPr>
              <a:defRPr>
                <a:solidFill>
                  <a:schemeClr val="bg1"/>
                </a:solidFill>
                <a:latin typeface="Montserrat" panose="00000500000000000000" pitchFamily="2" charset="0"/>
              </a:defRPr>
            </a:lvl2pPr>
            <a:lvl3pPr>
              <a:defRPr>
                <a:solidFill>
                  <a:schemeClr val="bg1"/>
                </a:solidFill>
                <a:latin typeface="Montserrat" panose="00000500000000000000" pitchFamily="2" charset="0"/>
              </a:defRPr>
            </a:lvl3pPr>
            <a:lvl4pPr>
              <a:defRPr>
                <a:solidFill>
                  <a:schemeClr val="bg1"/>
                </a:solidFill>
                <a:latin typeface="Montserrat" panose="00000500000000000000" pitchFamily="2" charset="0"/>
              </a:defRPr>
            </a:lvl4pPr>
            <a:lvl5pPr>
              <a:defRPr>
                <a:solidFill>
                  <a:schemeClr val="bg1"/>
                </a:solidFill>
                <a:latin typeface="Montserrat" panose="000005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672A3CA-B9AC-E1DA-CB30-141F914CA3A8}"/>
              </a:ext>
            </a:extLst>
          </p:cNvPr>
          <p:cNvSpPr>
            <a:spLocks noGrp="1"/>
          </p:cNvSpPr>
          <p:nvPr>
            <p:ph type="sldNum" sz="quarter" idx="12"/>
          </p:nvPr>
        </p:nvSpPr>
        <p:spPr>
          <a:xfrm>
            <a:off x="9448800" y="6492875"/>
            <a:ext cx="2743200" cy="365125"/>
          </a:xfrm>
          <a:prstGeom prst="rect">
            <a:avLst/>
          </a:prstGeom>
        </p:spPr>
        <p:txBody>
          <a:bodyPr/>
          <a:lstStyle>
            <a:lvl1pPr algn="r">
              <a:defRPr>
                <a:solidFill>
                  <a:schemeClr val="bg1"/>
                </a:solidFill>
                <a:latin typeface="Montserrat SemiBold" panose="00000700000000000000" pitchFamily="2" charset="0"/>
              </a:defRPr>
            </a:lvl1pPr>
          </a:lstStyle>
          <a:p>
            <a:fld id="{66E7BE55-DF4C-4313-ADD0-97D11B73E956}" type="slidenum">
              <a:rPr lang="en-US" smtClean="0"/>
              <a:pPr/>
              <a:t>‹#›</a:t>
            </a:fld>
            <a:endParaRPr lang="en-US"/>
          </a:p>
        </p:txBody>
      </p:sp>
    </p:spTree>
    <p:extLst>
      <p:ext uri="{BB962C8B-B14F-4D97-AF65-F5344CB8AC3E}">
        <p14:creationId xmlns:p14="http://schemas.microsoft.com/office/powerpoint/2010/main" val="274265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EAA1B-EA6F-9573-5737-62ADE4AB8931}"/>
              </a:ext>
            </a:extLst>
          </p:cNvPr>
          <p:cNvSpPr>
            <a:spLocks noGrp="1"/>
          </p:cNvSpPr>
          <p:nvPr>
            <p:ph type="ctrTitle"/>
          </p:nvPr>
        </p:nvSpPr>
        <p:spPr>
          <a:xfrm>
            <a:off x="223157" y="2366963"/>
            <a:ext cx="11745685" cy="930049"/>
          </a:xfrm>
          <a:prstGeom prst="rect">
            <a:avLst/>
          </a:prstGeom>
        </p:spPr>
        <p:txBody>
          <a:bodyPr anchor="b"/>
          <a:lstStyle>
            <a:lvl1pPr algn="ctr">
              <a:defRPr sz="5400">
                <a:solidFill>
                  <a:schemeClr val="bg1"/>
                </a:solidFill>
                <a:latin typeface="Montserrat SemiBold" panose="00000700000000000000"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A991221E-432B-AB44-0513-ACE999366120}"/>
              </a:ext>
            </a:extLst>
          </p:cNvPr>
          <p:cNvSpPr>
            <a:spLocks noGrp="1"/>
          </p:cNvSpPr>
          <p:nvPr>
            <p:ph type="subTitle" idx="1"/>
          </p:nvPr>
        </p:nvSpPr>
        <p:spPr>
          <a:xfrm>
            <a:off x="1523999" y="3430360"/>
            <a:ext cx="9144000" cy="684440"/>
          </a:xfrm>
          <a:prstGeom prst="rect">
            <a:avLst/>
          </a:prstGeom>
        </p:spPr>
        <p:txBody>
          <a:bodyPr/>
          <a:lstStyle>
            <a:lvl1pPr marL="0" indent="0" algn="ctr">
              <a:buNone/>
              <a:defRPr sz="2400">
                <a:solidFill>
                  <a:schemeClr val="bg1"/>
                </a:solidFill>
                <a:latin typeface="Montserrat" panose="000005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913652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D450-C792-BC38-F9D4-D958709007B5}"/>
              </a:ext>
            </a:extLst>
          </p:cNvPr>
          <p:cNvSpPr>
            <a:spLocks noGrp="1"/>
          </p:cNvSpPr>
          <p:nvPr>
            <p:ph type="title"/>
          </p:nvPr>
        </p:nvSpPr>
        <p:spPr>
          <a:xfrm>
            <a:off x="348343" y="295955"/>
            <a:ext cx="9100457" cy="680811"/>
          </a:xfrm>
          <a:prstGeom prst="rect">
            <a:avLst/>
          </a:prstGeom>
        </p:spPr>
        <p:txBody>
          <a:bodyPr/>
          <a:lstStyle>
            <a:lvl1pPr>
              <a:defRPr>
                <a:solidFill>
                  <a:schemeClr val="bg1"/>
                </a:solidFill>
                <a:latin typeface="Montserrat SemiBold" panose="00000700000000000000" pitchFamily="2" charset="0"/>
              </a:defRPr>
            </a:lvl1pPr>
          </a:lstStyle>
          <a:p>
            <a:r>
              <a:rPr lang="en-US"/>
              <a:t>Click to edit Master title style</a:t>
            </a:r>
          </a:p>
        </p:txBody>
      </p:sp>
      <p:sp>
        <p:nvSpPr>
          <p:cNvPr id="3" name="Content Placeholder 2">
            <a:extLst>
              <a:ext uri="{FF2B5EF4-FFF2-40B4-BE49-F238E27FC236}">
                <a16:creationId xmlns:a16="http://schemas.microsoft.com/office/drawing/2014/main" id="{014066C1-29BB-A219-8237-4914E810084A}"/>
              </a:ext>
            </a:extLst>
          </p:cNvPr>
          <p:cNvSpPr>
            <a:spLocks noGrp="1"/>
          </p:cNvSpPr>
          <p:nvPr>
            <p:ph idx="1"/>
          </p:nvPr>
        </p:nvSpPr>
        <p:spPr>
          <a:xfrm>
            <a:off x="838200" y="1490889"/>
            <a:ext cx="10515600" cy="4137025"/>
          </a:xfrm>
          <a:prstGeom prst="rect">
            <a:avLst/>
          </a:prstGeom>
        </p:spPr>
        <p:txBody>
          <a:bodyPr/>
          <a:lstStyle>
            <a:lvl1pPr>
              <a:defRPr>
                <a:solidFill>
                  <a:schemeClr val="bg1"/>
                </a:solidFill>
                <a:latin typeface="Montserrat" panose="00000500000000000000" pitchFamily="2" charset="0"/>
              </a:defRPr>
            </a:lvl1pPr>
            <a:lvl2pPr>
              <a:defRPr>
                <a:solidFill>
                  <a:schemeClr val="bg1"/>
                </a:solidFill>
                <a:latin typeface="Montserrat" panose="00000500000000000000" pitchFamily="2" charset="0"/>
              </a:defRPr>
            </a:lvl2pPr>
            <a:lvl3pPr>
              <a:defRPr>
                <a:solidFill>
                  <a:schemeClr val="bg1"/>
                </a:solidFill>
                <a:latin typeface="Montserrat" panose="00000500000000000000" pitchFamily="2" charset="0"/>
              </a:defRPr>
            </a:lvl3pPr>
            <a:lvl4pPr>
              <a:defRPr>
                <a:solidFill>
                  <a:schemeClr val="bg1"/>
                </a:solidFill>
                <a:latin typeface="Montserrat" panose="00000500000000000000" pitchFamily="2" charset="0"/>
              </a:defRPr>
            </a:lvl4pPr>
            <a:lvl5pPr>
              <a:defRPr>
                <a:solidFill>
                  <a:schemeClr val="bg1"/>
                </a:solidFill>
                <a:latin typeface="Montserrat" panose="000005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672A3CA-B9AC-E1DA-CB30-141F914CA3A8}"/>
              </a:ext>
            </a:extLst>
          </p:cNvPr>
          <p:cNvSpPr>
            <a:spLocks noGrp="1"/>
          </p:cNvSpPr>
          <p:nvPr>
            <p:ph type="sldNum" sz="quarter" idx="12"/>
          </p:nvPr>
        </p:nvSpPr>
        <p:spPr>
          <a:xfrm>
            <a:off x="9448800" y="6492875"/>
            <a:ext cx="2743200" cy="365125"/>
          </a:xfrm>
          <a:prstGeom prst="rect">
            <a:avLst/>
          </a:prstGeom>
        </p:spPr>
        <p:txBody>
          <a:bodyPr/>
          <a:lstStyle>
            <a:lvl1pPr algn="r">
              <a:defRPr>
                <a:solidFill>
                  <a:schemeClr val="bg1"/>
                </a:solidFill>
                <a:latin typeface="Montserrat" panose="00000500000000000000" pitchFamily="2" charset="0"/>
              </a:defRPr>
            </a:lvl1pPr>
          </a:lstStyle>
          <a:p>
            <a:fld id="{66E7BE55-DF4C-4313-ADD0-97D11B73E956}" type="slidenum">
              <a:rPr lang="en-US" smtClean="0"/>
              <a:pPr/>
              <a:t>‹#›</a:t>
            </a:fld>
            <a:endParaRPr lang="en-US"/>
          </a:p>
        </p:txBody>
      </p:sp>
    </p:spTree>
    <p:extLst>
      <p:ext uri="{BB962C8B-B14F-4D97-AF65-F5344CB8AC3E}">
        <p14:creationId xmlns:p14="http://schemas.microsoft.com/office/powerpoint/2010/main" val="27695023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6754D58-C85A-C26A-1156-A4A74A5E0CF4}"/>
              </a:ext>
            </a:extLst>
          </p:cNvPr>
          <p:cNvPicPr>
            <a:picLocks noChangeAspect="1"/>
          </p:cNvPicPr>
          <p:nvPr userDrawn="1"/>
        </p:nvPicPr>
        <p:blipFill>
          <a:blip r:embed="rId7"/>
          <a:srcRect/>
          <a:stretch/>
        </p:blipFill>
        <p:spPr>
          <a:xfrm>
            <a:off x="0" y="0"/>
            <a:ext cx="12192001" cy="6858000"/>
          </a:xfrm>
          <a:prstGeom prst="rect">
            <a:avLst/>
          </a:prstGeom>
        </p:spPr>
      </p:pic>
      <p:sp>
        <p:nvSpPr>
          <p:cNvPr id="8" name="Rectangle 7">
            <a:extLst>
              <a:ext uri="{FF2B5EF4-FFF2-40B4-BE49-F238E27FC236}">
                <a16:creationId xmlns:a16="http://schemas.microsoft.com/office/drawing/2014/main" id="{5323CBE7-73C9-CA2F-AF21-C62B4296A0D1}"/>
              </a:ext>
            </a:extLst>
          </p:cNvPr>
          <p:cNvSpPr/>
          <p:nvPr userDrawn="1"/>
        </p:nvSpPr>
        <p:spPr>
          <a:xfrm>
            <a:off x="9043416" y="293300"/>
            <a:ext cx="2377844" cy="10390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49097339-2B7E-2075-3FD9-970AF47314B7}"/>
              </a:ext>
            </a:extLst>
          </p:cNvPr>
          <p:cNvPicPr>
            <a:picLocks noChangeAspect="1"/>
          </p:cNvPicPr>
          <p:nvPr userDrawn="1"/>
        </p:nvPicPr>
        <p:blipFill rotWithShape="1">
          <a:blip r:embed="rId7"/>
          <a:srcRect l="73773" t="6672" r="5491" b="80479"/>
          <a:stretch/>
        </p:blipFill>
        <p:spPr>
          <a:xfrm>
            <a:off x="9535166" y="185738"/>
            <a:ext cx="2530413" cy="881991"/>
          </a:xfrm>
          <a:prstGeom prst="rect">
            <a:avLst/>
          </a:prstGeom>
        </p:spPr>
      </p:pic>
    </p:spTree>
    <p:extLst>
      <p:ext uri="{BB962C8B-B14F-4D97-AF65-F5344CB8AC3E}">
        <p14:creationId xmlns:p14="http://schemas.microsoft.com/office/powerpoint/2010/main" val="3639238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7"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6754D58-C85A-C26A-1156-A4A74A5E0CF4}"/>
              </a:ext>
            </a:extLst>
          </p:cNvPr>
          <p:cNvPicPr>
            <a:picLocks noChangeAspect="1"/>
          </p:cNvPicPr>
          <p:nvPr userDrawn="1"/>
        </p:nvPicPr>
        <p:blipFill>
          <a:blip r:embed="rId4"/>
          <a:srcRect/>
          <a:stretch/>
        </p:blipFill>
        <p:spPr>
          <a:xfrm>
            <a:off x="7143" y="0"/>
            <a:ext cx="12192001" cy="6858000"/>
          </a:xfrm>
          <a:prstGeom prst="rect">
            <a:avLst/>
          </a:prstGeom>
        </p:spPr>
      </p:pic>
      <p:sp>
        <p:nvSpPr>
          <p:cNvPr id="8" name="Rectangle 7">
            <a:extLst>
              <a:ext uri="{FF2B5EF4-FFF2-40B4-BE49-F238E27FC236}">
                <a16:creationId xmlns:a16="http://schemas.microsoft.com/office/drawing/2014/main" id="{5323CBE7-73C9-CA2F-AF21-C62B4296A0D1}"/>
              </a:ext>
            </a:extLst>
          </p:cNvPr>
          <p:cNvSpPr/>
          <p:nvPr userDrawn="1"/>
        </p:nvSpPr>
        <p:spPr>
          <a:xfrm>
            <a:off x="9043416" y="293300"/>
            <a:ext cx="2377844" cy="10390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49097339-2B7E-2075-3FD9-970AF47314B7}"/>
              </a:ext>
            </a:extLst>
          </p:cNvPr>
          <p:cNvPicPr>
            <a:picLocks noChangeAspect="1"/>
          </p:cNvPicPr>
          <p:nvPr userDrawn="1"/>
        </p:nvPicPr>
        <p:blipFill rotWithShape="1">
          <a:blip r:embed="rId4"/>
          <a:srcRect l="73773" t="6672" r="5491" b="80479"/>
          <a:stretch/>
        </p:blipFill>
        <p:spPr>
          <a:xfrm>
            <a:off x="9535166" y="185738"/>
            <a:ext cx="2530413" cy="881991"/>
          </a:xfrm>
          <a:prstGeom prst="rect">
            <a:avLst/>
          </a:prstGeom>
        </p:spPr>
      </p:pic>
      <p:pic>
        <p:nvPicPr>
          <p:cNvPr id="2" name="Picture 1">
            <a:extLst>
              <a:ext uri="{FF2B5EF4-FFF2-40B4-BE49-F238E27FC236}">
                <a16:creationId xmlns:a16="http://schemas.microsoft.com/office/drawing/2014/main" id="{221F29FB-4858-32AD-4F64-C93832041C66}"/>
              </a:ext>
            </a:extLst>
          </p:cNvPr>
          <p:cNvPicPr>
            <a:picLocks noChangeAspect="1"/>
          </p:cNvPicPr>
          <p:nvPr userDrawn="1"/>
        </p:nvPicPr>
        <p:blipFill>
          <a:blip r:embed="rId5"/>
          <a:srcRect/>
          <a:stretch/>
        </p:blipFill>
        <p:spPr>
          <a:xfrm>
            <a:off x="0" y="8358"/>
            <a:ext cx="12199144" cy="6862018"/>
          </a:xfrm>
          <a:prstGeom prst="rect">
            <a:avLst/>
          </a:prstGeom>
        </p:spPr>
      </p:pic>
      <p:sp>
        <p:nvSpPr>
          <p:cNvPr id="3" name="Rectangle 2">
            <a:extLst>
              <a:ext uri="{FF2B5EF4-FFF2-40B4-BE49-F238E27FC236}">
                <a16:creationId xmlns:a16="http://schemas.microsoft.com/office/drawing/2014/main" id="{0AB2C024-FDF9-E5B0-9197-AE5FA335F649}"/>
              </a:ext>
            </a:extLst>
          </p:cNvPr>
          <p:cNvSpPr/>
          <p:nvPr userDrawn="1"/>
        </p:nvSpPr>
        <p:spPr>
          <a:xfrm>
            <a:off x="9064823" y="545209"/>
            <a:ext cx="2470350" cy="795518"/>
          </a:xfrm>
          <a:prstGeom prst="rect">
            <a:avLst/>
          </a:prstGeom>
          <a:solidFill>
            <a:srgbClr val="042B48"/>
          </a:solidFill>
          <a:ln>
            <a:solidFill>
              <a:srgbClr val="0B2A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E1D5C5B-7A64-2CFF-1237-ECAB59B1133F}"/>
              </a:ext>
            </a:extLst>
          </p:cNvPr>
          <p:cNvPicPr>
            <a:picLocks noChangeAspect="1"/>
          </p:cNvPicPr>
          <p:nvPr userDrawn="1"/>
        </p:nvPicPr>
        <p:blipFill rotWithShape="1">
          <a:blip r:embed="rId5"/>
          <a:srcRect l="74363" t="7621" r="6316" b="81753"/>
          <a:stretch/>
        </p:blipFill>
        <p:spPr>
          <a:xfrm>
            <a:off x="9592352" y="239364"/>
            <a:ext cx="2356954" cy="729131"/>
          </a:xfrm>
          <a:prstGeom prst="rect">
            <a:avLst/>
          </a:prstGeom>
        </p:spPr>
      </p:pic>
    </p:spTree>
    <p:extLst>
      <p:ext uri="{BB962C8B-B14F-4D97-AF65-F5344CB8AC3E}">
        <p14:creationId xmlns:p14="http://schemas.microsoft.com/office/powerpoint/2010/main" val="2951119785"/>
      </p:ext>
    </p:extLst>
  </p:cSld>
  <p:clrMap bg1="lt1" tx1="dk1" bg2="lt2" tx2="dk2" accent1="accent1" accent2="accent2" accent3="accent3" accent4="accent4" accent5="accent5" accent6="accent6" hlink="hlink" folHlink="folHlink"/>
  <p:sldLayoutIdLst>
    <p:sldLayoutId id="2147483660" r:id="rId1"/>
    <p:sldLayoutId id="214748366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0F4AEC-2BD6-BF7C-224C-1EC88DA92AA1}"/>
              </a:ext>
            </a:extLst>
          </p:cNvPr>
          <p:cNvPicPr>
            <a:picLocks noChangeAspect="1"/>
          </p:cNvPicPr>
          <p:nvPr userDrawn="1"/>
        </p:nvPicPr>
        <p:blipFill>
          <a:blip r:embed="rId4"/>
          <a:srcRect/>
          <a:stretch/>
        </p:blipFill>
        <p:spPr>
          <a:xfrm>
            <a:off x="3572" y="2008"/>
            <a:ext cx="12188429" cy="6855991"/>
          </a:xfrm>
          <a:prstGeom prst="rect">
            <a:avLst/>
          </a:prstGeom>
        </p:spPr>
      </p:pic>
      <p:sp>
        <p:nvSpPr>
          <p:cNvPr id="6" name="Rectangle 5">
            <a:extLst>
              <a:ext uri="{FF2B5EF4-FFF2-40B4-BE49-F238E27FC236}">
                <a16:creationId xmlns:a16="http://schemas.microsoft.com/office/drawing/2014/main" id="{090944AE-39CF-90C8-462B-D4A3577863D3}"/>
              </a:ext>
            </a:extLst>
          </p:cNvPr>
          <p:cNvSpPr/>
          <p:nvPr userDrawn="1"/>
        </p:nvSpPr>
        <p:spPr>
          <a:xfrm>
            <a:off x="8978106" y="489857"/>
            <a:ext cx="2615235" cy="799909"/>
          </a:xfrm>
          <a:prstGeom prst="rect">
            <a:avLst/>
          </a:prstGeom>
          <a:solidFill>
            <a:srgbClr val="7FBD04"/>
          </a:solidFill>
          <a:ln>
            <a:solidFill>
              <a:srgbClr val="7FBD0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D0816D0-C9F4-D9B5-B38E-079D6F9CA9BC}"/>
              </a:ext>
            </a:extLst>
          </p:cNvPr>
          <p:cNvPicPr>
            <a:picLocks noChangeAspect="1"/>
          </p:cNvPicPr>
          <p:nvPr userDrawn="1"/>
        </p:nvPicPr>
        <p:blipFill rotWithShape="1">
          <a:blip r:embed="rId4"/>
          <a:srcRect l="74186" t="7498" r="6772" b="81259"/>
          <a:stretch/>
        </p:blipFill>
        <p:spPr>
          <a:xfrm>
            <a:off x="9484152" y="200931"/>
            <a:ext cx="2408519" cy="799909"/>
          </a:xfrm>
          <a:prstGeom prst="rect">
            <a:avLst/>
          </a:prstGeom>
        </p:spPr>
      </p:pic>
    </p:spTree>
    <p:extLst>
      <p:ext uri="{BB962C8B-B14F-4D97-AF65-F5344CB8AC3E}">
        <p14:creationId xmlns:p14="http://schemas.microsoft.com/office/powerpoint/2010/main" val="846904284"/>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582174"/>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FAF2F-70D5-E9CB-A701-0B1603C82346}"/>
              </a:ext>
            </a:extLst>
          </p:cNvPr>
          <p:cNvSpPr>
            <a:spLocks noGrp="1"/>
          </p:cNvSpPr>
          <p:nvPr>
            <p:ph type="ctrTitle"/>
          </p:nvPr>
        </p:nvSpPr>
        <p:spPr/>
        <p:txBody>
          <a:bodyPr/>
          <a:lstStyle/>
          <a:p>
            <a:r>
              <a:rPr lang="en-US" dirty="0"/>
              <a:t>Texas Association of Community Health Centers: MA Apprenticeship Program</a:t>
            </a:r>
          </a:p>
        </p:txBody>
      </p:sp>
      <p:sp>
        <p:nvSpPr>
          <p:cNvPr id="3" name="Subtitle 2">
            <a:extLst>
              <a:ext uri="{FF2B5EF4-FFF2-40B4-BE49-F238E27FC236}">
                <a16:creationId xmlns:a16="http://schemas.microsoft.com/office/drawing/2014/main" id="{6A651808-69C4-1060-0EC0-6B29A1344A62}"/>
              </a:ext>
            </a:extLst>
          </p:cNvPr>
          <p:cNvSpPr>
            <a:spLocks noGrp="1"/>
          </p:cNvSpPr>
          <p:nvPr>
            <p:ph type="subTitle" idx="1"/>
          </p:nvPr>
        </p:nvSpPr>
        <p:spPr/>
        <p:txBody>
          <a:bodyPr/>
          <a:lstStyle/>
          <a:p>
            <a:r>
              <a:rPr lang="en-US" dirty="0"/>
              <a:t>Preston Poole – Policy and Research Coordinator</a:t>
            </a:r>
          </a:p>
        </p:txBody>
      </p:sp>
    </p:spTree>
    <p:extLst>
      <p:ext uri="{BB962C8B-B14F-4D97-AF65-F5344CB8AC3E}">
        <p14:creationId xmlns:p14="http://schemas.microsoft.com/office/powerpoint/2010/main" val="3467579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69C03-6889-45E6-B999-6B4DA43015EE}"/>
              </a:ext>
            </a:extLst>
          </p:cNvPr>
          <p:cNvSpPr>
            <a:spLocks noGrp="1"/>
          </p:cNvSpPr>
          <p:nvPr>
            <p:ph type="title"/>
          </p:nvPr>
        </p:nvSpPr>
        <p:spPr/>
        <p:txBody>
          <a:bodyPr/>
          <a:lstStyle/>
          <a:p>
            <a:r>
              <a:rPr lang="en-US" sz="4000" dirty="0"/>
              <a:t> </a:t>
            </a:r>
          </a:p>
        </p:txBody>
      </p:sp>
      <p:graphicFrame>
        <p:nvGraphicFramePr>
          <p:cNvPr id="4" name="Content Placeholder 3">
            <a:extLst>
              <a:ext uri="{FF2B5EF4-FFF2-40B4-BE49-F238E27FC236}">
                <a16:creationId xmlns:a16="http://schemas.microsoft.com/office/drawing/2014/main" id="{4B615F98-A905-41CB-A023-6396BC5BD028}"/>
              </a:ext>
            </a:extLst>
          </p:cNvPr>
          <p:cNvGraphicFramePr>
            <a:graphicFrameLocks noGrp="1"/>
          </p:cNvGraphicFramePr>
          <p:nvPr>
            <p:ph sz="quarter" idx="10"/>
          </p:nvPr>
        </p:nvGraphicFramePr>
        <p:xfrm>
          <a:off x="609601" y="994118"/>
          <a:ext cx="10911417" cy="39158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1325CE17-DD05-4861-9857-7A5AB8ABDDB5}"/>
              </a:ext>
            </a:extLst>
          </p:cNvPr>
          <p:cNvSpPr txBox="1"/>
          <p:nvPr/>
        </p:nvSpPr>
        <p:spPr>
          <a:xfrm>
            <a:off x="609600" y="4454770"/>
            <a:ext cx="2213317" cy="830997"/>
          </a:xfrm>
          <a:prstGeom prst="rect">
            <a:avLst/>
          </a:prstGeom>
          <a:solidFill>
            <a:srgbClr val="7FBC06"/>
          </a:solidFill>
        </p:spPr>
        <p:txBody>
          <a:bodyPr wrap="square" rtlCol="0">
            <a:spAutoFit/>
          </a:bodyPr>
          <a:lstStyle/>
          <a:p>
            <a:pPr defTabSz="1219170">
              <a:buClr>
                <a:srgbClr val="000000"/>
              </a:buClr>
            </a:pPr>
            <a:r>
              <a:rPr lang="en-US" sz="1200" kern="0">
                <a:solidFill>
                  <a:srgbClr val="FFFFFF"/>
                </a:solidFill>
                <a:latin typeface="Montserrat" panose="00000500000000000000" pitchFamily="2" charset="0"/>
                <a:cs typeface="Arial"/>
                <a:sym typeface="Arial"/>
              </a:rPr>
              <a:t>Provide care in medically</a:t>
            </a:r>
          </a:p>
          <a:p>
            <a:pPr defTabSz="1219170">
              <a:buClr>
                <a:srgbClr val="000000"/>
              </a:buClr>
            </a:pPr>
            <a:r>
              <a:rPr lang="en-US" sz="1200" kern="0">
                <a:solidFill>
                  <a:srgbClr val="FFFFFF"/>
                </a:solidFill>
                <a:latin typeface="Montserrat" panose="00000500000000000000" pitchFamily="2" charset="0"/>
                <a:cs typeface="Arial"/>
                <a:sym typeface="Arial"/>
              </a:rPr>
              <a:t>underserved areas or to</a:t>
            </a:r>
          </a:p>
          <a:p>
            <a:pPr defTabSz="1219170">
              <a:buClr>
                <a:srgbClr val="000000"/>
              </a:buClr>
            </a:pPr>
            <a:r>
              <a:rPr lang="en-US" sz="1200" kern="0">
                <a:solidFill>
                  <a:srgbClr val="FFFFFF"/>
                </a:solidFill>
                <a:latin typeface="Montserrat" panose="00000500000000000000" pitchFamily="2" charset="0"/>
                <a:cs typeface="Arial"/>
                <a:sym typeface="Arial"/>
              </a:rPr>
              <a:t>medically underserved</a:t>
            </a:r>
          </a:p>
          <a:p>
            <a:pPr defTabSz="1219170">
              <a:buClr>
                <a:srgbClr val="000000"/>
              </a:buClr>
            </a:pPr>
            <a:r>
              <a:rPr lang="en-US" sz="1200" kern="0">
                <a:solidFill>
                  <a:srgbClr val="FFFFFF"/>
                </a:solidFill>
                <a:latin typeface="Montserrat" panose="00000500000000000000" pitchFamily="2" charset="0"/>
                <a:cs typeface="Arial"/>
                <a:sym typeface="Arial"/>
              </a:rPr>
              <a:t>populations</a:t>
            </a:r>
          </a:p>
        </p:txBody>
      </p:sp>
      <p:sp>
        <p:nvSpPr>
          <p:cNvPr id="6" name="TextBox 5">
            <a:extLst>
              <a:ext uri="{FF2B5EF4-FFF2-40B4-BE49-F238E27FC236}">
                <a16:creationId xmlns:a16="http://schemas.microsoft.com/office/drawing/2014/main" id="{F93F733A-5ABB-460A-8BBD-9FA87D2EADA7}"/>
              </a:ext>
            </a:extLst>
          </p:cNvPr>
          <p:cNvSpPr txBox="1"/>
          <p:nvPr/>
        </p:nvSpPr>
        <p:spPr>
          <a:xfrm>
            <a:off x="9305875" y="4454769"/>
            <a:ext cx="2213317" cy="830997"/>
          </a:xfrm>
          <a:prstGeom prst="rect">
            <a:avLst/>
          </a:prstGeom>
          <a:solidFill>
            <a:srgbClr val="328F44"/>
          </a:solidFill>
          <a:ln>
            <a:solidFill>
              <a:srgbClr val="CFCFCE"/>
            </a:solidFill>
          </a:ln>
        </p:spPr>
        <p:txBody>
          <a:bodyPr wrap="square" rtlCol="0">
            <a:spAutoFit/>
          </a:bodyPr>
          <a:lstStyle/>
          <a:p>
            <a:pPr defTabSz="1219170">
              <a:buClr>
                <a:srgbClr val="000000"/>
              </a:buClr>
            </a:pPr>
            <a:r>
              <a:rPr lang="en-US" sz="1200" kern="0">
                <a:solidFill>
                  <a:srgbClr val="FFFFFF"/>
                </a:solidFill>
                <a:latin typeface="Montserrat" panose="00000500000000000000" pitchFamily="2" charset="0"/>
                <a:cs typeface="Arial"/>
                <a:sym typeface="Arial"/>
              </a:rPr>
              <a:t>Offer medical, dental,</a:t>
            </a:r>
          </a:p>
          <a:p>
            <a:pPr defTabSz="1219170">
              <a:buClr>
                <a:srgbClr val="000000"/>
              </a:buClr>
            </a:pPr>
            <a:r>
              <a:rPr lang="en-US" sz="1200" kern="0">
                <a:solidFill>
                  <a:srgbClr val="FFFFFF"/>
                </a:solidFill>
                <a:latin typeface="Montserrat" panose="00000500000000000000" pitchFamily="2" charset="0"/>
                <a:cs typeface="Arial"/>
                <a:sym typeface="Arial"/>
              </a:rPr>
              <a:t>behavioral health,</a:t>
            </a:r>
          </a:p>
          <a:p>
            <a:pPr defTabSz="1219170">
              <a:buClr>
                <a:srgbClr val="000000"/>
              </a:buClr>
            </a:pPr>
            <a:r>
              <a:rPr lang="en-US" sz="1200" kern="0">
                <a:solidFill>
                  <a:srgbClr val="FFFFFF"/>
                </a:solidFill>
                <a:latin typeface="Montserrat" panose="00000500000000000000" pitchFamily="2" charset="0"/>
                <a:cs typeface="Arial"/>
                <a:sym typeface="Arial"/>
              </a:rPr>
              <a:t>pharmacy, and other</a:t>
            </a:r>
          </a:p>
          <a:p>
            <a:pPr defTabSz="1219170">
              <a:buClr>
                <a:srgbClr val="000000"/>
              </a:buClr>
            </a:pPr>
            <a:r>
              <a:rPr lang="en-US" sz="1200" kern="0">
                <a:solidFill>
                  <a:srgbClr val="FFFFFF"/>
                </a:solidFill>
                <a:latin typeface="Montserrat" panose="00000500000000000000" pitchFamily="2" charset="0"/>
                <a:cs typeface="Arial"/>
                <a:sym typeface="Arial"/>
              </a:rPr>
              <a:t>support services</a:t>
            </a:r>
          </a:p>
        </p:txBody>
      </p:sp>
      <p:sp>
        <p:nvSpPr>
          <p:cNvPr id="7" name="TextBox 6">
            <a:extLst>
              <a:ext uri="{FF2B5EF4-FFF2-40B4-BE49-F238E27FC236}">
                <a16:creationId xmlns:a16="http://schemas.microsoft.com/office/drawing/2014/main" id="{354B1C2E-EAE8-4243-BD06-01DE20E92576}"/>
              </a:ext>
            </a:extLst>
          </p:cNvPr>
          <p:cNvSpPr txBox="1"/>
          <p:nvPr/>
        </p:nvSpPr>
        <p:spPr>
          <a:xfrm>
            <a:off x="6397283" y="4454767"/>
            <a:ext cx="2213317" cy="830997"/>
          </a:xfrm>
          <a:prstGeom prst="rect">
            <a:avLst/>
          </a:prstGeom>
          <a:solidFill>
            <a:srgbClr val="042B48"/>
          </a:solidFill>
        </p:spPr>
        <p:txBody>
          <a:bodyPr wrap="square" rtlCol="0">
            <a:spAutoFit/>
          </a:bodyPr>
          <a:lstStyle/>
          <a:p>
            <a:pPr defTabSz="1219170">
              <a:buClr>
                <a:srgbClr val="000000"/>
              </a:buClr>
            </a:pPr>
            <a:r>
              <a:rPr lang="en-US" sz="1200" kern="0">
                <a:solidFill>
                  <a:srgbClr val="FFFFFF"/>
                </a:solidFill>
                <a:latin typeface="Montserrat" panose="00000500000000000000" pitchFamily="2" charset="0"/>
                <a:cs typeface="Arial"/>
                <a:sym typeface="Arial"/>
              </a:rPr>
              <a:t>Regardless of insurance</a:t>
            </a:r>
          </a:p>
          <a:p>
            <a:pPr defTabSz="1219170">
              <a:buClr>
                <a:srgbClr val="000000"/>
              </a:buClr>
            </a:pPr>
            <a:r>
              <a:rPr lang="en-US" sz="1200" kern="0">
                <a:solidFill>
                  <a:srgbClr val="FFFFFF"/>
                </a:solidFill>
                <a:latin typeface="Montserrat" panose="00000500000000000000" pitchFamily="2" charset="0"/>
                <a:cs typeface="Arial"/>
                <a:sym typeface="Arial"/>
              </a:rPr>
              <a:t>status or ability to pay, and offer sliding fee scale rates based on income</a:t>
            </a:r>
          </a:p>
        </p:txBody>
      </p:sp>
      <p:sp>
        <p:nvSpPr>
          <p:cNvPr id="8" name="TextBox 7">
            <a:extLst>
              <a:ext uri="{FF2B5EF4-FFF2-40B4-BE49-F238E27FC236}">
                <a16:creationId xmlns:a16="http://schemas.microsoft.com/office/drawing/2014/main" id="{1BE7B2BC-4C13-4DDD-8860-8438E80A428E}"/>
              </a:ext>
            </a:extLst>
          </p:cNvPr>
          <p:cNvSpPr txBox="1"/>
          <p:nvPr/>
        </p:nvSpPr>
        <p:spPr>
          <a:xfrm>
            <a:off x="3503442" y="4454766"/>
            <a:ext cx="2213317" cy="830997"/>
          </a:xfrm>
          <a:prstGeom prst="rect">
            <a:avLst/>
          </a:prstGeom>
          <a:solidFill>
            <a:srgbClr val="F36D21"/>
          </a:solidFill>
        </p:spPr>
        <p:txBody>
          <a:bodyPr wrap="square" rtlCol="0">
            <a:spAutoFit/>
          </a:bodyPr>
          <a:lstStyle/>
          <a:p>
            <a:pPr defTabSz="1219170">
              <a:buClr>
                <a:srgbClr val="000000"/>
              </a:buClr>
            </a:pPr>
            <a:r>
              <a:rPr lang="en-US" sz="1200" kern="0">
                <a:solidFill>
                  <a:srgbClr val="FFFFFF"/>
                </a:solidFill>
                <a:latin typeface="Montserrat" panose="00000500000000000000" pitchFamily="2" charset="0"/>
                <a:cs typeface="Arial"/>
                <a:sym typeface="Arial"/>
              </a:rPr>
              <a:t>At least 51% of every </a:t>
            </a:r>
          </a:p>
          <a:p>
            <a:pPr defTabSz="1219170">
              <a:buClr>
                <a:srgbClr val="000000"/>
              </a:buClr>
            </a:pPr>
            <a:r>
              <a:rPr lang="en-US" sz="1200" kern="0">
                <a:solidFill>
                  <a:srgbClr val="FFFFFF"/>
                </a:solidFill>
                <a:latin typeface="Montserrat" panose="00000500000000000000" pitchFamily="2" charset="0"/>
                <a:cs typeface="Arial"/>
                <a:sym typeface="Arial"/>
              </a:rPr>
              <a:t>health center’s governing</a:t>
            </a:r>
          </a:p>
          <a:p>
            <a:pPr defTabSz="1219170">
              <a:buClr>
                <a:srgbClr val="000000"/>
              </a:buClr>
            </a:pPr>
            <a:r>
              <a:rPr lang="en-US" sz="1200" kern="0">
                <a:solidFill>
                  <a:srgbClr val="FFFFFF"/>
                </a:solidFill>
                <a:latin typeface="Montserrat" panose="00000500000000000000" pitchFamily="2" charset="0"/>
                <a:cs typeface="Arial"/>
                <a:sym typeface="Arial"/>
              </a:rPr>
              <a:t>board must be made up</a:t>
            </a:r>
          </a:p>
          <a:p>
            <a:pPr defTabSz="1219170">
              <a:buClr>
                <a:srgbClr val="000000"/>
              </a:buClr>
            </a:pPr>
            <a:r>
              <a:rPr lang="en-US" sz="1200" kern="0">
                <a:solidFill>
                  <a:srgbClr val="FFFFFF"/>
                </a:solidFill>
                <a:latin typeface="Montserrat" panose="00000500000000000000" pitchFamily="2" charset="0"/>
                <a:cs typeface="Arial"/>
                <a:sym typeface="Arial"/>
              </a:rPr>
              <a:t>of patients</a:t>
            </a:r>
          </a:p>
        </p:txBody>
      </p:sp>
      <p:sp>
        <p:nvSpPr>
          <p:cNvPr id="3" name="Title 1">
            <a:extLst>
              <a:ext uri="{FF2B5EF4-FFF2-40B4-BE49-F238E27FC236}">
                <a16:creationId xmlns:a16="http://schemas.microsoft.com/office/drawing/2014/main" id="{E2BF3693-AD49-7558-D162-C3730B6EEDFE}"/>
              </a:ext>
            </a:extLst>
          </p:cNvPr>
          <p:cNvSpPr txBox="1">
            <a:spLocks/>
          </p:cNvSpPr>
          <p:nvPr/>
        </p:nvSpPr>
        <p:spPr>
          <a:xfrm>
            <a:off x="348343" y="295955"/>
            <a:ext cx="9100457" cy="680811"/>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Montserrat SemiBold" panose="00000700000000000000" pitchFamily="2" charset="0"/>
              </a:rPr>
              <a:t>Characteristics of FQHCs</a:t>
            </a:r>
          </a:p>
        </p:txBody>
      </p:sp>
    </p:spTree>
    <p:extLst>
      <p:ext uri="{BB962C8B-B14F-4D97-AF65-F5344CB8AC3E}">
        <p14:creationId xmlns:p14="http://schemas.microsoft.com/office/powerpoint/2010/main" val="124921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1EA278-36A2-1C5C-CDB6-AC431880CFAB}"/>
              </a:ext>
            </a:extLst>
          </p:cNvPr>
          <p:cNvPicPr>
            <a:picLocks noChangeAspect="1"/>
          </p:cNvPicPr>
          <p:nvPr/>
        </p:nvPicPr>
        <p:blipFill>
          <a:blip r:embed="rId2"/>
          <a:stretch>
            <a:fillRect/>
          </a:stretch>
        </p:blipFill>
        <p:spPr>
          <a:xfrm>
            <a:off x="7174371" y="1490663"/>
            <a:ext cx="4832903" cy="4191156"/>
          </a:xfrm>
          <a:prstGeom prst="rect">
            <a:avLst/>
          </a:prstGeom>
        </p:spPr>
      </p:pic>
      <p:sp>
        <p:nvSpPr>
          <p:cNvPr id="2" name="Title 1">
            <a:extLst>
              <a:ext uri="{FF2B5EF4-FFF2-40B4-BE49-F238E27FC236}">
                <a16:creationId xmlns:a16="http://schemas.microsoft.com/office/drawing/2014/main" id="{62FB8592-9253-200C-E9E9-5DC159CE87EF}"/>
              </a:ext>
            </a:extLst>
          </p:cNvPr>
          <p:cNvSpPr>
            <a:spLocks noGrp="1"/>
          </p:cNvSpPr>
          <p:nvPr>
            <p:ph type="title"/>
          </p:nvPr>
        </p:nvSpPr>
        <p:spPr/>
        <p:txBody>
          <a:bodyPr/>
          <a:lstStyle/>
          <a:p>
            <a:r>
              <a:rPr lang="en-US" dirty="0"/>
              <a:t>Texas FQHCs</a:t>
            </a:r>
          </a:p>
        </p:txBody>
      </p:sp>
      <p:sp>
        <p:nvSpPr>
          <p:cNvPr id="4" name="Content Placeholder 2">
            <a:extLst>
              <a:ext uri="{FF2B5EF4-FFF2-40B4-BE49-F238E27FC236}">
                <a16:creationId xmlns:a16="http://schemas.microsoft.com/office/drawing/2014/main" id="{8595CB93-1280-999F-B171-355AF1483E21}"/>
              </a:ext>
            </a:extLst>
          </p:cNvPr>
          <p:cNvSpPr>
            <a:spLocks noGrp="1"/>
          </p:cNvSpPr>
          <p:nvPr>
            <p:ph idx="1"/>
          </p:nvPr>
        </p:nvSpPr>
        <p:spPr>
          <a:xfrm>
            <a:off x="838200" y="1490663"/>
            <a:ext cx="7152118" cy="4137025"/>
          </a:xfrm>
        </p:spPr>
        <p:txBody>
          <a:bodyPr vert="horz" lIns="121920" tIns="60960" rIns="121920" bIns="60960" rtlCol="0" anchor="t">
            <a:normAutofit fontScale="70000" lnSpcReduction="20000"/>
          </a:bodyPr>
          <a:lstStyle/>
          <a:p>
            <a:r>
              <a:rPr lang="en-US" sz="3200" b="1" dirty="0">
                <a:solidFill>
                  <a:srgbClr val="328F44"/>
                </a:solidFill>
                <a:latin typeface="Montserrat"/>
              </a:rPr>
              <a:t>75</a:t>
            </a:r>
            <a:r>
              <a:rPr lang="en-US" sz="3200" dirty="0">
                <a:latin typeface="Montserrat"/>
              </a:rPr>
              <a:t> Federally Qualified Health Centers</a:t>
            </a:r>
          </a:p>
          <a:p>
            <a:pPr marL="0" indent="0">
              <a:buNone/>
            </a:pPr>
            <a:endParaRPr lang="en-US" sz="3200" dirty="0">
              <a:latin typeface="Montserrat" panose="00000500000000000000" pitchFamily="2" charset="0"/>
            </a:endParaRPr>
          </a:p>
          <a:p>
            <a:r>
              <a:rPr lang="en-US" sz="3200" b="1" dirty="0">
                <a:solidFill>
                  <a:srgbClr val="328F44"/>
                </a:solidFill>
                <a:latin typeface="Montserrat"/>
              </a:rPr>
              <a:t>650+ </a:t>
            </a:r>
            <a:r>
              <a:rPr lang="en-US" sz="3200" dirty="0">
                <a:latin typeface="Montserrat"/>
              </a:rPr>
              <a:t>clinics in 127 counties</a:t>
            </a:r>
          </a:p>
          <a:p>
            <a:pPr marL="0" indent="0">
              <a:buNone/>
            </a:pPr>
            <a:endParaRPr lang="en-US" sz="3200" dirty="0">
              <a:latin typeface="Montserrat" panose="00000500000000000000" pitchFamily="2" charset="0"/>
            </a:endParaRPr>
          </a:p>
          <a:p>
            <a:r>
              <a:rPr lang="en-US" sz="3200" b="1" dirty="0">
                <a:solidFill>
                  <a:srgbClr val="328F44"/>
                </a:solidFill>
                <a:latin typeface="Montserrat"/>
              </a:rPr>
              <a:t>1.8 million </a:t>
            </a:r>
            <a:r>
              <a:rPr lang="en-US" sz="3200" dirty="0">
                <a:latin typeface="Montserrat"/>
              </a:rPr>
              <a:t>patients served</a:t>
            </a:r>
          </a:p>
          <a:p>
            <a:pPr lvl="1"/>
            <a:r>
              <a:rPr lang="en-US" sz="2800" dirty="0">
                <a:latin typeface="Montserrat"/>
              </a:rPr>
              <a:t>1 in 17 Texans</a:t>
            </a:r>
          </a:p>
          <a:p>
            <a:endParaRPr lang="en-US" sz="3200" dirty="0">
              <a:solidFill>
                <a:srgbClr val="328F44"/>
              </a:solidFill>
              <a:highlight>
                <a:srgbClr val="FFFF00"/>
              </a:highlight>
              <a:latin typeface="Montserrat" panose="00000500000000000000" pitchFamily="2" charset="0"/>
            </a:endParaRPr>
          </a:p>
          <a:p>
            <a:r>
              <a:rPr lang="en-US" sz="3200" b="1" dirty="0">
                <a:solidFill>
                  <a:srgbClr val="328F44"/>
                </a:solidFill>
                <a:latin typeface="Montserrat"/>
              </a:rPr>
              <a:t>6.7 million</a:t>
            </a:r>
            <a:r>
              <a:rPr lang="en-US" sz="3200" dirty="0">
                <a:solidFill>
                  <a:srgbClr val="328F44"/>
                </a:solidFill>
                <a:latin typeface="Montserrat"/>
              </a:rPr>
              <a:t> </a:t>
            </a:r>
            <a:r>
              <a:rPr lang="en-US" sz="3200" dirty="0">
                <a:latin typeface="Montserrat"/>
              </a:rPr>
              <a:t>visits </a:t>
            </a:r>
            <a:r>
              <a:rPr lang="en-US" sz="2000" dirty="0">
                <a:latin typeface="Montserrat"/>
              </a:rPr>
              <a:t>(in-person and telemedicine)</a:t>
            </a:r>
          </a:p>
          <a:p>
            <a:pPr lvl="1">
              <a:lnSpc>
                <a:spcPct val="110000"/>
              </a:lnSpc>
            </a:pPr>
            <a:r>
              <a:rPr lang="en-US" sz="2900" dirty="0">
                <a:latin typeface="Montserrat"/>
              </a:rPr>
              <a:t>4,990,000+ medical visits</a:t>
            </a:r>
          </a:p>
          <a:p>
            <a:pPr lvl="1">
              <a:lnSpc>
                <a:spcPct val="110000"/>
              </a:lnSpc>
            </a:pPr>
            <a:r>
              <a:rPr lang="en-US" sz="2900" dirty="0">
                <a:latin typeface="Montserrat"/>
              </a:rPr>
              <a:t>560,000+ dental visits</a:t>
            </a:r>
          </a:p>
          <a:p>
            <a:pPr lvl="1">
              <a:lnSpc>
                <a:spcPct val="110000"/>
              </a:lnSpc>
            </a:pPr>
            <a:r>
              <a:rPr lang="en-US" sz="2900" dirty="0">
                <a:latin typeface="Montserrat"/>
              </a:rPr>
              <a:t>647,000+ mental health visits</a:t>
            </a:r>
          </a:p>
          <a:p>
            <a:endParaRPr lang="en-US" sz="3200" dirty="0"/>
          </a:p>
        </p:txBody>
      </p:sp>
      <p:sp>
        <p:nvSpPr>
          <p:cNvPr id="3" name="TextBox 2">
            <a:extLst>
              <a:ext uri="{FF2B5EF4-FFF2-40B4-BE49-F238E27FC236}">
                <a16:creationId xmlns:a16="http://schemas.microsoft.com/office/drawing/2014/main" id="{A4CFC908-9B2F-913D-DBC6-9C9C21DB45FD}"/>
              </a:ext>
            </a:extLst>
          </p:cNvPr>
          <p:cNvSpPr txBox="1"/>
          <p:nvPr/>
        </p:nvSpPr>
        <p:spPr>
          <a:xfrm>
            <a:off x="10020133" y="1897321"/>
            <a:ext cx="1980461" cy="420756"/>
          </a:xfrm>
          <a:prstGeom prst="rect">
            <a:avLst/>
          </a:prstGeom>
          <a:noFill/>
        </p:spPr>
        <p:txBody>
          <a:bodyPr wrap="square" rtlCol="0">
            <a:spAutoFit/>
          </a:bodyPr>
          <a:lstStyle/>
          <a:p>
            <a:pPr defTabSz="1219170">
              <a:buClr>
                <a:srgbClr val="000000"/>
              </a:buClr>
            </a:pPr>
            <a:r>
              <a:rPr lang="en-US" sz="1067" kern="0">
                <a:solidFill>
                  <a:srgbClr val="000000"/>
                </a:solidFill>
                <a:latin typeface="Montserrat" panose="00000500000000000000" pitchFamily="2" charset="0"/>
                <a:cs typeface="Arial"/>
                <a:sym typeface="Arial"/>
              </a:rPr>
              <a:t>Primary care service site</a:t>
            </a:r>
          </a:p>
          <a:p>
            <a:pPr defTabSz="1219170">
              <a:buClr>
                <a:srgbClr val="000000"/>
              </a:buClr>
            </a:pPr>
            <a:r>
              <a:rPr lang="en-US" sz="1067" kern="0">
                <a:solidFill>
                  <a:srgbClr val="000000"/>
                </a:solidFill>
                <a:latin typeface="Montserrat" panose="00000500000000000000" pitchFamily="2" charset="0"/>
                <a:cs typeface="Arial"/>
                <a:sym typeface="Arial"/>
              </a:rPr>
              <a:t>Support services only</a:t>
            </a:r>
          </a:p>
        </p:txBody>
      </p:sp>
      <p:sp>
        <p:nvSpPr>
          <p:cNvPr id="6" name="Rectangle 5">
            <a:extLst>
              <a:ext uri="{FF2B5EF4-FFF2-40B4-BE49-F238E27FC236}">
                <a16:creationId xmlns:a16="http://schemas.microsoft.com/office/drawing/2014/main" id="{1A6AC90C-672B-5647-0C62-E247FA581966}"/>
              </a:ext>
            </a:extLst>
          </p:cNvPr>
          <p:cNvSpPr/>
          <p:nvPr/>
        </p:nvSpPr>
        <p:spPr>
          <a:xfrm>
            <a:off x="9898213" y="2126227"/>
            <a:ext cx="121920" cy="121920"/>
          </a:xfrm>
          <a:prstGeom prst="rect">
            <a:avLst/>
          </a:prstGeom>
          <a:solidFill>
            <a:srgbClr val="7FBC0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FFFFF"/>
              </a:solidFill>
              <a:latin typeface="Montserrat Light"/>
              <a:sym typeface="Arial"/>
            </a:endParaRPr>
          </a:p>
        </p:txBody>
      </p:sp>
      <p:sp>
        <p:nvSpPr>
          <p:cNvPr id="7" name="Rectangle 6">
            <a:extLst>
              <a:ext uri="{FF2B5EF4-FFF2-40B4-BE49-F238E27FC236}">
                <a16:creationId xmlns:a16="http://schemas.microsoft.com/office/drawing/2014/main" id="{91FCC4D9-C1BE-6E3D-A69C-F622BFC2A791}"/>
              </a:ext>
            </a:extLst>
          </p:cNvPr>
          <p:cNvSpPr/>
          <p:nvPr/>
        </p:nvSpPr>
        <p:spPr>
          <a:xfrm>
            <a:off x="9899987" y="1935767"/>
            <a:ext cx="121920" cy="121920"/>
          </a:xfrm>
          <a:prstGeom prst="rect">
            <a:avLst/>
          </a:prstGeom>
          <a:solidFill>
            <a:srgbClr val="042B48"/>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FFFFF"/>
              </a:solidFill>
              <a:latin typeface="Montserrat Light"/>
              <a:sym typeface="Arial"/>
            </a:endParaRPr>
          </a:p>
        </p:txBody>
      </p:sp>
      <p:sp>
        <p:nvSpPr>
          <p:cNvPr id="8" name="TextBox 7">
            <a:extLst>
              <a:ext uri="{FF2B5EF4-FFF2-40B4-BE49-F238E27FC236}">
                <a16:creationId xmlns:a16="http://schemas.microsoft.com/office/drawing/2014/main" id="{E70127CD-F643-A844-361F-8F504C7D8583}"/>
              </a:ext>
            </a:extLst>
          </p:cNvPr>
          <p:cNvSpPr txBox="1"/>
          <p:nvPr/>
        </p:nvSpPr>
        <p:spPr>
          <a:xfrm>
            <a:off x="9722229" y="1655538"/>
            <a:ext cx="2753563" cy="256545"/>
          </a:xfrm>
          <a:prstGeom prst="rect">
            <a:avLst/>
          </a:prstGeom>
          <a:noFill/>
        </p:spPr>
        <p:txBody>
          <a:bodyPr wrap="square" rtlCol="0">
            <a:spAutoFit/>
          </a:bodyPr>
          <a:lstStyle/>
          <a:p>
            <a:pPr defTabSz="1219170">
              <a:buClr>
                <a:srgbClr val="000000"/>
              </a:buClr>
            </a:pPr>
            <a:r>
              <a:rPr lang="en-US" sz="1067" b="1" kern="0">
                <a:solidFill>
                  <a:srgbClr val="000000"/>
                </a:solidFill>
                <a:latin typeface="Montserrat" panose="00000500000000000000" pitchFamily="2" charset="0"/>
                <a:cs typeface="Arial"/>
                <a:sym typeface="Arial"/>
              </a:rPr>
              <a:t>Counties with FQHC Site</a:t>
            </a:r>
          </a:p>
        </p:txBody>
      </p:sp>
    </p:spTree>
    <p:extLst>
      <p:ext uri="{BB962C8B-B14F-4D97-AF65-F5344CB8AC3E}">
        <p14:creationId xmlns:p14="http://schemas.microsoft.com/office/powerpoint/2010/main" val="1314103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A2B7D-D0F9-4693-BD12-B93482EBA337}"/>
              </a:ext>
            </a:extLst>
          </p:cNvPr>
          <p:cNvSpPr>
            <a:spLocks noGrp="1"/>
          </p:cNvSpPr>
          <p:nvPr>
            <p:ph type="sldNum" sz="quarter" idx="10"/>
          </p:nvPr>
        </p:nvSpPr>
        <p:spPr/>
        <p:txBody>
          <a:bodyPr/>
          <a:lstStyle/>
          <a:p>
            <a:r>
              <a:rPr lang="en-US" dirty="0"/>
              <a:t> </a:t>
            </a:r>
          </a:p>
        </p:txBody>
      </p:sp>
      <p:grpSp>
        <p:nvGrpSpPr>
          <p:cNvPr id="7" name="Group 6">
            <a:extLst>
              <a:ext uri="{FF2B5EF4-FFF2-40B4-BE49-F238E27FC236}">
                <a16:creationId xmlns:a16="http://schemas.microsoft.com/office/drawing/2014/main" id="{F312F1F9-F586-4EF2-ADF2-8B1D87677A7B}"/>
              </a:ext>
            </a:extLst>
          </p:cNvPr>
          <p:cNvGrpSpPr/>
          <p:nvPr/>
        </p:nvGrpSpPr>
        <p:grpSpPr>
          <a:xfrm>
            <a:off x="439178" y="428354"/>
            <a:ext cx="11382374" cy="6089738"/>
            <a:chOff x="883021" y="704590"/>
            <a:chExt cx="10495512" cy="5472065"/>
          </a:xfrm>
        </p:grpSpPr>
        <p:grpSp>
          <p:nvGrpSpPr>
            <p:cNvPr id="8" name="Group 7">
              <a:extLst>
                <a:ext uri="{FF2B5EF4-FFF2-40B4-BE49-F238E27FC236}">
                  <a16:creationId xmlns:a16="http://schemas.microsoft.com/office/drawing/2014/main" id="{4EB6F849-C5C0-48C4-941C-9FAE7DC8F074}"/>
                </a:ext>
              </a:extLst>
            </p:cNvPr>
            <p:cNvGrpSpPr/>
            <p:nvPr/>
          </p:nvGrpSpPr>
          <p:grpSpPr>
            <a:xfrm>
              <a:off x="939730" y="1252621"/>
              <a:ext cx="10390337" cy="4924034"/>
              <a:chOff x="1654874" y="1293694"/>
              <a:chExt cx="10092911" cy="4309205"/>
            </a:xfrm>
          </p:grpSpPr>
          <p:sp>
            <p:nvSpPr>
              <p:cNvPr id="20" name="Rectangle 19">
                <a:extLst>
                  <a:ext uri="{FF2B5EF4-FFF2-40B4-BE49-F238E27FC236}">
                    <a16:creationId xmlns:a16="http://schemas.microsoft.com/office/drawing/2014/main" id="{D17AFF08-B096-40ED-A9B3-2ECD51633BD5}"/>
                  </a:ext>
                </a:extLst>
              </p:cNvPr>
              <p:cNvSpPr/>
              <p:nvPr/>
            </p:nvSpPr>
            <p:spPr>
              <a:xfrm>
                <a:off x="1654874" y="5215854"/>
                <a:ext cx="10092911" cy="387045"/>
              </a:xfrm>
              <a:prstGeom prst="rect">
                <a:avLst/>
              </a:prstGeom>
              <a:solidFill>
                <a:srgbClr val="042B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rial" panose="020B0604020202020204" pitchFamily="34" charset="0"/>
                  <a:cs typeface="Arial" panose="020B0604020202020204" pitchFamily="34" charset="0"/>
                </a:endParaRPr>
              </a:p>
            </p:txBody>
          </p:sp>
          <p:grpSp>
            <p:nvGrpSpPr>
              <p:cNvPr id="28" name="Group 27">
                <a:extLst>
                  <a:ext uri="{FF2B5EF4-FFF2-40B4-BE49-F238E27FC236}">
                    <a16:creationId xmlns:a16="http://schemas.microsoft.com/office/drawing/2014/main" id="{A24D03DC-5A31-4ED6-B9AA-197908DCDB68}"/>
                  </a:ext>
                </a:extLst>
              </p:cNvPr>
              <p:cNvGrpSpPr/>
              <p:nvPr/>
            </p:nvGrpSpPr>
            <p:grpSpPr>
              <a:xfrm>
                <a:off x="3130357" y="2602030"/>
                <a:ext cx="150751" cy="176452"/>
                <a:chOff x="6094404" y="1138233"/>
                <a:chExt cx="1871649" cy="2190745"/>
              </a:xfrm>
              <a:solidFill>
                <a:schemeClr val="bg1"/>
              </a:solidFill>
            </p:grpSpPr>
            <p:sp>
              <p:nvSpPr>
                <p:cNvPr id="29" name="Freeform 11">
                  <a:extLst>
                    <a:ext uri="{FF2B5EF4-FFF2-40B4-BE49-F238E27FC236}">
                      <a16:creationId xmlns:a16="http://schemas.microsoft.com/office/drawing/2014/main" id="{74F23DD5-C2F7-413B-9469-119FBB7607C8}"/>
                    </a:ext>
                  </a:extLst>
                </p:cNvPr>
                <p:cNvSpPr>
                  <a:spLocks/>
                </p:cNvSpPr>
                <p:nvPr/>
              </p:nvSpPr>
              <p:spPr bwMode="auto">
                <a:xfrm>
                  <a:off x="6826231" y="2936866"/>
                  <a:ext cx="412751" cy="74616"/>
                </a:xfrm>
                <a:custGeom>
                  <a:avLst/>
                  <a:gdLst>
                    <a:gd name="T0" fmla="*/ 3945 w 3945"/>
                    <a:gd name="T1" fmla="*/ 359 h 718"/>
                    <a:gd name="T2" fmla="*/ 3617 w 3945"/>
                    <a:gd name="T3" fmla="*/ 718 h 718"/>
                    <a:gd name="T4" fmla="*/ 329 w 3945"/>
                    <a:gd name="T5" fmla="*/ 718 h 718"/>
                    <a:gd name="T6" fmla="*/ 0 w 3945"/>
                    <a:gd name="T7" fmla="*/ 359 h 718"/>
                    <a:gd name="T8" fmla="*/ 0 w 3945"/>
                    <a:gd name="T9" fmla="*/ 359 h 718"/>
                    <a:gd name="T10" fmla="*/ 329 w 3945"/>
                    <a:gd name="T11" fmla="*/ 0 h 718"/>
                    <a:gd name="T12" fmla="*/ 3617 w 3945"/>
                    <a:gd name="T13" fmla="*/ 0 h 718"/>
                    <a:gd name="T14" fmla="*/ 3945 w 3945"/>
                    <a:gd name="T15" fmla="*/ 359 h 7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5" h="718">
                      <a:moveTo>
                        <a:pt x="3945" y="359"/>
                      </a:moveTo>
                      <a:cubicBezTo>
                        <a:pt x="3945" y="557"/>
                        <a:pt x="3798" y="718"/>
                        <a:pt x="3617" y="718"/>
                      </a:cubicBezTo>
                      <a:lnTo>
                        <a:pt x="329" y="718"/>
                      </a:lnTo>
                      <a:cubicBezTo>
                        <a:pt x="147" y="718"/>
                        <a:pt x="0" y="557"/>
                        <a:pt x="0" y="359"/>
                      </a:cubicBezTo>
                      <a:lnTo>
                        <a:pt x="0" y="359"/>
                      </a:lnTo>
                      <a:cubicBezTo>
                        <a:pt x="0" y="161"/>
                        <a:pt x="148" y="0"/>
                        <a:pt x="329" y="0"/>
                      </a:cubicBezTo>
                      <a:lnTo>
                        <a:pt x="3617" y="0"/>
                      </a:lnTo>
                      <a:cubicBezTo>
                        <a:pt x="3798" y="0"/>
                        <a:pt x="3945" y="161"/>
                        <a:pt x="3945" y="3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0" name="Freeform 12">
                  <a:extLst>
                    <a:ext uri="{FF2B5EF4-FFF2-40B4-BE49-F238E27FC236}">
                      <a16:creationId xmlns:a16="http://schemas.microsoft.com/office/drawing/2014/main" id="{F04AD74C-BBE9-4D36-BD57-51C84FCF7B7A}"/>
                    </a:ext>
                  </a:extLst>
                </p:cNvPr>
                <p:cNvSpPr>
                  <a:spLocks/>
                </p:cNvSpPr>
                <p:nvPr/>
              </p:nvSpPr>
              <p:spPr bwMode="auto">
                <a:xfrm>
                  <a:off x="6826231" y="3047995"/>
                  <a:ext cx="412751" cy="74616"/>
                </a:xfrm>
                <a:custGeom>
                  <a:avLst/>
                  <a:gdLst>
                    <a:gd name="T0" fmla="*/ 3945 w 3945"/>
                    <a:gd name="T1" fmla="*/ 359 h 717"/>
                    <a:gd name="T2" fmla="*/ 3617 w 3945"/>
                    <a:gd name="T3" fmla="*/ 717 h 717"/>
                    <a:gd name="T4" fmla="*/ 329 w 3945"/>
                    <a:gd name="T5" fmla="*/ 717 h 717"/>
                    <a:gd name="T6" fmla="*/ 0 w 3945"/>
                    <a:gd name="T7" fmla="*/ 359 h 717"/>
                    <a:gd name="T8" fmla="*/ 0 w 3945"/>
                    <a:gd name="T9" fmla="*/ 359 h 717"/>
                    <a:gd name="T10" fmla="*/ 329 w 3945"/>
                    <a:gd name="T11" fmla="*/ 0 h 717"/>
                    <a:gd name="T12" fmla="*/ 3617 w 3945"/>
                    <a:gd name="T13" fmla="*/ 0 h 717"/>
                    <a:gd name="T14" fmla="*/ 3945 w 3945"/>
                    <a:gd name="T15" fmla="*/ 359 h 7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5" h="717">
                      <a:moveTo>
                        <a:pt x="3945" y="359"/>
                      </a:moveTo>
                      <a:cubicBezTo>
                        <a:pt x="3945" y="557"/>
                        <a:pt x="3798" y="717"/>
                        <a:pt x="3617" y="717"/>
                      </a:cubicBezTo>
                      <a:lnTo>
                        <a:pt x="329" y="717"/>
                      </a:lnTo>
                      <a:cubicBezTo>
                        <a:pt x="147" y="717"/>
                        <a:pt x="0" y="557"/>
                        <a:pt x="0" y="359"/>
                      </a:cubicBezTo>
                      <a:lnTo>
                        <a:pt x="0" y="359"/>
                      </a:lnTo>
                      <a:cubicBezTo>
                        <a:pt x="0" y="161"/>
                        <a:pt x="148" y="0"/>
                        <a:pt x="329" y="0"/>
                      </a:cubicBezTo>
                      <a:lnTo>
                        <a:pt x="3617" y="0"/>
                      </a:lnTo>
                      <a:cubicBezTo>
                        <a:pt x="3798" y="0"/>
                        <a:pt x="3945" y="161"/>
                        <a:pt x="3945" y="3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1" name="Freeform 13">
                  <a:extLst>
                    <a:ext uri="{FF2B5EF4-FFF2-40B4-BE49-F238E27FC236}">
                      <a16:creationId xmlns:a16="http://schemas.microsoft.com/office/drawing/2014/main" id="{739FFFA1-AB42-4D49-93E8-ADD1E8C4D4A3}"/>
                    </a:ext>
                  </a:extLst>
                </p:cNvPr>
                <p:cNvSpPr>
                  <a:spLocks/>
                </p:cNvSpPr>
                <p:nvPr/>
              </p:nvSpPr>
              <p:spPr bwMode="auto">
                <a:xfrm>
                  <a:off x="6826231" y="3160704"/>
                  <a:ext cx="412751" cy="74616"/>
                </a:xfrm>
                <a:custGeom>
                  <a:avLst/>
                  <a:gdLst>
                    <a:gd name="T0" fmla="*/ 3945 w 3945"/>
                    <a:gd name="T1" fmla="*/ 359 h 718"/>
                    <a:gd name="T2" fmla="*/ 3617 w 3945"/>
                    <a:gd name="T3" fmla="*/ 718 h 718"/>
                    <a:gd name="T4" fmla="*/ 329 w 3945"/>
                    <a:gd name="T5" fmla="*/ 718 h 718"/>
                    <a:gd name="T6" fmla="*/ 0 w 3945"/>
                    <a:gd name="T7" fmla="*/ 359 h 718"/>
                    <a:gd name="T8" fmla="*/ 0 w 3945"/>
                    <a:gd name="T9" fmla="*/ 359 h 718"/>
                    <a:gd name="T10" fmla="*/ 329 w 3945"/>
                    <a:gd name="T11" fmla="*/ 0 h 718"/>
                    <a:gd name="T12" fmla="*/ 3617 w 3945"/>
                    <a:gd name="T13" fmla="*/ 0 h 718"/>
                    <a:gd name="T14" fmla="*/ 3945 w 3945"/>
                    <a:gd name="T15" fmla="*/ 359 h 7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5" h="718">
                      <a:moveTo>
                        <a:pt x="3945" y="359"/>
                      </a:moveTo>
                      <a:cubicBezTo>
                        <a:pt x="3945" y="557"/>
                        <a:pt x="3798" y="718"/>
                        <a:pt x="3617" y="718"/>
                      </a:cubicBezTo>
                      <a:lnTo>
                        <a:pt x="329" y="718"/>
                      </a:lnTo>
                      <a:cubicBezTo>
                        <a:pt x="147" y="718"/>
                        <a:pt x="0" y="557"/>
                        <a:pt x="0" y="359"/>
                      </a:cubicBezTo>
                      <a:lnTo>
                        <a:pt x="0" y="359"/>
                      </a:lnTo>
                      <a:cubicBezTo>
                        <a:pt x="0" y="161"/>
                        <a:pt x="148" y="0"/>
                        <a:pt x="329" y="0"/>
                      </a:cubicBezTo>
                      <a:lnTo>
                        <a:pt x="3617" y="0"/>
                      </a:lnTo>
                      <a:cubicBezTo>
                        <a:pt x="3798" y="0"/>
                        <a:pt x="3945" y="161"/>
                        <a:pt x="3945" y="3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2" name="Freeform 14">
                  <a:extLst>
                    <a:ext uri="{FF2B5EF4-FFF2-40B4-BE49-F238E27FC236}">
                      <a16:creationId xmlns:a16="http://schemas.microsoft.com/office/drawing/2014/main" id="{79337E20-10D9-4B82-8A91-E0F1DB5F900A}"/>
                    </a:ext>
                  </a:extLst>
                </p:cNvPr>
                <p:cNvSpPr>
                  <a:spLocks/>
                </p:cNvSpPr>
                <p:nvPr/>
              </p:nvSpPr>
              <p:spPr bwMode="auto">
                <a:xfrm>
                  <a:off x="6919898" y="3273413"/>
                  <a:ext cx="225427" cy="55565"/>
                </a:xfrm>
                <a:custGeom>
                  <a:avLst/>
                  <a:gdLst>
                    <a:gd name="T0" fmla="*/ 0 w 2152"/>
                    <a:gd name="T1" fmla="*/ 0 h 538"/>
                    <a:gd name="T2" fmla="*/ 0 w 2152"/>
                    <a:gd name="T3" fmla="*/ 179 h 538"/>
                    <a:gd name="T4" fmla="*/ 489 w 2152"/>
                    <a:gd name="T5" fmla="*/ 538 h 538"/>
                    <a:gd name="T6" fmla="*/ 1663 w 2152"/>
                    <a:gd name="T7" fmla="*/ 538 h 538"/>
                    <a:gd name="T8" fmla="*/ 2152 w 2152"/>
                    <a:gd name="T9" fmla="*/ 179 h 538"/>
                    <a:gd name="T10" fmla="*/ 2152 w 2152"/>
                    <a:gd name="T11" fmla="*/ 0 h 538"/>
                    <a:gd name="T12" fmla="*/ 0 w 2152"/>
                    <a:gd name="T13" fmla="*/ 0 h 538"/>
                  </a:gdLst>
                  <a:ahLst/>
                  <a:cxnLst>
                    <a:cxn ang="0">
                      <a:pos x="T0" y="T1"/>
                    </a:cxn>
                    <a:cxn ang="0">
                      <a:pos x="T2" y="T3"/>
                    </a:cxn>
                    <a:cxn ang="0">
                      <a:pos x="T4" y="T5"/>
                    </a:cxn>
                    <a:cxn ang="0">
                      <a:pos x="T6" y="T7"/>
                    </a:cxn>
                    <a:cxn ang="0">
                      <a:pos x="T8" y="T9"/>
                    </a:cxn>
                    <a:cxn ang="0">
                      <a:pos x="T10" y="T11"/>
                    </a:cxn>
                    <a:cxn ang="0">
                      <a:pos x="T12" y="T13"/>
                    </a:cxn>
                  </a:cxnLst>
                  <a:rect l="0" t="0" r="r" b="b"/>
                  <a:pathLst>
                    <a:path w="2152" h="538">
                      <a:moveTo>
                        <a:pt x="0" y="0"/>
                      </a:moveTo>
                      <a:lnTo>
                        <a:pt x="0" y="179"/>
                      </a:lnTo>
                      <a:cubicBezTo>
                        <a:pt x="0" y="377"/>
                        <a:pt x="219" y="538"/>
                        <a:pt x="489" y="538"/>
                      </a:cubicBezTo>
                      <a:lnTo>
                        <a:pt x="1663" y="538"/>
                      </a:lnTo>
                      <a:cubicBezTo>
                        <a:pt x="1933" y="538"/>
                        <a:pt x="2152" y="377"/>
                        <a:pt x="2152" y="179"/>
                      </a:cubicBezTo>
                      <a:lnTo>
                        <a:pt x="215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3" name="Freeform 16">
                  <a:extLst>
                    <a:ext uri="{FF2B5EF4-FFF2-40B4-BE49-F238E27FC236}">
                      <a16:creationId xmlns:a16="http://schemas.microsoft.com/office/drawing/2014/main" id="{F68E2B25-733F-41F8-AA47-254089554C1E}"/>
                    </a:ext>
                  </a:extLst>
                </p:cNvPr>
                <p:cNvSpPr>
                  <a:spLocks/>
                </p:cNvSpPr>
                <p:nvPr/>
              </p:nvSpPr>
              <p:spPr bwMode="auto">
                <a:xfrm>
                  <a:off x="6992916" y="1138233"/>
                  <a:ext cx="74616" cy="223839"/>
                </a:xfrm>
                <a:custGeom>
                  <a:avLst/>
                  <a:gdLst>
                    <a:gd name="T0" fmla="*/ 359 w 717"/>
                    <a:gd name="T1" fmla="*/ 0 h 2152"/>
                    <a:gd name="T2" fmla="*/ 0 w 717"/>
                    <a:gd name="T3" fmla="*/ 329 h 2152"/>
                    <a:gd name="T4" fmla="*/ 0 w 717"/>
                    <a:gd name="T5" fmla="*/ 1076 h 2152"/>
                    <a:gd name="T6" fmla="*/ 0 w 717"/>
                    <a:gd name="T7" fmla="*/ 1823 h 2152"/>
                    <a:gd name="T8" fmla="*/ 359 w 717"/>
                    <a:gd name="T9" fmla="*/ 2152 h 2152"/>
                    <a:gd name="T10" fmla="*/ 717 w 717"/>
                    <a:gd name="T11" fmla="*/ 1823 h 2152"/>
                    <a:gd name="T12" fmla="*/ 717 w 717"/>
                    <a:gd name="T13" fmla="*/ 1076 h 2152"/>
                    <a:gd name="T14" fmla="*/ 717 w 717"/>
                    <a:gd name="T15" fmla="*/ 329 h 2152"/>
                    <a:gd name="T16" fmla="*/ 359 w 717"/>
                    <a:gd name="T17" fmla="*/ 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2152">
                      <a:moveTo>
                        <a:pt x="359" y="0"/>
                      </a:moveTo>
                      <a:cubicBezTo>
                        <a:pt x="161" y="0"/>
                        <a:pt x="0" y="147"/>
                        <a:pt x="0" y="329"/>
                      </a:cubicBezTo>
                      <a:lnTo>
                        <a:pt x="0" y="1076"/>
                      </a:lnTo>
                      <a:lnTo>
                        <a:pt x="0" y="1823"/>
                      </a:lnTo>
                      <a:cubicBezTo>
                        <a:pt x="0" y="2004"/>
                        <a:pt x="161" y="2152"/>
                        <a:pt x="359" y="2152"/>
                      </a:cubicBezTo>
                      <a:cubicBezTo>
                        <a:pt x="557" y="2152"/>
                        <a:pt x="717" y="2004"/>
                        <a:pt x="717" y="1823"/>
                      </a:cubicBezTo>
                      <a:lnTo>
                        <a:pt x="717" y="1076"/>
                      </a:lnTo>
                      <a:lnTo>
                        <a:pt x="717" y="329"/>
                      </a:lnTo>
                      <a:cubicBezTo>
                        <a:pt x="717" y="147"/>
                        <a:pt x="557" y="0"/>
                        <a:pt x="3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4" name="Freeform 17">
                  <a:extLst>
                    <a:ext uri="{FF2B5EF4-FFF2-40B4-BE49-F238E27FC236}">
                      <a16:creationId xmlns:a16="http://schemas.microsoft.com/office/drawing/2014/main" id="{5F3635A9-8A6B-49D4-A7B6-D183C96B962B}"/>
                    </a:ext>
                  </a:extLst>
                </p:cNvPr>
                <p:cNvSpPr>
                  <a:spLocks/>
                </p:cNvSpPr>
                <p:nvPr/>
              </p:nvSpPr>
              <p:spPr bwMode="auto">
                <a:xfrm>
                  <a:off x="7361221" y="1252530"/>
                  <a:ext cx="161920" cy="215897"/>
                </a:xfrm>
                <a:custGeom>
                  <a:avLst/>
                  <a:gdLst>
                    <a:gd name="T0" fmla="*/ 1313 w 1550"/>
                    <a:gd name="T1" fmla="*/ 99 h 2062"/>
                    <a:gd name="T2" fmla="*/ 838 w 1550"/>
                    <a:gd name="T3" fmla="*/ 205 h 2062"/>
                    <a:gd name="T4" fmla="*/ 464 w 1550"/>
                    <a:gd name="T5" fmla="*/ 852 h 2062"/>
                    <a:gd name="T6" fmla="*/ 91 w 1550"/>
                    <a:gd name="T7" fmla="*/ 1499 h 2062"/>
                    <a:gd name="T8" fmla="*/ 237 w 1550"/>
                    <a:gd name="T9" fmla="*/ 1963 h 2062"/>
                    <a:gd name="T10" fmla="*/ 712 w 1550"/>
                    <a:gd name="T11" fmla="*/ 1857 h 2062"/>
                    <a:gd name="T12" fmla="*/ 1085 w 1550"/>
                    <a:gd name="T13" fmla="*/ 1210 h 2062"/>
                    <a:gd name="T14" fmla="*/ 1459 w 1550"/>
                    <a:gd name="T15" fmla="*/ 563 h 2062"/>
                    <a:gd name="T16" fmla="*/ 1313 w 1550"/>
                    <a:gd name="T17" fmla="*/ 99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0" h="2062">
                      <a:moveTo>
                        <a:pt x="1313" y="99"/>
                      </a:moveTo>
                      <a:cubicBezTo>
                        <a:pt x="1141" y="0"/>
                        <a:pt x="929" y="47"/>
                        <a:pt x="838" y="205"/>
                      </a:cubicBezTo>
                      <a:lnTo>
                        <a:pt x="464" y="852"/>
                      </a:lnTo>
                      <a:lnTo>
                        <a:pt x="91" y="1499"/>
                      </a:lnTo>
                      <a:cubicBezTo>
                        <a:pt x="0" y="1656"/>
                        <a:pt x="65" y="1864"/>
                        <a:pt x="237" y="1963"/>
                      </a:cubicBezTo>
                      <a:cubicBezTo>
                        <a:pt x="408" y="2062"/>
                        <a:pt x="621" y="2015"/>
                        <a:pt x="712" y="1857"/>
                      </a:cubicBezTo>
                      <a:lnTo>
                        <a:pt x="1085" y="1210"/>
                      </a:lnTo>
                      <a:lnTo>
                        <a:pt x="1459" y="563"/>
                      </a:lnTo>
                      <a:cubicBezTo>
                        <a:pt x="1550" y="406"/>
                        <a:pt x="1484" y="198"/>
                        <a:pt x="1313"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5" name="Freeform 18">
                  <a:extLst>
                    <a:ext uri="{FF2B5EF4-FFF2-40B4-BE49-F238E27FC236}">
                      <a16:creationId xmlns:a16="http://schemas.microsoft.com/office/drawing/2014/main" id="{4A95C663-F15B-42E3-9452-4F7CE1DD0DD5}"/>
                    </a:ext>
                  </a:extLst>
                </p:cNvPr>
                <p:cNvSpPr>
                  <a:spLocks/>
                </p:cNvSpPr>
                <p:nvPr/>
              </p:nvSpPr>
              <p:spPr bwMode="auto">
                <a:xfrm>
                  <a:off x="7635850" y="1581145"/>
                  <a:ext cx="215897" cy="161921"/>
                </a:xfrm>
                <a:custGeom>
                  <a:avLst/>
                  <a:gdLst>
                    <a:gd name="T0" fmla="*/ 1962 w 2061"/>
                    <a:gd name="T1" fmla="*/ 237 h 1550"/>
                    <a:gd name="T2" fmla="*/ 1498 w 2061"/>
                    <a:gd name="T3" fmla="*/ 91 h 1550"/>
                    <a:gd name="T4" fmla="*/ 851 w 2061"/>
                    <a:gd name="T5" fmla="*/ 464 h 1550"/>
                    <a:gd name="T6" fmla="*/ 204 w 2061"/>
                    <a:gd name="T7" fmla="*/ 838 h 1550"/>
                    <a:gd name="T8" fmla="*/ 99 w 2061"/>
                    <a:gd name="T9" fmla="*/ 1313 h 1550"/>
                    <a:gd name="T10" fmla="*/ 563 w 2061"/>
                    <a:gd name="T11" fmla="*/ 1459 h 1550"/>
                    <a:gd name="T12" fmla="*/ 1210 w 2061"/>
                    <a:gd name="T13" fmla="*/ 1085 h 1550"/>
                    <a:gd name="T14" fmla="*/ 1857 w 2061"/>
                    <a:gd name="T15" fmla="*/ 712 h 1550"/>
                    <a:gd name="T16" fmla="*/ 1962 w 2061"/>
                    <a:gd name="T17" fmla="*/ 237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1" h="1550">
                      <a:moveTo>
                        <a:pt x="1962" y="237"/>
                      </a:moveTo>
                      <a:cubicBezTo>
                        <a:pt x="1863" y="65"/>
                        <a:pt x="1656" y="0"/>
                        <a:pt x="1498" y="91"/>
                      </a:cubicBezTo>
                      <a:lnTo>
                        <a:pt x="851" y="464"/>
                      </a:lnTo>
                      <a:lnTo>
                        <a:pt x="204" y="838"/>
                      </a:lnTo>
                      <a:cubicBezTo>
                        <a:pt x="47" y="929"/>
                        <a:pt x="0" y="1141"/>
                        <a:pt x="99" y="1313"/>
                      </a:cubicBezTo>
                      <a:cubicBezTo>
                        <a:pt x="198" y="1484"/>
                        <a:pt x="406" y="1550"/>
                        <a:pt x="563" y="1459"/>
                      </a:cubicBezTo>
                      <a:lnTo>
                        <a:pt x="1210" y="1085"/>
                      </a:lnTo>
                      <a:lnTo>
                        <a:pt x="1857" y="712"/>
                      </a:lnTo>
                      <a:cubicBezTo>
                        <a:pt x="2014" y="621"/>
                        <a:pt x="2061" y="409"/>
                        <a:pt x="1962"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6" name="Freeform 19">
                  <a:extLst>
                    <a:ext uri="{FF2B5EF4-FFF2-40B4-BE49-F238E27FC236}">
                      <a16:creationId xmlns:a16="http://schemas.microsoft.com/office/drawing/2014/main" id="{4445CAD8-211B-4FAD-AF9F-3505D19EB3B2}"/>
                    </a:ext>
                  </a:extLst>
                </p:cNvPr>
                <p:cNvSpPr>
                  <a:spLocks/>
                </p:cNvSpPr>
                <p:nvPr/>
              </p:nvSpPr>
              <p:spPr bwMode="auto">
                <a:xfrm>
                  <a:off x="7742215" y="2036755"/>
                  <a:ext cx="223838" cy="74616"/>
                </a:xfrm>
                <a:custGeom>
                  <a:avLst/>
                  <a:gdLst>
                    <a:gd name="T0" fmla="*/ 1823 w 2151"/>
                    <a:gd name="T1" fmla="*/ 0 h 717"/>
                    <a:gd name="T2" fmla="*/ 1076 w 2151"/>
                    <a:gd name="T3" fmla="*/ 0 h 717"/>
                    <a:gd name="T4" fmla="*/ 328 w 2151"/>
                    <a:gd name="T5" fmla="*/ 0 h 717"/>
                    <a:gd name="T6" fmla="*/ 0 w 2151"/>
                    <a:gd name="T7" fmla="*/ 359 h 717"/>
                    <a:gd name="T8" fmla="*/ 328 w 2151"/>
                    <a:gd name="T9" fmla="*/ 717 h 717"/>
                    <a:gd name="T10" fmla="*/ 1076 w 2151"/>
                    <a:gd name="T11" fmla="*/ 717 h 717"/>
                    <a:gd name="T12" fmla="*/ 1823 w 2151"/>
                    <a:gd name="T13" fmla="*/ 717 h 717"/>
                    <a:gd name="T14" fmla="*/ 2151 w 2151"/>
                    <a:gd name="T15" fmla="*/ 359 h 717"/>
                    <a:gd name="T16" fmla="*/ 1823 w 2151"/>
                    <a:gd name="T17"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1" h="717">
                      <a:moveTo>
                        <a:pt x="1823" y="0"/>
                      </a:moveTo>
                      <a:lnTo>
                        <a:pt x="1076" y="0"/>
                      </a:lnTo>
                      <a:lnTo>
                        <a:pt x="328" y="0"/>
                      </a:lnTo>
                      <a:cubicBezTo>
                        <a:pt x="147" y="0"/>
                        <a:pt x="0" y="161"/>
                        <a:pt x="0" y="359"/>
                      </a:cubicBezTo>
                      <a:cubicBezTo>
                        <a:pt x="0" y="557"/>
                        <a:pt x="147" y="717"/>
                        <a:pt x="328" y="717"/>
                      </a:cubicBezTo>
                      <a:lnTo>
                        <a:pt x="1076" y="717"/>
                      </a:lnTo>
                      <a:lnTo>
                        <a:pt x="1823" y="717"/>
                      </a:lnTo>
                      <a:cubicBezTo>
                        <a:pt x="2004" y="717"/>
                        <a:pt x="2151" y="557"/>
                        <a:pt x="2151" y="359"/>
                      </a:cubicBezTo>
                      <a:cubicBezTo>
                        <a:pt x="2151" y="161"/>
                        <a:pt x="2004" y="0"/>
                        <a:pt x="18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7" name="Freeform 21">
                  <a:extLst>
                    <a:ext uri="{FF2B5EF4-FFF2-40B4-BE49-F238E27FC236}">
                      <a16:creationId xmlns:a16="http://schemas.microsoft.com/office/drawing/2014/main" id="{E98C4716-1662-43C0-9A90-BF9C05530ED2}"/>
                    </a:ext>
                  </a:extLst>
                </p:cNvPr>
                <p:cNvSpPr>
                  <a:spLocks/>
                </p:cNvSpPr>
                <p:nvPr/>
              </p:nvSpPr>
              <p:spPr bwMode="auto">
                <a:xfrm>
                  <a:off x="6537316" y="1252530"/>
                  <a:ext cx="161920" cy="215897"/>
                </a:xfrm>
                <a:custGeom>
                  <a:avLst/>
                  <a:gdLst>
                    <a:gd name="T0" fmla="*/ 1459 w 1550"/>
                    <a:gd name="T1" fmla="*/ 1499 h 2062"/>
                    <a:gd name="T2" fmla="*/ 1085 w 1550"/>
                    <a:gd name="T3" fmla="*/ 852 h 2062"/>
                    <a:gd name="T4" fmla="*/ 712 w 1550"/>
                    <a:gd name="T5" fmla="*/ 205 h 2062"/>
                    <a:gd name="T6" fmla="*/ 237 w 1550"/>
                    <a:gd name="T7" fmla="*/ 99 h 2062"/>
                    <a:gd name="T8" fmla="*/ 91 w 1550"/>
                    <a:gd name="T9" fmla="*/ 563 h 2062"/>
                    <a:gd name="T10" fmla="*/ 464 w 1550"/>
                    <a:gd name="T11" fmla="*/ 1210 h 2062"/>
                    <a:gd name="T12" fmla="*/ 838 w 1550"/>
                    <a:gd name="T13" fmla="*/ 1858 h 2062"/>
                    <a:gd name="T14" fmla="*/ 1313 w 1550"/>
                    <a:gd name="T15" fmla="*/ 1963 h 2062"/>
                    <a:gd name="T16" fmla="*/ 1459 w 1550"/>
                    <a:gd name="T17" fmla="*/ 1499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0" h="2062">
                      <a:moveTo>
                        <a:pt x="1459" y="1499"/>
                      </a:moveTo>
                      <a:lnTo>
                        <a:pt x="1085" y="852"/>
                      </a:lnTo>
                      <a:lnTo>
                        <a:pt x="712" y="205"/>
                      </a:lnTo>
                      <a:cubicBezTo>
                        <a:pt x="621" y="47"/>
                        <a:pt x="408" y="0"/>
                        <a:pt x="237" y="99"/>
                      </a:cubicBezTo>
                      <a:cubicBezTo>
                        <a:pt x="65" y="198"/>
                        <a:pt x="0" y="406"/>
                        <a:pt x="91" y="563"/>
                      </a:cubicBezTo>
                      <a:lnTo>
                        <a:pt x="464" y="1210"/>
                      </a:lnTo>
                      <a:lnTo>
                        <a:pt x="838" y="1858"/>
                      </a:lnTo>
                      <a:cubicBezTo>
                        <a:pt x="928" y="2015"/>
                        <a:pt x="1141" y="2062"/>
                        <a:pt x="1313" y="1963"/>
                      </a:cubicBezTo>
                      <a:cubicBezTo>
                        <a:pt x="1484" y="1864"/>
                        <a:pt x="1550" y="1656"/>
                        <a:pt x="1459" y="14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8" name="Freeform 22">
                  <a:extLst>
                    <a:ext uri="{FF2B5EF4-FFF2-40B4-BE49-F238E27FC236}">
                      <a16:creationId xmlns:a16="http://schemas.microsoft.com/office/drawing/2014/main" id="{AE2B509A-A4E0-454B-AEE5-2F6DAA3AEF2E}"/>
                    </a:ext>
                  </a:extLst>
                </p:cNvPr>
                <p:cNvSpPr>
                  <a:spLocks/>
                </p:cNvSpPr>
                <p:nvPr/>
              </p:nvSpPr>
              <p:spPr bwMode="auto">
                <a:xfrm>
                  <a:off x="6208701" y="1581145"/>
                  <a:ext cx="215897" cy="161920"/>
                </a:xfrm>
                <a:custGeom>
                  <a:avLst/>
                  <a:gdLst>
                    <a:gd name="T0" fmla="*/ 1857 w 2062"/>
                    <a:gd name="T1" fmla="*/ 838 h 1550"/>
                    <a:gd name="T2" fmla="*/ 1210 w 2062"/>
                    <a:gd name="T3" fmla="*/ 464 h 1550"/>
                    <a:gd name="T4" fmla="*/ 563 w 2062"/>
                    <a:gd name="T5" fmla="*/ 91 h 1550"/>
                    <a:gd name="T6" fmla="*/ 99 w 2062"/>
                    <a:gd name="T7" fmla="*/ 237 h 1550"/>
                    <a:gd name="T8" fmla="*/ 204 w 2062"/>
                    <a:gd name="T9" fmla="*/ 712 h 1550"/>
                    <a:gd name="T10" fmla="*/ 852 w 2062"/>
                    <a:gd name="T11" fmla="*/ 1085 h 1550"/>
                    <a:gd name="T12" fmla="*/ 1499 w 2062"/>
                    <a:gd name="T13" fmla="*/ 1459 h 1550"/>
                    <a:gd name="T14" fmla="*/ 1963 w 2062"/>
                    <a:gd name="T15" fmla="*/ 1313 h 1550"/>
                    <a:gd name="T16" fmla="*/ 1857 w 2062"/>
                    <a:gd name="T17" fmla="*/ 838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2" h="1550">
                      <a:moveTo>
                        <a:pt x="1857" y="838"/>
                      </a:moveTo>
                      <a:lnTo>
                        <a:pt x="1210" y="464"/>
                      </a:lnTo>
                      <a:lnTo>
                        <a:pt x="563" y="91"/>
                      </a:lnTo>
                      <a:cubicBezTo>
                        <a:pt x="406" y="0"/>
                        <a:pt x="198" y="65"/>
                        <a:pt x="99" y="237"/>
                      </a:cubicBezTo>
                      <a:cubicBezTo>
                        <a:pt x="0" y="408"/>
                        <a:pt x="47" y="621"/>
                        <a:pt x="204" y="712"/>
                      </a:cubicBezTo>
                      <a:lnTo>
                        <a:pt x="852" y="1085"/>
                      </a:lnTo>
                      <a:lnTo>
                        <a:pt x="1499" y="1459"/>
                      </a:lnTo>
                      <a:cubicBezTo>
                        <a:pt x="1656" y="1550"/>
                        <a:pt x="1864" y="1484"/>
                        <a:pt x="1963" y="1313"/>
                      </a:cubicBezTo>
                      <a:cubicBezTo>
                        <a:pt x="2062" y="1141"/>
                        <a:pt x="2015" y="929"/>
                        <a:pt x="1857" y="8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39" name="Freeform 23">
                  <a:extLst>
                    <a:ext uri="{FF2B5EF4-FFF2-40B4-BE49-F238E27FC236}">
                      <a16:creationId xmlns:a16="http://schemas.microsoft.com/office/drawing/2014/main" id="{A5F51F9E-5BFB-4644-A38F-5527B7204FB0}"/>
                    </a:ext>
                  </a:extLst>
                </p:cNvPr>
                <p:cNvSpPr>
                  <a:spLocks/>
                </p:cNvSpPr>
                <p:nvPr/>
              </p:nvSpPr>
              <p:spPr bwMode="auto">
                <a:xfrm>
                  <a:off x="6094404" y="2036755"/>
                  <a:ext cx="225427" cy="74616"/>
                </a:xfrm>
                <a:custGeom>
                  <a:avLst/>
                  <a:gdLst>
                    <a:gd name="T0" fmla="*/ 1823 w 2152"/>
                    <a:gd name="T1" fmla="*/ 0 h 718"/>
                    <a:gd name="T2" fmla="*/ 1076 w 2152"/>
                    <a:gd name="T3" fmla="*/ 0 h 718"/>
                    <a:gd name="T4" fmla="*/ 329 w 2152"/>
                    <a:gd name="T5" fmla="*/ 0 h 718"/>
                    <a:gd name="T6" fmla="*/ 0 w 2152"/>
                    <a:gd name="T7" fmla="*/ 359 h 718"/>
                    <a:gd name="T8" fmla="*/ 329 w 2152"/>
                    <a:gd name="T9" fmla="*/ 718 h 718"/>
                    <a:gd name="T10" fmla="*/ 1076 w 2152"/>
                    <a:gd name="T11" fmla="*/ 718 h 718"/>
                    <a:gd name="T12" fmla="*/ 1823 w 2152"/>
                    <a:gd name="T13" fmla="*/ 718 h 718"/>
                    <a:gd name="T14" fmla="*/ 2152 w 2152"/>
                    <a:gd name="T15" fmla="*/ 359 h 718"/>
                    <a:gd name="T16" fmla="*/ 1823 w 2152"/>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2" h="718">
                      <a:moveTo>
                        <a:pt x="1823" y="0"/>
                      </a:moveTo>
                      <a:lnTo>
                        <a:pt x="1076" y="0"/>
                      </a:lnTo>
                      <a:lnTo>
                        <a:pt x="329" y="0"/>
                      </a:lnTo>
                      <a:cubicBezTo>
                        <a:pt x="147" y="0"/>
                        <a:pt x="0" y="161"/>
                        <a:pt x="0" y="359"/>
                      </a:cubicBezTo>
                      <a:cubicBezTo>
                        <a:pt x="0" y="557"/>
                        <a:pt x="147" y="718"/>
                        <a:pt x="329" y="718"/>
                      </a:cubicBezTo>
                      <a:lnTo>
                        <a:pt x="1076" y="718"/>
                      </a:lnTo>
                      <a:lnTo>
                        <a:pt x="1823" y="718"/>
                      </a:lnTo>
                      <a:cubicBezTo>
                        <a:pt x="2005" y="718"/>
                        <a:pt x="2152" y="557"/>
                        <a:pt x="2152" y="359"/>
                      </a:cubicBezTo>
                      <a:cubicBezTo>
                        <a:pt x="2152" y="161"/>
                        <a:pt x="2005" y="0"/>
                        <a:pt x="18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sp>
              <p:nvSpPr>
                <p:cNvPr id="40" name="Freeform 24">
                  <a:extLst>
                    <a:ext uri="{FF2B5EF4-FFF2-40B4-BE49-F238E27FC236}">
                      <a16:creationId xmlns:a16="http://schemas.microsoft.com/office/drawing/2014/main" id="{3D31C8FB-ADDA-4A08-90FB-BF2D732FB1A3}"/>
                    </a:ext>
                  </a:extLst>
                </p:cNvPr>
                <p:cNvSpPr>
                  <a:spLocks/>
                </p:cNvSpPr>
                <p:nvPr/>
              </p:nvSpPr>
              <p:spPr bwMode="auto">
                <a:xfrm>
                  <a:off x="6208710" y="2405060"/>
                  <a:ext cx="215897" cy="160341"/>
                </a:xfrm>
                <a:custGeom>
                  <a:avLst/>
                  <a:gdLst>
                    <a:gd name="T0" fmla="*/ 1963 w 2062"/>
                    <a:gd name="T1" fmla="*/ 237 h 1550"/>
                    <a:gd name="T2" fmla="*/ 1499 w 2062"/>
                    <a:gd name="T3" fmla="*/ 91 h 1550"/>
                    <a:gd name="T4" fmla="*/ 852 w 2062"/>
                    <a:gd name="T5" fmla="*/ 464 h 1550"/>
                    <a:gd name="T6" fmla="*/ 204 w 2062"/>
                    <a:gd name="T7" fmla="*/ 838 h 1550"/>
                    <a:gd name="T8" fmla="*/ 99 w 2062"/>
                    <a:gd name="T9" fmla="*/ 1313 h 1550"/>
                    <a:gd name="T10" fmla="*/ 563 w 2062"/>
                    <a:gd name="T11" fmla="*/ 1459 h 1550"/>
                    <a:gd name="T12" fmla="*/ 1210 w 2062"/>
                    <a:gd name="T13" fmla="*/ 1085 h 1550"/>
                    <a:gd name="T14" fmla="*/ 1857 w 2062"/>
                    <a:gd name="T15" fmla="*/ 712 h 1550"/>
                    <a:gd name="T16" fmla="*/ 1963 w 2062"/>
                    <a:gd name="T17" fmla="*/ 237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2" h="1550">
                      <a:moveTo>
                        <a:pt x="1963" y="237"/>
                      </a:moveTo>
                      <a:cubicBezTo>
                        <a:pt x="1863" y="65"/>
                        <a:pt x="1656" y="0"/>
                        <a:pt x="1499" y="91"/>
                      </a:cubicBezTo>
                      <a:lnTo>
                        <a:pt x="852" y="464"/>
                      </a:lnTo>
                      <a:lnTo>
                        <a:pt x="204" y="838"/>
                      </a:lnTo>
                      <a:cubicBezTo>
                        <a:pt x="47" y="929"/>
                        <a:pt x="0" y="1141"/>
                        <a:pt x="99" y="1313"/>
                      </a:cubicBezTo>
                      <a:cubicBezTo>
                        <a:pt x="198" y="1484"/>
                        <a:pt x="406" y="1550"/>
                        <a:pt x="563" y="1459"/>
                      </a:cubicBezTo>
                      <a:lnTo>
                        <a:pt x="1210" y="1085"/>
                      </a:lnTo>
                      <a:lnTo>
                        <a:pt x="1857" y="712"/>
                      </a:lnTo>
                      <a:cubicBezTo>
                        <a:pt x="2014" y="621"/>
                        <a:pt x="2062" y="408"/>
                        <a:pt x="1963"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prstClr val="black"/>
                    </a:solidFill>
                    <a:latin typeface="Arial" panose="020B0604020202020204" pitchFamily="34" charset="0"/>
                    <a:cs typeface="Arial" panose="020B0604020202020204" pitchFamily="34" charset="0"/>
                  </a:endParaRPr>
                </a:p>
              </p:txBody>
            </p:sp>
          </p:grpSp>
          <p:sp>
            <p:nvSpPr>
              <p:cNvPr id="22" name="Isosceles Triangle 21">
                <a:extLst>
                  <a:ext uri="{FF2B5EF4-FFF2-40B4-BE49-F238E27FC236}">
                    <a16:creationId xmlns:a16="http://schemas.microsoft.com/office/drawing/2014/main" id="{87AD796C-5F09-4267-A640-8DA8CC61AF50}"/>
                  </a:ext>
                </a:extLst>
              </p:cNvPr>
              <p:cNvSpPr/>
              <p:nvPr/>
            </p:nvSpPr>
            <p:spPr>
              <a:xfrm>
                <a:off x="2350874" y="1293694"/>
                <a:ext cx="6985022" cy="959762"/>
              </a:xfrm>
              <a:prstGeom prs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rial" panose="020B0604020202020204" pitchFamily="34" charset="0"/>
                  <a:cs typeface="Arial" panose="020B0604020202020204" pitchFamily="34" charset="0"/>
                </a:endParaRPr>
              </a:p>
            </p:txBody>
          </p:sp>
        </p:grpSp>
        <p:sp>
          <p:nvSpPr>
            <p:cNvPr id="9" name="TextBox 8">
              <a:extLst>
                <a:ext uri="{FF2B5EF4-FFF2-40B4-BE49-F238E27FC236}">
                  <a16:creationId xmlns:a16="http://schemas.microsoft.com/office/drawing/2014/main" id="{2980E8D4-0524-48A6-84BB-B5C0E6238F00}"/>
                </a:ext>
              </a:extLst>
            </p:cNvPr>
            <p:cNvSpPr txBox="1"/>
            <p:nvPr/>
          </p:nvSpPr>
          <p:spPr>
            <a:xfrm>
              <a:off x="1203121" y="3366002"/>
              <a:ext cx="1442416" cy="1410452"/>
            </a:xfrm>
            <a:prstGeom prst="rect">
              <a:avLst/>
            </a:prstGeom>
            <a:noFill/>
          </p:spPr>
          <p:txBody>
            <a:bodyPr wrap="square" rtlCol="0" anchor="ctr">
              <a:spAutoFit/>
            </a:bodyPr>
            <a:lstStyle/>
            <a:p>
              <a:pPr algn="ctr"/>
              <a:r>
                <a:rPr lang="en-US" sz="2400" b="1">
                  <a:solidFill>
                    <a:prstClr val="white"/>
                  </a:solidFill>
                  <a:latin typeface="Montserrat SemiBold" panose="00000700000000000000" pitchFamily="2" charset="0"/>
                </a:rPr>
                <a:t>Policy</a:t>
              </a:r>
            </a:p>
            <a:p>
              <a:pPr algn="ctr"/>
              <a:r>
                <a:rPr lang="en-US" sz="2400" b="1">
                  <a:solidFill>
                    <a:prstClr val="white"/>
                  </a:solidFill>
                  <a:latin typeface="Montserrat SemiBold" panose="00000700000000000000" pitchFamily="2" charset="0"/>
                </a:rPr>
                <a:t>&amp;</a:t>
              </a:r>
            </a:p>
            <a:p>
              <a:pPr algn="ctr"/>
              <a:r>
                <a:rPr lang="en-US" sz="2400" b="1">
                  <a:solidFill>
                    <a:prstClr val="white"/>
                  </a:solidFill>
                  <a:latin typeface="Montserrat SemiBold" panose="00000700000000000000" pitchFamily="2" charset="0"/>
                </a:rPr>
                <a:t>Advocacy</a:t>
              </a:r>
            </a:p>
          </p:txBody>
        </p:sp>
        <p:sp>
          <p:nvSpPr>
            <p:cNvPr id="10" name="TextBox 9">
              <a:extLst>
                <a:ext uri="{FF2B5EF4-FFF2-40B4-BE49-F238E27FC236}">
                  <a16:creationId xmlns:a16="http://schemas.microsoft.com/office/drawing/2014/main" id="{D06A0EA9-F83A-4F13-A0FB-A59071205E10}"/>
                </a:ext>
              </a:extLst>
            </p:cNvPr>
            <p:cNvSpPr txBox="1"/>
            <p:nvPr/>
          </p:nvSpPr>
          <p:spPr>
            <a:xfrm>
              <a:off x="3103866" y="3780602"/>
              <a:ext cx="1806411" cy="580775"/>
            </a:xfrm>
            <a:prstGeom prst="rect">
              <a:avLst/>
            </a:prstGeom>
            <a:noFill/>
          </p:spPr>
          <p:txBody>
            <a:bodyPr wrap="square" rtlCol="0" anchor="ctr">
              <a:spAutoFit/>
            </a:bodyPr>
            <a:lstStyle/>
            <a:p>
              <a:pPr algn="ctr"/>
              <a:r>
                <a:rPr lang="en-US" b="1" dirty="0">
                  <a:solidFill>
                    <a:prstClr val="white"/>
                  </a:solidFill>
                  <a:latin typeface="Montserrat SemiBold" panose="00000700000000000000" pitchFamily="2" charset="0"/>
                </a:rPr>
                <a:t>Partnership</a:t>
              </a:r>
            </a:p>
            <a:p>
              <a:pPr algn="ctr"/>
              <a:r>
                <a:rPr lang="en-US" b="1" dirty="0">
                  <a:solidFill>
                    <a:prstClr val="white"/>
                  </a:solidFill>
                  <a:latin typeface="Montserrat SemiBold" panose="00000700000000000000" pitchFamily="2" charset="0"/>
                </a:rPr>
                <a:t>Development</a:t>
              </a:r>
            </a:p>
          </p:txBody>
        </p:sp>
        <p:sp>
          <p:nvSpPr>
            <p:cNvPr id="11" name="TextBox 10">
              <a:extLst>
                <a:ext uri="{FF2B5EF4-FFF2-40B4-BE49-F238E27FC236}">
                  <a16:creationId xmlns:a16="http://schemas.microsoft.com/office/drawing/2014/main" id="{F35E25EF-0B38-4593-BD5D-3F0161310E81}"/>
                </a:ext>
              </a:extLst>
            </p:cNvPr>
            <p:cNvSpPr txBox="1"/>
            <p:nvPr/>
          </p:nvSpPr>
          <p:spPr>
            <a:xfrm>
              <a:off x="5308439" y="3656150"/>
              <a:ext cx="1644676" cy="829678"/>
            </a:xfrm>
            <a:prstGeom prst="rect">
              <a:avLst/>
            </a:prstGeom>
            <a:noFill/>
          </p:spPr>
          <p:txBody>
            <a:bodyPr wrap="square" rtlCol="0" anchor="ctr">
              <a:spAutoFit/>
            </a:bodyPr>
            <a:lstStyle/>
            <a:p>
              <a:pPr algn="ctr"/>
              <a:r>
                <a:rPr lang="en-US" b="1" dirty="0">
                  <a:solidFill>
                    <a:prstClr val="white"/>
                  </a:solidFill>
                  <a:latin typeface="Montserrat SemiBold" panose="00000700000000000000" pitchFamily="2" charset="0"/>
                </a:rPr>
                <a:t>Retention:  Career Growth</a:t>
              </a:r>
              <a:endParaRPr lang="en-US" sz="2000" b="1" dirty="0">
                <a:solidFill>
                  <a:prstClr val="white"/>
                </a:solidFill>
                <a:latin typeface="Montserrat SemiBold" panose="00000700000000000000" pitchFamily="2" charset="0"/>
              </a:endParaRPr>
            </a:p>
          </p:txBody>
        </p:sp>
        <p:sp>
          <p:nvSpPr>
            <p:cNvPr id="12" name="TextBox 11">
              <a:extLst>
                <a:ext uri="{FF2B5EF4-FFF2-40B4-BE49-F238E27FC236}">
                  <a16:creationId xmlns:a16="http://schemas.microsoft.com/office/drawing/2014/main" id="{A8F34EC4-1748-404E-95C6-D22B35BC11C4}"/>
                </a:ext>
              </a:extLst>
            </p:cNvPr>
            <p:cNvSpPr txBox="1"/>
            <p:nvPr/>
          </p:nvSpPr>
          <p:spPr>
            <a:xfrm>
              <a:off x="7429075" y="3531699"/>
              <a:ext cx="1649656" cy="1078581"/>
            </a:xfrm>
            <a:prstGeom prst="rect">
              <a:avLst/>
            </a:prstGeom>
            <a:noFill/>
          </p:spPr>
          <p:txBody>
            <a:bodyPr wrap="square" rtlCol="0" anchor="ctr">
              <a:spAutoFit/>
            </a:bodyPr>
            <a:lstStyle/>
            <a:p>
              <a:pPr algn="ctr"/>
              <a:r>
                <a:rPr lang="en-US" b="1" dirty="0">
                  <a:solidFill>
                    <a:prstClr val="white"/>
                  </a:solidFill>
                  <a:latin typeface="Montserrat SemiBold" panose="00000700000000000000" pitchFamily="2" charset="0"/>
                </a:rPr>
                <a:t>Training</a:t>
              </a:r>
            </a:p>
            <a:p>
              <a:pPr algn="ctr"/>
              <a:r>
                <a:rPr lang="en-US" b="1" dirty="0">
                  <a:solidFill>
                    <a:prstClr val="white"/>
                  </a:solidFill>
                  <a:latin typeface="Montserrat SemiBold" panose="00000700000000000000" pitchFamily="2" charset="0"/>
                  <a:cs typeface="Arial" panose="020B0604020202020204" pitchFamily="34" charset="0"/>
                </a:rPr>
                <a:t>&amp; </a:t>
              </a:r>
            </a:p>
            <a:p>
              <a:pPr algn="ctr"/>
              <a:r>
                <a:rPr lang="en-US" b="1" dirty="0">
                  <a:solidFill>
                    <a:prstClr val="white"/>
                  </a:solidFill>
                  <a:latin typeface="Montserrat SemiBold" panose="00000700000000000000" pitchFamily="2" charset="0"/>
                  <a:cs typeface="Arial" panose="020B0604020202020204" pitchFamily="34" charset="0"/>
                </a:rPr>
                <a:t>Technical </a:t>
              </a:r>
            </a:p>
            <a:p>
              <a:pPr algn="ctr"/>
              <a:r>
                <a:rPr lang="en-US" b="1" dirty="0">
                  <a:solidFill>
                    <a:prstClr val="white"/>
                  </a:solidFill>
                  <a:latin typeface="Montserrat SemiBold" panose="00000700000000000000" pitchFamily="2" charset="0"/>
                  <a:cs typeface="Arial" panose="020B0604020202020204" pitchFamily="34" charset="0"/>
                </a:rPr>
                <a:t>Assistance</a:t>
              </a:r>
            </a:p>
          </p:txBody>
        </p:sp>
        <p:sp>
          <p:nvSpPr>
            <p:cNvPr id="16" name="TextBox 15">
              <a:extLst>
                <a:ext uri="{FF2B5EF4-FFF2-40B4-BE49-F238E27FC236}">
                  <a16:creationId xmlns:a16="http://schemas.microsoft.com/office/drawing/2014/main" id="{AC9BEB20-2411-4CB7-BAA0-AB852F91C747}"/>
                </a:ext>
              </a:extLst>
            </p:cNvPr>
            <p:cNvSpPr txBox="1"/>
            <p:nvPr/>
          </p:nvSpPr>
          <p:spPr>
            <a:xfrm>
              <a:off x="9573762" y="3531699"/>
              <a:ext cx="1631704" cy="1078581"/>
            </a:xfrm>
            <a:prstGeom prst="rect">
              <a:avLst/>
            </a:prstGeom>
            <a:noFill/>
          </p:spPr>
          <p:txBody>
            <a:bodyPr wrap="square" rtlCol="0" anchor="ctr">
              <a:spAutoFit/>
            </a:bodyPr>
            <a:lstStyle/>
            <a:p>
              <a:pPr algn="ctr"/>
              <a:r>
                <a:rPr lang="en-US" b="1">
                  <a:solidFill>
                    <a:prstClr val="white"/>
                  </a:solidFill>
                  <a:latin typeface="Montserrat SemiBold" panose="00000700000000000000" pitchFamily="2" charset="0"/>
                </a:rPr>
                <a:t>Health Center</a:t>
              </a:r>
            </a:p>
            <a:p>
              <a:pPr algn="ctr"/>
              <a:r>
                <a:rPr lang="en-US" b="1">
                  <a:solidFill>
                    <a:prstClr val="white"/>
                  </a:solidFill>
                  <a:latin typeface="Montserrat SemiBold" panose="00000700000000000000" pitchFamily="2" charset="0"/>
                  <a:cs typeface="Arial" panose="020B0604020202020204" pitchFamily="34" charset="0"/>
                </a:rPr>
                <a:t>Strategic </a:t>
              </a:r>
            </a:p>
            <a:p>
              <a:pPr algn="ctr"/>
              <a:r>
                <a:rPr lang="en-US" b="1">
                  <a:solidFill>
                    <a:prstClr val="white"/>
                  </a:solidFill>
                  <a:latin typeface="Montserrat SemiBold" panose="00000700000000000000" pitchFamily="2" charset="0"/>
                  <a:cs typeface="Arial" panose="020B0604020202020204" pitchFamily="34" charset="0"/>
                </a:rPr>
                <a:t>Plans</a:t>
              </a:r>
            </a:p>
          </p:txBody>
        </p:sp>
        <p:sp>
          <p:nvSpPr>
            <p:cNvPr id="17" name="Isosceles Triangle 16">
              <a:extLst>
                <a:ext uri="{FF2B5EF4-FFF2-40B4-BE49-F238E27FC236}">
                  <a16:creationId xmlns:a16="http://schemas.microsoft.com/office/drawing/2014/main" id="{647B1E00-883C-4CC1-A2F3-CB5BD1427C96}"/>
                </a:ext>
              </a:extLst>
            </p:cNvPr>
            <p:cNvSpPr/>
            <p:nvPr/>
          </p:nvSpPr>
          <p:spPr>
            <a:xfrm>
              <a:off x="883021" y="704590"/>
              <a:ext cx="10495512" cy="1692275"/>
            </a:xfrm>
            <a:prstGeom prst="triangle">
              <a:avLst>
                <a:gd name="adj" fmla="val 48596"/>
              </a:avLst>
            </a:prstGeom>
            <a:solidFill>
              <a:srgbClr val="042B48"/>
            </a:solidFill>
            <a:ln>
              <a:solidFill>
                <a:srgbClr val="042B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Montserrat SemiBold" panose="00000700000000000000" pitchFamily="2" charset="0"/>
                </a:rPr>
                <a:t>Strategic Workforce Framework</a:t>
              </a:r>
            </a:p>
          </p:txBody>
        </p:sp>
        <p:sp>
          <p:nvSpPr>
            <p:cNvPr id="19" name="TextBox 18">
              <a:extLst>
                <a:ext uri="{FF2B5EF4-FFF2-40B4-BE49-F238E27FC236}">
                  <a16:creationId xmlns:a16="http://schemas.microsoft.com/office/drawing/2014/main" id="{DFCF7C68-8C0F-4AB7-B8A4-BD727DBB5B86}"/>
                </a:ext>
              </a:extLst>
            </p:cNvPr>
            <p:cNvSpPr txBox="1"/>
            <p:nvPr/>
          </p:nvSpPr>
          <p:spPr>
            <a:xfrm>
              <a:off x="1171125" y="3656150"/>
              <a:ext cx="1468733" cy="829678"/>
            </a:xfrm>
            <a:prstGeom prst="rect">
              <a:avLst/>
            </a:prstGeom>
            <a:noFill/>
          </p:spPr>
          <p:txBody>
            <a:bodyPr wrap="square" rtlCol="0" anchor="ctr">
              <a:spAutoFit/>
            </a:bodyPr>
            <a:lstStyle/>
            <a:p>
              <a:pPr algn="ctr"/>
              <a:r>
                <a:rPr lang="en-US" b="1">
                  <a:solidFill>
                    <a:prstClr val="white"/>
                  </a:solidFill>
                  <a:latin typeface="Montserrat SemiBold" panose="00000700000000000000" pitchFamily="2" charset="0"/>
                </a:rPr>
                <a:t>Policy</a:t>
              </a:r>
            </a:p>
            <a:p>
              <a:pPr algn="ctr"/>
              <a:r>
                <a:rPr lang="en-US" b="1">
                  <a:solidFill>
                    <a:prstClr val="white"/>
                  </a:solidFill>
                  <a:latin typeface="Montserrat SemiBold" panose="00000700000000000000" pitchFamily="2" charset="0"/>
                </a:rPr>
                <a:t>&amp;</a:t>
              </a:r>
            </a:p>
            <a:p>
              <a:pPr algn="ctr"/>
              <a:r>
                <a:rPr lang="en-US" b="1">
                  <a:solidFill>
                    <a:prstClr val="white"/>
                  </a:solidFill>
                  <a:latin typeface="Montserrat SemiBold" panose="00000700000000000000" pitchFamily="2" charset="0"/>
                </a:rPr>
                <a:t>Advocacy</a:t>
              </a:r>
            </a:p>
          </p:txBody>
        </p:sp>
      </p:grpSp>
      <p:graphicFrame>
        <p:nvGraphicFramePr>
          <p:cNvPr id="2" name="Diagram 1">
            <a:extLst>
              <a:ext uri="{FF2B5EF4-FFF2-40B4-BE49-F238E27FC236}">
                <a16:creationId xmlns:a16="http://schemas.microsoft.com/office/drawing/2014/main" id="{C04FB74E-5211-0145-B371-09EE833147FB}"/>
              </a:ext>
            </a:extLst>
          </p:cNvPr>
          <p:cNvGraphicFramePr/>
          <p:nvPr>
            <p:extLst>
              <p:ext uri="{D42A27DB-BD31-4B8C-83A1-F6EECF244321}">
                <p14:modId xmlns:p14="http://schemas.microsoft.com/office/powerpoint/2010/main" val="2610935524"/>
              </p:ext>
            </p:extLst>
          </p:nvPr>
        </p:nvGraphicFramePr>
        <p:xfrm>
          <a:off x="439177" y="2392218"/>
          <a:ext cx="11329814" cy="35301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8612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11856-E7EB-32BF-52AE-677EBB1FEFE7}"/>
              </a:ext>
            </a:extLst>
          </p:cNvPr>
          <p:cNvSpPr>
            <a:spLocks noGrp="1"/>
          </p:cNvSpPr>
          <p:nvPr>
            <p:ph type="title"/>
          </p:nvPr>
        </p:nvSpPr>
        <p:spPr/>
        <p:txBody>
          <a:bodyPr/>
          <a:lstStyle/>
          <a:p>
            <a:r>
              <a:rPr lang="en-US" sz="2800">
                <a:solidFill>
                  <a:srgbClr val="266141"/>
                </a:solidFill>
              </a:rPr>
              <a:t>PARTNERSHIPS</a:t>
            </a:r>
          </a:p>
        </p:txBody>
      </p:sp>
      <p:sp>
        <p:nvSpPr>
          <p:cNvPr id="3" name="Content Placeholder 2">
            <a:extLst>
              <a:ext uri="{FF2B5EF4-FFF2-40B4-BE49-F238E27FC236}">
                <a16:creationId xmlns:a16="http://schemas.microsoft.com/office/drawing/2014/main" id="{94D2E771-6A6C-5261-72D5-EB87EF9AE712}"/>
              </a:ext>
            </a:extLst>
          </p:cNvPr>
          <p:cNvSpPr>
            <a:spLocks noGrp="1"/>
          </p:cNvSpPr>
          <p:nvPr>
            <p:ph idx="1"/>
          </p:nvPr>
        </p:nvSpPr>
        <p:spPr/>
        <p:txBody>
          <a:bodyPr/>
          <a:lstStyle/>
          <a:p>
            <a:pPr marL="0" indent="0" algn="ctr">
              <a:buNone/>
            </a:pPr>
            <a:r>
              <a:rPr lang="en-US" sz="2400" dirty="0"/>
              <a:t>Strategic connections between TACHC and:</a:t>
            </a:r>
          </a:p>
          <a:p>
            <a:pPr marL="0" indent="0" algn="ctr">
              <a:buNone/>
            </a:pPr>
            <a:r>
              <a:rPr lang="en-US" sz="2400" b="1" dirty="0">
                <a:latin typeface="Montserrat SemiBold" panose="00000700000000000000" pitchFamily="2" charset="0"/>
              </a:rPr>
              <a:t>Federal</a:t>
            </a:r>
            <a:r>
              <a:rPr lang="en-US" sz="2400" dirty="0">
                <a:latin typeface="Montserrat SemiBold" panose="00000700000000000000" pitchFamily="2" charset="0"/>
              </a:rPr>
              <a:t>, </a:t>
            </a:r>
            <a:r>
              <a:rPr lang="en-US" sz="2400" b="1" dirty="0">
                <a:latin typeface="Montserrat SemiBold" panose="00000700000000000000" pitchFamily="2" charset="0"/>
              </a:rPr>
              <a:t>Regional</a:t>
            </a:r>
            <a:r>
              <a:rPr lang="en-US" sz="2400" dirty="0">
                <a:latin typeface="Montserrat SemiBold" panose="00000700000000000000" pitchFamily="2" charset="0"/>
              </a:rPr>
              <a:t>, </a:t>
            </a:r>
            <a:r>
              <a:rPr lang="en-US" sz="2400" b="1" dirty="0">
                <a:latin typeface="Montserrat SemiBold" panose="00000700000000000000" pitchFamily="2" charset="0"/>
              </a:rPr>
              <a:t>State</a:t>
            </a:r>
            <a:r>
              <a:rPr lang="en-US" sz="2400" dirty="0">
                <a:latin typeface="Montserrat SemiBold" panose="00000700000000000000" pitchFamily="2" charset="0"/>
              </a:rPr>
              <a:t>, and/or </a:t>
            </a:r>
            <a:r>
              <a:rPr lang="en-US" sz="2400" b="1" dirty="0">
                <a:latin typeface="Montserrat SemiBold" panose="00000700000000000000" pitchFamily="2" charset="0"/>
              </a:rPr>
              <a:t>Local</a:t>
            </a:r>
            <a:r>
              <a:rPr lang="en-US" sz="2400" dirty="0">
                <a:latin typeface="Montserrat SemiBold" panose="00000700000000000000" pitchFamily="2" charset="0"/>
              </a:rPr>
              <a:t> Agencies</a:t>
            </a:r>
            <a:endParaRPr lang="en-US" sz="2400" b="1" dirty="0">
              <a:solidFill>
                <a:srgbClr val="266141"/>
              </a:solidFill>
              <a:latin typeface="Montserrat SemiBold" panose="00000700000000000000" pitchFamily="2" charset="0"/>
            </a:endParaRPr>
          </a:p>
        </p:txBody>
      </p:sp>
      <p:grpSp>
        <p:nvGrpSpPr>
          <p:cNvPr id="10" name="Group 9">
            <a:extLst>
              <a:ext uri="{FF2B5EF4-FFF2-40B4-BE49-F238E27FC236}">
                <a16:creationId xmlns:a16="http://schemas.microsoft.com/office/drawing/2014/main" id="{CD294F26-5911-F144-F47A-31225A22C375}"/>
              </a:ext>
            </a:extLst>
          </p:cNvPr>
          <p:cNvGrpSpPr/>
          <p:nvPr/>
        </p:nvGrpSpPr>
        <p:grpSpPr>
          <a:xfrm>
            <a:off x="2313626" y="2345075"/>
            <a:ext cx="7564748" cy="3153977"/>
            <a:chOff x="3038764" y="2286416"/>
            <a:chExt cx="6808354" cy="2838613"/>
          </a:xfrm>
        </p:grpSpPr>
        <p:pic>
          <p:nvPicPr>
            <p:cNvPr id="5" name="Graphic 4" descr="Document with solid fill">
              <a:extLst>
                <a:ext uri="{FF2B5EF4-FFF2-40B4-BE49-F238E27FC236}">
                  <a16:creationId xmlns:a16="http://schemas.microsoft.com/office/drawing/2014/main" id="{68A9F120-283F-E114-EC42-80C1F41DAAF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01286" y="2411994"/>
              <a:ext cx="2125792" cy="2125792"/>
            </a:xfrm>
            <a:prstGeom prst="rect">
              <a:avLst/>
            </a:prstGeom>
          </p:spPr>
        </p:pic>
        <p:sp>
          <p:nvSpPr>
            <p:cNvPr id="4" name="TextBox 3">
              <a:extLst>
                <a:ext uri="{FF2B5EF4-FFF2-40B4-BE49-F238E27FC236}">
                  <a16:creationId xmlns:a16="http://schemas.microsoft.com/office/drawing/2014/main" id="{29836EB2-EA8A-6D12-0EFD-E9B310C29018}"/>
                </a:ext>
              </a:extLst>
            </p:cNvPr>
            <p:cNvSpPr txBox="1"/>
            <p:nvPr/>
          </p:nvSpPr>
          <p:spPr>
            <a:xfrm>
              <a:off x="3038764" y="4663364"/>
              <a:ext cx="2650836" cy="461665"/>
            </a:xfrm>
            <a:prstGeom prst="rect">
              <a:avLst/>
            </a:prstGeom>
            <a:noFill/>
          </p:spPr>
          <p:txBody>
            <a:bodyPr wrap="square" rtlCol="0">
              <a:spAutoFit/>
            </a:bodyPr>
            <a:lstStyle/>
            <a:p>
              <a:pPr algn="ctr"/>
              <a:r>
                <a:rPr lang="en-US" sz="2400">
                  <a:latin typeface="Montserrat SemiBold" panose="00000700000000000000" pitchFamily="2" charset="0"/>
                </a:rPr>
                <a:t>Formal</a:t>
              </a:r>
              <a:endParaRPr lang="en-US">
                <a:latin typeface="Montserrat SemiBold" panose="00000700000000000000" pitchFamily="2" charset="0"/>
              </a:endParaRPr>
            </a:p>
          </p:txBody>
        </p:sp>
        <p:sp>
          <p:nvSpPr>
            <p:cNvPr id="6" name="TextBox 5">
              <a:extLst>
                <a:ext uri="{FF2B5EF4-FFF2-40B4-BE49-F238E27FC236}">
                  <a16:creationId xmlns:a16="http://schemas.microsoft.com/office/drawing/2014/main" id="{44B5766C-D6DE-70DD-708C-90A8116D90F9}"/>
                </a:ext>
              </a:extLst>
            </p:cNvPr>
            <p:cNvSpPr txBox="1"/>
            <p:nvPr/>
          </p:nvSpPr>
          <p:spPr>
            <a:xfrm>
              <a:off x="7196282" y="4663364"/>
              <a:ext cx="2650836" cy="461665"/>
            </a:xfrm>
            <a:prstGeom prst="rect">
              <a:avLst/>
            </a:prstGeom>
            <a:noFill/>
          </p:spPr>
          <p:txBody>
            <a:bodyPr wrap="square" rtlCol="0">
              <a:spAutoFit/>
            </a:bodyPr>
            <a:lstStyle/>
            <a:p>
              <a:pPr algn="ctr"/>
              <a:r>
                <a:rPr lang="en-US" sz="2400">
                  <a:latin typeface="Montserrat SemiBold" panose="00000700000000000000" pitchFamily="2" charset="0"/>
                </a:rPr>
                <a:t>Informal</a:t>
              </a:r>
              <a:endParaRPr lang="en-US">
                <a:latin typeface="Montserrat SemiBold" panose="00000700000000000000" pitchFamily="2" charset="0"/>
              </a:endParaRPr>
            </a:p>
          </p:txBody>
        </p:sp>
        <p:pic>
          <p:nvPicPr>
            <p:cNvPr id="8" name="Graphic 7" descr="Handshake with solid fill">
              <a:extLst>
                <a:ext uri="{FF2B5EF4-FFF2-40B4-BE49-F238E27FC236}">
                  <a16:creationId xmlns:a16="http://schemas.microsoft.com/office/drawing/2014/main" id="{5CB56EA6-CF69-BC70-9EA4-2FCCD96765E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071852" y="2286416"/>
              <a:ext cx="2376948" cy="2376948"/>
            </a:xfrm>
            <a:prstGeom prst="rect">
              <a:avLst/>
            </a:prstGeom>
          </p:spPr>
        </p:pic>
      </p:grpSp>
      <p:sp>
        <p:nvSpPr>
          <p:cNvPr id="9" name="TextBox 8">
            <a:extLst>
              <a:ext uri="{FF2B5EF4-FFF2-40B4-BE49-F238E27FC236}">
                <a16:creationId xmlns:a16="http://schemas.microsoft.com/office/drawing/2014/main" id="{2ED741C4-85A0-3D86-CBAF-81BD7EF7C2A5}"/>
              </a:ext>
            </a:extLst>
          </p:cNvPr>
          <p:cNvSpPr txBox="1"/>
          <p:nvPr/>
        </p:nvSpPr>
        <p:spPr>
          <a:xfrm>
            <a:off x="348343" y="974957"/>
            <a:ext cx="10771516" cy="369332"/>
          </a:xfrm>
          <a:prstGeom prst="rect">
            <a:avLst/>
          </a:prstGeom>
          <a:noFill/>
        </p:spPr>
        <p:txBody>
          <a:bodyPr wrap="square" lIns="91440" tIns="45720" rIns="91440" bIns="45720" rtlCol="0" anchor="t">
            <a:spAutoFit/>
          </a:bodyPr>
          <a:lstStyle/>
          <a:p>
            <a:r>
              <a:rPr lang="en-US" dirty="0">
                <a:latin typeface="Montserrat"/>
              </a:rPr>
              <a:t>Promoting community health center </a:t>
            </a:r>
            <a:r>
              <a:rPr lang="en-US" b="1" dirty="0">
                <a:latin typeface="Montserrat"/>
              </a:rPr>
              <a:t>WORKFORCE GROWTH </a:t>
            </a:r>
            <a:r>
              <a:rPr lang="en-US" dirty="0">
                <a:latin typeface="Montserrat"/>
              </a:rPr>
              <a:t>and </a:t>
            </a:r>
            <a:r>
              <a:rPr lang="en-US" b="1" dirty="0">
                <a:latin typeface="Montserrat"/>
              </a:rPr>
              <a:t>DEVELOPMENT</a:t>
            </a:r>
            <a:endParaRPr lang="en-US" dirty="0">
              <a:latin typeface="Montserrat"/>
            </a:endParaRPr>
          </a:p>
        </p:txBody>
      </p:sp>
    </p:spTree>
    <p:extLst>
      <p:ext uri="{BB962C8B-B14F-4D97-AF65-F5344CB8AC3E}">
        <p14:creationId xmlns:p14="http://schemas.microsoft.com/office/powerpoint/2010/main" val="791977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B8592-9253-200C-E9E9-5DC159CE87EF}"/>
              </a:ext>
            </a:extLst>
          </p:cNvPr>
          <p:cNvSpPr>
            <a:spLocks noGrp="1"/>
          </p:cNvSpPr>
          <p:nvPr>
            <p:ph type="title"/>
          </p:nvPr>
        </p:nvSpPr>
        <p:spPr/>
        <p:txBody>
          <a:bodyPr/>
          <a:lstStyle/>
          <a:p>
            <a:r>
              <a:rPr lang="en-US" dirty="0"/>
              <a:t>Increased Need for MAs</a:t>
            </a:r>
          </a:p>
        </p:txBody>
      </p:sp>
      <p:sp>
        <p:nvSpPr>
          <p:cNvPr id="4" name="Content Placeholder 2">
            <a:extLst>
              <a:ext uri="{FF2B5EF4-FFF2-40B4-BE49-F238E27FC236}">
                <a16:creationId xmlns:a16="http://schemas.microsoft.com/office/drawing/2014/main" id="{8595CB93-1280-999F-B171-355AF1483E21}"/>
              </a:ext>
            </a:extLst>
          </p:cNvPr>
          <p:cNvSpPr>
            <a:spLocks noGrp="1"/>
          </p:cNvSpPr>
          <p:nvPr>
            <p:ph idx="1"/>
          </p:nvPr>
        </p:nvSpPr>
        <p:spPr>
          <a:xfrm>
            <a:off x="838199" y="1490663"/>
            <a:ext cx="10402455" cy="4137025"/>
          </a:xfrm>
        </p:spPr>
        <p:txBody>
          <a:bodyPr vert="horz" lIns="121920" tIns="60960" rIns="121920" bIns="60960" rtlCol="0" anchor="t">
            <a:normAutofit/>
          </a:bodyPr>
          <a:lstStyle/>
          <a:p>
            <a:r>
              <a:rPr lang="en-US" sz="3200" dirty="0"/>
              <a:t>Health centers have expressed MA shortages can threaten their ability to operate</a:t>
            </a:r>
          </a:p>
          <a:p>
            <a:r>
              <a:rPr lang="en-US" sz="3200" dirty="0"/>
              <a:t>Competition for potential new/current MAs</a:t>
            </a:r>
          </a:p>
          <a:p>
            <a:r>
              <a:rPr lang="en-US" sz="3200" dirty="0"/>
              <a:t>Difficulty in getting long-term buy-in from new MAs</a:t>
            </a:r>
          </a:p>
        </p:txBody>
      </p:sp>
    </p:spTree>
    <p:extLst>
      <p:ext uri="{BB962C8B-B14F-4D97-AF65-F5344CB8AC3E}">
        <p14:creationId xmlns:p14="http://schemas.microsoft.com/office/powerpoint/2010/main" val="1127332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1117D-44AA-F427-B80E-3AA247A88391}"/>
              </a:ext>
            </a:extLst>
          </p:cNvPr>
          <p:cNvSpPr>
            <a:spLocks noGrp="1"/>
          </p:cNvSpPr>
          <p:nvPr>
            <p:ph type="title"/>
          </p:nvPr>
        </p:nvSpPr>
        <p:spPr/>
        <p:txBody>
          <a:bodyPr/>
          <a:lstStyle/>
          <a:p>
            <a:r>
              <a:rPr lang="en-US" dirty="0"/>
              <a:t>Benefits of an Apprenticeship</a:t>
            </a:r>
          </a:p>
        </p:txBody>
      </p:sp>
      <p:sp>
        <p:nvSpPr>
          <p:cNvPr id="3" name="Content Placeholder 2">
            <a:extLst>
              <a:ext uri="{FF2B5EF4-FFF2-40B4-BE49-F238E27FC236}">
                <a16:creationId xmlns:a16="http://schemas.microsoft.com/office/drawing/2014/main" id="{B54587B3-D2F6-B09D-EC88-5C03A98B9B57}"/>
              </a:ext>
            </a:extLst>
          </p:cNvPr>
          <p:cNvSpPr>
            <a:spLocks noGrp="1"/>
          </p:cNvSpPr>
          <p:nvPr>
            <p:ph idx="1"/>
          </p:nvPr>
        </p:nvSpPr>
        <p:spPr/>
        <p:txBody>
          <a:bodyPr/>
          <a:lstStyle/>
          <a:p>
            <a:r>
              <a:rPr lang="en-US" dirty="0"/>
              <a:t>Provides individual with pathway to certification while being paid employee</a:t>
            </a:r>
          </a:p>
          <a:p>
            <a:r>
              <a:rPr lang="en-US" dirty="0"/>
              <a:t>Demonstrates to employees an investment in their career goals</a:t>
            </a:r>
          </a:p>
          <a:p>
            <a:r>
              <a:rPr lang="en-US" dirty="0"/>
              <a:t>Direct recruitment from the community</a:t>
            </a:r>
          </a:p>
          <a:p>
            <a:r>
              <a:rPr lang="en-US" dirty="0"/>
              <a:t>Adjustable curriculum to fit needs of the employer and apprentice</a:t>
            </a:r>
          </a:p>
        </p:txBody>
      </p:sp>
    </p:spTree>
    <p:extLst>
      <p:ext uri="{BB962C8B-B14F-4D97-AF65-F5344CB8AC3E}">
        <p14:creationId xmlns:p14="http://schemas.microsoft.com/office/powerpoint/2010/main" val="3165876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DD8DD5F2-93E0-50D1-9637-1725879DEBCC}"/>
              </a:ext>
            </a:extLst>
          </p:cNvPr>
          <p:cNvCxnSpPr>
            <a:cxnSpLocks/>
          </p:cNvCxnSpPr>
          <p:nvPr/>
        </p:nvCxnSpPr>
        <p:spPr>
          <a:xfrm>
            <a:off x="2539189" y="2569434"/>
            <a:ext cx="0" cy="467770"/>
          </a:xfrm>
          <a:prstGeom prst="line">
            <a:avLst/>
          </a:prstGeom>
        </p:spPr>
        <p:style>
          <a:lnRef idx="1">
            <a:schemeClr val="dk1"/>
          </a:lnRef>
          <a:fillRef idx="0">
            <a:schemeClr val="dk1"/>
          </a:fillRef>
          <a:effectRef idx="0">
            <a:schemeClr val="dk1"/>
          </a:effectRef>
          <a:fontRef idx="minor">
            <a:schemeClr val="tx1"/>
          </a:fontRef>
        </p:style>
      </p:cxnSp>
      <p:grpSp>
        <p:nvGrpSpPr>
          <p:cNvPr id="82" name="Group 81">
            <a:extLst>
              <a:ext uri="{FF2B5EF4-FFF2-40B4-BE49-F238E27FC236}">
                <a16:creationId xmlns:a16="http://schemas.microsoft.com/office/drawing/2014/main" id="{2051D223-397A-65F9-E389-9BDFC4DADEC4}"/>
              </a:ext>
            </a:extLst>
          </p:cNvPr>
          <p:cNvGrpSpPr/>
          <p:nvPr/>
        </p:nvGrpSpPr>
        <p:grpSpPr>
          <a:xfrm>
            <a:off x="6371585" y="1226622"/>
            <a:ext cx="3720815" cy="1175450"/>
            <a:chOff x="2375478" y="1047674"/>
            <a:chExt cx="3720815" cy="1175450"/>
          </a:xfrm>
        </p:grpSpPr>
        <p:sp>
          <p:nvSpPr>
            <p:cNvPr id="4" name="Oval 3">
              <a:extLst>
                <a:ext uri="{FF2B5EF4-FFF2-40B4-BE49-F238E27FC236}">
                  <a16:creationId xmlns:a16="http://schemas.microsoft.com/office/drawing/2014/main" id="{CC25A4D0-4622-0278-EA2C-DC81022E4E21}"/>
                </a:ext>
              </a:extLst>
            </p:cNvPr>
            <p:cNvSpPr/>
            <p:nvPr/>
          </p:nvSpPr>
          <p:spPr>
            <a:xfrm>
              <a:off x="2375478" y="1076116"/>
              <a:ext cx="1229971" cy="1147008"/>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F6A07EB5-AEAD-2D85-C800-EF2926282439}"/>
                </a:ext>
              </a:extLst>
            </p:cNvPr>
            <p:cNvSpPr/>
            <p:nvPr/>
          </p:nvSpPr>
          <p:spPr>
            <a:xfrm>
              <a:off x="4858841" y="1047674"/>
              <a:ext cx="1229971" cy="1147008"/>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CD2277E-A08A-B368-B61D-3E6523C3B7F5}"/>
                </a:ext>
              </a:extLst>
            </p:cNvPr>
            <p:cNvSpPr txBox="1"/>
            <p:nvPr/>
          </p:nvSpPr>
          <p:spPr>
            <a:xfrm>
              <a:off x="2468980" y="1464954"/>
              <a:ext cx="1058029" cy="369332"/>
            </a:xfrm>
            <a:prstGeom prst="rect">
              <a:avLst/>
            </a:prstGeom>
            <a:noFill/>
          </p:spPr>
          <p:txBody>
            <a:bodyPr wrap="square" rtlCol="0">
              <a:spAutoFit/>
            </a:bodyPr>
            <a:lstStyle/>
            <a:p>
              <a:pPr algn="ctr"/>
              <a:r>
                <a:rPr lang="en-US" dirty="0">
                  <a:latin typeface="Montserrat SemiBold" panose="00000700000000000000" pitchFamily="2" charset="0"/>
                </a:rPr>
                <a:t>TACHC</a:t>
              </a:r>
            </a:p>
          </p:txBody>
        </p:sp>
        <p:sp>
          <p:nvSpPr>
            <p:cNvPr id="45" name="TextBox 44">
              <a:extLst>
                <a:ext uri="{FF2B5EF4-FFF2-40B4-BE49-F238E27FC236}">
                  <a16:creationId xmlns:a16="http://schemas.microsoft.com/office/drawing/2014/main" id="{94F39459-80A8-BD35-1489-801D0EF98A36}"/>
                </a:ext>
              </a:extLst>
            </p:cNvPr>
            <p:cNvSpPr txBox="1"/>
            <p:nvPr/>
          </p:nvSpPr>
          <p:spPr>
            <a:xfrm>
              <a:off x="4851359" y="1436512"/>
              <a:ext cx="1244934" cy="369332"/>
            </a:xfrm>
            <a:prstGeom prst="rect">
              <a:avLst/>
            </a:prstGeom>
            <a:noFill/>
          </p:spPr>
          <p:txBody>
            <a:bodyPr wrap="square" lIns="91440" tIns="45720" rIns="91440" bIns="45720" rtlCol="0" anchor="t">
              <a:spAutoFit/>
            </a:bodyPr>
            <a:lstStyle/>
            <a:p>
              <a:pPr algn="ctr"/>
              <a:r>
                <a:rPr lang="en-US" dirty="0">
                  <a:latin typeface="Montserrat SemiBold"/>
                </a:rPr>
                <a:t>H-CAP*</a:t>
              </a:r>
              <a:endParaRPr lang="en-US" dirty="0">
                <a:latin typeface="Montserrat SemiBold" panose="00000700000000000000" pitchFamily="2" charset="0"/>
              </a:endParaRPr>
            </a:p>
          </p:txBody>
        </p:sp>
      </p:grpSp>
      <p:cxnSp>
        <p:nvCxnSpPr>
          <p:cNvPr id="13" name="Straight Connector 12">
            <a:extLst>
              <a:ext uri="{FF2B5EF4-FFF2-40B4-BE49-F238E27FC236}">
                <a16:creationId xmlns:a16="http://schemas.microsoft.com/office/drawing/2014/main" id="{FA88D3BF-B6F5-8BED-7ED6-A41C58C2B1B7}"/>
              </a:ext>
            </a:extLst>
          </p:cNvPr>
          <p:cNvCxnSpPr>
            <a:cxnSpLocks/>
            <a:stCxn id="4" idx="6"/>
            <a:endCxn id="5" idx="2"/>
          </p:cNvCxnSpPr>
          <p:nvPr/>
        </p:nvCxnSpPr>
        <p:spPr>
          <a:xfrm flipV="1">
            <a:off x="7601556" y="1800126"/>
            <a:ext cx="1253392" cy="28442"/>
          </a:xfrm>
          <a:prstGeom prst="line">
            <a:avLst/>
          </a:prstGeom>
          <a:ln w="12700"/>
        </p:spPr>
        <p:style>
          <a:lnRef idx="1">
            <a:schemeClr val="dk1"/>
          </a:lnRef>
          <a:fillRef idx="0">
            <a:schemeClr val="dk1"/>
          </a:fillRef>
          <a:effectRef idx="0">
            <a:schemeClr val="dk1"/>
          </a:effectRef>
          <a:fontRef idx="minor">
            <a:schemeClr val="tx1"/>
          </a:fontRef>
        </p:style>
      </p:cxnSp>
      <p:sp>
        <p:nvSpPr>
          <p:cNvPr id="15" name="Oval 14">
            <a:extLst>
              <a:ext uri="{FF2B5EF4-FFF2-40B4-BE49-F238E27FC236}">
                <a16:creationId xmlns:a16="http://schemas.microsoft.com/office/drawing/2014/main" id="{B08C1997-A032-0C63-16BF-D14B28E10C33}"/>
              </a:ext>
            </a:extLst>
          </p:cNvPr>
          <p:cNvSpPr/>
          <p:nvPr/>
        </p:nvSpPr>
        <p:spPr>
          <a:xfrm>
            <a:off x="1881410" y="3038988"/>
            <a:ext cx="1353312" cy="1060704"/>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2" name="Left Brace 41">
            <a:extLst>
              <a:ext uri="{FF2B5EF4-FFF2-40B4-BE49-F238E27FC236}">
                <a16:creationId xmlns:a16="http://schemas.microsoft.com/office/drawing/2014/main" id="{FB0A44D2-3D4C-7BCB-234B-78038239BBFC}"/>
              </a:ext>
            </a:extLst>
          </p:cNvPr>
          <p:cNvSpPr/>
          <p:nvPr/>
        </p:nvSpPr>
        <p:spPr>
          <a:xfrm rot="16200000">
            <a:off x="5494430" y="-813602"/>
            <a:ext cx="1203138" cy="10058416"/>
          </a:xfrm>
          <a:prstGeom prst="leftBrace">
            <a:avLst/>
          </a:prstGeom>
          <a:ln w="1905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grpSp>
        <p:nvGrpSpPr>
          <p:cNvPr id="53" name="Group 52">
            <a:extLst>
              <a:ext uri="{FF2B5EF4-FFF2-40B4-BE49-F238E27FC236}">
                <a16:creationId xmlns:a16="http://schemas.microsoft.com/office/drawing/2014/main" id="{5918573A-379F-A71A-CC49-C1AF3D56F6D0}"/>
              </a:ext>
            </a:extLst>
          </p:cNvPr>
          <p:cNvGrpSpPr/>
          <p:nvPr/>
        </p:nvGrpSpPr>
        <p:grpSpPr>
          <a:xfrm>
            <a:off x="4099216" y="3078271"/>
            <a:ext cx="1349693" cy="1057300"/>
            <a:chOff x="1267673" y="2983429"/>
            <a:chExt cx="1349693" cy="1057300"/>
          </a:xfrm>
        </p:grpSpPr>
        <p:sp>
          <p:nvSpPr>
            <p:cNvPr id="6" name="Oval 5">
              <a:extLst>
                <a:ext uri="{FF2B5EF4-FFF2-40B4-BE49-F238E27FC236}">
                  <a16:creationId xmlns:a16="http://schemas.microsoft.com/office/drawing/2014/main" id="{63EA4BAB-B46A-89B4-A2D2-FF6D9E70F3E6}"/>
                </a:ext>
              </a:extLst>
            </p:cNvPr>
            <p:cNvSpPr/>
            <p:nvPr/>
          </p:nvSpPr>
          <p:spPr>
            <a:xfrm>
              <a:off x="1267673" y="2983429"/>
              <a:ext cx="1349693" cy="1057300"/>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721A187C-DE0A-61A3-06BC-BEA83B84ECE6}"/>
                </a:ext>
              </a:extLst>
            </p:cNvPr>
            <p:cNvSpPr txBox="1"/>
            <p:nvPr/>
          </p:nvSpPr>
          <p:spPr>
            <a:xfrm>
              <a:off x="1413271" y="3381274"/>
              <a:ext cx="1094251" cy="261610"/>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100" b="1" dirty="0">
                  <a:solidFill>
                    <a:schemeClr val="tx1"/>
                  </a:solidFill>
                  <a:latin typeface="Montserrat" panose="00000500000000000000" pitchFamily="2" charset="0"/>
                </a:rPr>
                <a:t>Career Step</a:t>
              </a:r>
            </a:p>
          </p:txBody>
        </p:sp>
      </p:grpSp>
      <p:grpSp>
        <p:nvGrpSpPr>
          <p:cNvPr id="52" name="Group 51">
            <a:extLst>
              <a:ext uri="{FF2B5EF4-FFF2-40B4-BE49-F238E27FC236}">
                <a16:creationId xmlns:a16="http://schemas.microsoft.com/office/drawing/2014/main" id="{AD8863A8-C0C5-7DFD-122F-5E01B85F0257}"/>
              </a:ext>
            </a:extLst>
          </p:cNvPr>
          <p:cNvGrpSpPr/>
          <p:nvPr/>
        </p:nvGrpSpPr>
        <p:grpSpPr>
          <a:xfrm>
            <a:off x="6281981" y="3062422"/>
            <a:ext cx="1349693" cy="1057300"/>
            <a:chOff x="2263287" y="2983427"/>
            <a:chExt cx="1349693" cy="1057300"/>
          </a:xfrm>
        </p:grpSpPr>
        <p:sp>
          <p:nvSpPr>
            <p:cNvPr id="11" name="Oval 10">
              <a:extLst>
                <a:ext uri="{FF2B5EF4-FFF2-40B4-BE49-F238E27FC236}">
                  <a16:creationId xmlns:a16="http://schemas.microsoft.com/office/drawing/2014/main" id="{BF848570-419D-B5C8-DA85-3CC0F879CBE3}"/>
                </a:ext>
              </a:extLst>
            </p:cNvPr>
            <p:cNvSpPr/>
            <p:nvPr/>
          </p:nvSpPr>
          <p:spPr>
            <a:xfrm>
              <a:off x="2263287" y="2983427"/>
              <a:ext cx="1349693" cy="1057300"/>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8FA456FF-84B4-2CCB-4287-C3DC115AC65A}"/>
                </a:ext>
              </a:extLst>
            </p:cNvPr>
            <p:cNvSpPr txBox="1"/>
            <p:nvPr/>
          </p:nvSpPr>
          <p:spPr>
            <a:xfrm>
              <a:off x="2391008" y="3381272"/>
              <a:ext cx="1094251" cy="261610"/>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100" b="1" dirty="0">
                  <a:solidFill>
                    <a:schemeClr val="tx1"/>
                  </a:solidFill>
                  <a:latin typeface="Montserrat" panose="00000500000000000000" pitchFamily="2" charset="0"/>
                </a:rPr>
                <a:t>PCA Grant</a:t>
              </a:r>
            </a:p>
          </p:txBody>
        </p:sp>
      </p:grpSp>
      <p:grpSp>
        <p:nvGrpSpPr>
          <p:cNvPr id="51" name="Group 50">
            <a:extLst>
              <a:ext uri="{FF2B5EF4-FFF2-40B4-BE49-F238E27FC236}">
                <a16:creationId xmlns:a16="http://schemas.microsoft.com/office/drawing/2014/main" id="{3BC96BCD-4314-E69B-7F85-3389BB3A7348}"/>
              </a:ext>
            </a:extLst>
          </p:cNvPr>
          <p:cNvGrpSpPr/>
          <p:nvPr/>
        </p:nvGrpSpPr>
        <p:grpSpPr>
          <a:xfrm>
            <a:off x="8064930" y="3061342"/>
            <a:ext cx="1400588" cy="1081801"/>
            <a:chOff x="3710065" y="2843615"/>
            <a:chExt cx="1349695" cy="1057300"/>
          </a:xfrm>
        </p:grpSpPr>
        <p:sp>
          <p:nvSpPr>
            <p:cNvPr id="10" name="Oval 9">
              <a:extLst>
                <a:ext uri="{FF2B5EF4-FFF2-40B4-BE49-F238E27FC236}">
                  <a16:creationId xmlns:a16="http://schemas.microsoft.com/office/drawing/2014/main" id="{7B72989D-F5EF-F9A9-13E0-EE0363982053}"/>
                </a:ext>
              </a:extLst>
            </p:cNvPr>
            <p:cNvSpPr/>
            <p:nvPr/>
          </p:nvSpPr>
          <p:spPr>
            <a:xfrm>
              <a:off x="3710066" y="2843615"/>
              <a:ext cx="1349693" cy="1057300"/>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65C4D84D-3CDA-7AF5-78A6-A37F716866DC}"/>
                </a:ext>
              </a:extLst>
            </p:cNvPr>
            <p:cNvSpPr txBox="1"/>
            <p:nvPr/>
          </p:nvSpPr>
          <p:spPr>
            <a:xfrm>
              <a:off x="3710065" y="3156822"/>
              <a:ext cx="1349695" cy="430887"/>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100" b="1">
                  <a:solidFill>
                    <a:schemeClr val="tx1"/>
                  </a:solidFill>
                  <a:latin typeface="Montserrat" panose="00000500000000000000" pitchFamily="2" charset="0"/>
                </a:rPr>
                <a:t>Texas Office of Apprenticeship</a:t>
              </a:r>
            </a:p>
          </p:txBody>
        </p:sp>
      </p:grpSp>
      <p:grpSp>
        <p:nvGrpSpPr>
          <p:cNvPr id="50" name="Group 49">
            <a:extLst>
              <a:ext uri="{FF2B5EF4-FFF2-40B4-BE49-F238E27FC236}">
                <a16:creationId xmlns:a16="http://schemas.microsoft.com/office/drawing/2014/main" id="{8E7DB6CD-6B9E-6E82-4DE7-E401E5AF8D38}"/>
              </a:ext>
            </a:extLst>
          </p:cNvPr>
          <p:cNvGrpSpPr/>
          <p:nvPr/>
        </p:nvGrpSpPr>
        <p:grpSpPr>
          <a:xfrm>
            <a:off x="9593239" y="3074386"/>
            <a:ext cx="1349693" cy="1057300"/>
            <a:chOff x="5143563" y="2834470"/>
            <a:chExt cx="1349693" cy="1057300"/>
          </a:xfrm>
        </p:grpSpPr>
        <p:sp>
          <p:nvSpPr>
            <p:cNvPr id="9" name="Oval 8">
              <a:extLst>
                <a:ext uri="{FF2B5EF4-FFF2-40B4-BE49-F238E27FC236}">
                  <a16:creationId xmlns:a16="http://schemas.microsoft.com/office/drawing/2014/main" id="{7E7BC300-BADD-862E-106E-0F02959A3B4A}"/>
                </a:ext>
              </a:extLst>
            </p:cNvPr>
            <p:cNvSpPr/>
            <p:nvPr/>
          </p:nvSpPr>
          <p:spPr>
            <a:xfrm>
              <a:off x="5143563" y="2834470"/>
              <a:ext cx="1349693" cy="1057300"/>
            </a:xfrm>
            <a:prstGeom prst="ellipse">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1F75DDA-88D5-94D7-B7C5-A6A3EC633FD2}"/>
                </a:ext>
              </a:extLst>
            </p:cNvPr>
            <p:cNvSpPr txBox="1"/>
            <p:nvPr/>
          </p:nvSpPr>
          <p:spPr>
            <a:xfrm>
              <a:off x="5218216" y="3132288"/>
              <a:ext cx="1200387" cy="430887"/>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100" b="1">
                  <a:solidFill>
                    <a:schemeClr val="tx1"/>
                  </a:solidFill>
                  <a:latin typeface="Montserrat" panose="00000500000000000000" pitchFamily="2" charset="0"/>
                </a:rPr>
                <a:t>Department of Labor</a:t>
              </a:r>
            </a:p>
          </p:txBody>
        </p:sp>
      </p:grpSp>
      <p:cxnSp>
        <p:nvCxnSpPr>
          <p:cNvPr id="55" name="Straight Connector 54">
            <a:extLst>
              <a:ext uri="{FF2B5EF4-FFF2-40B4-BE49-F238E27FC236}">
                <a16:creationId xmlns:a16="http://schemas.microsoft.com/office/drawing/2014/main" id="{97BF88F8-D52A-355B-8B42-97F99E5A8D1A}"/>
              </a:ext>
            </a:extLst>
          </p:cNvPr>
          <p:cNvCxnSpPr>
            <a:cxnSpLocks/>
            <a:stCxn id="4" idx="3"/>
            <a:endCxn id="6" idx="7"/>
          </p:cNvCxnSpPr>
          <p:nvPr/>
        </p:nvCxnSpPr>
        <p:spPr>
          <a:xfrm flipH="1">
            <a:off x="5251251" y="2234097"/>
            <a:ext cx="1300459" cy="999012"/>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F98E0569-EBC0-FB80-CE64-CD509118D288}"/>
              </a:ext>
            </a:extLst>
          </p:cNvPr>
          <p:cNvCxnSpPr>
            <a:cxnSpLocks/>
            <a:stCxn id="4" idx="4"/>
            <a:endCxn id="11" idx="0"/>
          </p:cNvCxnSpPr>
          <p:nvPr/>
        </p:nvCxnSpPr>
        <p:spPr>
          <a:xfrm flipH="1">
            <a:off x="6956828" y="2402072"/>
            <a:ext cx="29743" cy="660350"/>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E6510B32-F81C-B027-9220-30479EC534E8}"/>
              </a:ext>
            </a:extLst>
          </p:cNvPr>
          <p:cNvCxnSpPr>
            <a:cxnSpLocks/>
            <a:endCxn id="10" idx="0"/>
          </p:cNvCxnSpPr>
          <p:nvPr/>
        </p:nvCxnSpPr>
        <p:spPr>
          <a:xfrm>
            <a:off x="8357489" y="1806706"/>
            <a:ext cx="407735" cy="1254636"/>
          </a:xfrm>
          <a:prstGeom prst="line">
            <a:avLst/>
          </a:prstGeom>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8108FCC0-CEBB-6326-1098-C7460838FA7E}"/>
              </a:ext>
            </a:extLst>
          </p:cNvPr>
          <p:cNvCxnSpPr>
            <a:cxnSpLocks/>
          </p:cNvCxnSpPr>
          <p:nvPr/>
        </p:nvCxnSpPr>
        <p:spPr>
          <a:xfrm>
            <a:off x="8357489" y="1806706"/>
            <a:ext cx="1910597" cy="1258536"/>
          </a:xfrm>
          <a:prstGeom prst="line">
            <a:avLst/>
          </a:prstGeom>
        </p:spPr>
        <p:style>
          <a:lnRef idx="1">
            <a:schemeClr val="dk1"/>
          </a:lnRef>
          <a:fillRef idx="0">
            <a:schemeClr val="dk1"/>
          </a:fillRef>
          <a:effectRef idx="0">
            <a:schemeClr val="dk1"/>
          </a:effectRef>
          <a:fontRef idx="minor">
            <a:schemeClr val="tx1"/>
          </a:fontRef>
        </p:style>
      </p:cxnSp>
      <p:sp>
        <p:nvSpPr>
          <p:cNvPr id="64" name="TextBox 63">
            <a:extLst>
              <a:ext uri="{FF2B5EF4-FFF2-40B4-BE49-F238E27FC236}">
                <a16:creationId xmlns:a16="http://schemas.microsoft.com/office/drawing/2014/main" id="{993EA5C4-706D-3307-2791-C3029D90E4FA}"/>
              </a:ext>
            </a:extLst>
          </p:cNvPr>
          <p:cNvSpPr txBox="1"/>
          <p:nvPr/>
        </p:nvSpPr>
        <p:spPr>
          <a:xfrm>
            <a:off x="4292115" y="3680876"/>
            <a:ext cx="967124" cy="246221"/>
          </a:xfrm>
          <a:prstGeom prst="rect">
            <a:avLst/>
          </a:prstGeom>
          <a:noFill/>
        </p:spPr>
        <p:txBody>
          <a:bodyPr wrap="square" rtlCol="0">
            <a:spAutoFit/>
          </a:bodyPr>
          <a:lstStyle/>
          <a:p>
            <a:pPr algn="ctr"/>
            <a:r>
              <a:rPr lang="en-US" sz="1000" dirty="0">
                <a:latin typeface="Montserrat" panose="00000500000000000000" pitchFamily="2" charset="0"/>
              </a:rPr>
              <a:t>-Curriculum</a:t>
            </a:r>
          </a:p>
        </p:txBody>
      </p:sp>
      <p:sp>
        <p:nvSpPr>
          <p:cNvPr id="65" name="TextBox 64">
            <a:extLst>
              <a:ext uri="{FF2B5EF4-FFF2-40B4-BE49-F238E27FC236}">
                <a16:creationId xmlns:a16="http://schemas.microsoft.com/office/drawing/2014/main" id="{FF04368A-3396-160B-4146-623B9F0D3F97}"/>
              </a:ext>
            </a:extLst>
          </p:cNvPr>
          <p:cNvSpPr txBox="1"/>
          <p:nvPr/>
        </p:nvSpPr>
        <p:spPr>
          <a:xfrm>
            <a:off x="6479639" y="3681662"/>
            <a:ext cx="966952" cy="246221"/>
          </a:xfrm>
          <a:prstGeom prst="rect">
            <a:avLst/>
          </a:prstGeom>
          <a:noFill/>
        </p:spPr>
        <p:txBody>
          <a:bodyPr wrap="square" rtlCol="0">
            <a:spAutoFit/>
          </a:bodyPr>
          <a:lstStyle/>
          <a:p>
            <a:pPr algn="ctr"/>
            <a:r>
              <a:rPr lang="en-US" sz="1000" dirty="0">
                <a:latin typeface="Montserrat" panose="00000500000000000000" pitchFamily="2" charset="0"/>
              </a:rPr>
              <a:t>-Budget</a:t>
            </a:r>
          </a:p>
        </p:txBody>
      </p:sp>
      <p:sp>
        <p:nvSpPr>
          <p:cNvPr id="78" name="Rectangle 77">
            <a:extLst>
              <a:ext uri="{FF2B5EF4-FFF2-40B4-BE49-F238E27FC236}">
                <a16:creationId xmlns:a16="http://schemas.microsoft.com/office/drawing/2014/main" id="{6DE88642-6F66-E6D4-FE7F-A0D6AA06355D}"/>
              </a:ext>
            </a:extLst>
          </p:cNvPr>
          <p:cNvSpPr/>
          <p:nvPr/>
        </p:nvSpPr>
        <p:spPr>
          <a:xfrm>
            <a:off x="5419344" y="5329459"/>
            <a:ext cx="1353312" cy="780368"/>
          </a:xfrm>
          <a:prstGeom prst="rect">
            <a:avLst/>
          </a:prstGeom>
          <a:solidFill>
            <a:schemeClr val="accent6">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B32FDCA9-E1E5-9621-3BB4-33E3EABE6EAD}"/>
              </a:ext>
            </a:extLst>
          </p:cNvPr>
          <p:cNvSpPr txBox="1"/>
          <p:nvPr/>
        </p:nvSpPr>
        <p:spPr>
          <a:xfrm>
            <a:off x="8204682" y="3740586"/>
            <a:ext cx="1149204" cy="246221"/>
          </a:xfrm>
          <a:prstGeom prst="rect">
            <a:avLst/>
          </a:prstGeom>
          <a:noFill/>
        </p:spPr>
        <p:txBody>
          <a:bodyPr wrap="square" rtlCol="0">
            <a:spAutoFit/>
          </a:bodyPr>
          <a:lstStyle/>
          <a:p>
            <a:pPr algn="ctr"/>
            <a:r>
              <a:rPr lang="en-US" sz="1000" dirty="0">
                <a:latin typeface="Montserrat" panose="00000500000000000000" pitchFamily="2" charset="0"/>
              </a:rPr>
              <a:t>-Certification</a:t>
            </a:r>
          </a:p>
        </p:txBody>
      </p:sp>
      <p:sp>
        <p:nvSpPr>
          <p:cNvPr id="67" name="TextBox 66">
            <a:extLst>
              <a:ext uri="{FF2B5EF4-FFF2-40B4-BE49-F238E27FC236}">
                <a16:creationId xmlns:a16="http://schemas.microsoft.com/office/drawing/2014/main" id="{0BA49F14-41B1-81D9-01C4-68BE6AE996E1}"/>
              </a:ext>
            </a:extLst>
          </p:cNvPr>
          <p:cNvSpPr txBox="1"/>
          <p:nvPr/>
        </p:nvSpPr>
        <p:spPr>
          <a:xfrm>
            <a:off x="9720922" y="3706733"/>
            <a:ext cx="1147357" cy="400110"/>
          </a:xfrm>
          <a:prstGeom prst="rect">
            <a:avLst/>
          </a:prstGeom>
          <a:noFill/>
        </p:spPr>
        <p:txBody>
          <a:bodyPr wrap="square" rtlCol="0">
            <a:spAutoFit/>
          </a:bodyPr>
          <a:lstStyle/>
          <a:p>
            <a:pPr algn="ctr"/>
            <a:r>
              <a:rPr lang="en-US" sz="1000" dirty="0">
                <a:latin typeface="Montserrat" panose="00000500000000000000" pitchFamily="2" charset="0"/>
              </a:rPr>
              <a:t>-Grant Opportunities</a:t>
            </a:r>
          </a:p>
        </p:txBody>
      </p:sp>
      <p:sp>
        <p:nvSpPr>
          <p:cNvPr id="74" name="Rectangle 73">
            <a:extLst>
              <a:ext uri="{FF2B5EF4-FFF2-40B4-BE49-F238E27FC236}">
                <a16:creationId xmlns:a16="http://schemas.microsoft.com/office/drawing/2014/main" id="{F46DC8EB-10DC-13FE-BE62-D6A677C32F22}"/>
              </a:ext>
            </a:extLst>
          </p:cNvPr>
          <p:cNvSpPr/>
          <p:nvPr/>
        </p:nvSpPr>
        <p:spPr>
          <a:xfrm>
            <a:off x="1847793" y="1789066"/>
            <a:ext cx="1353312" cy="780368"/>
          </a:xfrm>
          <a:prstGeom prst="rect">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29CF930B-EFDD-6DDC-E670-70E79B9D45FC}"/>
              </a:ext>
            </a:extLst>
          </p:cNvPr>
          <p:cNvSpPr txBox="1"/>
          <p:nvPr/>
        </p:nvSpPr>
        <p:spPr>
          <a:xfrm>
            <a:off x="2047816" y="1951411"/>
            <a:ext cx="934098" cy="369332"/>
          </a:xfrm>
          <a:prstGeom prst="rect">
            <a:avLst/>
          </a:prstGeom>
          <a:noFill/>
        </p:spPr>
        <p:txBody>
          <a:bodyPr wrap="square" rtlCol="0">
            <a:spAutoFit/>
          </a:bodyPr>
          <a:lstStyle/>
          <a:p>
            <a:pPr algn="ctr"/>
            <a:r>
              <a:rPr lang="en-US" dirty="0">
                <a:latin typeface="Montserrat SemiBold" panose="00000700000000000000" pitchFamily="2" charset="0"/>
              </a:rPr>
              <a:t>FQHC</a:t>
            </a:r>
          </a:p>
        </p:txBody>
      </p:sp>
      <p:sp>
        <p:nvSpPr>
          <p:cNvPr id="79" name="Flowchart: Extract 78">
            <a:extLst>
              <a:ext uri="{FF2B5EF4-FFF2-40B4-BE49-F238E27FC236}">
                <a16:creationId xmlns:a16="http://schemas.microsoft.com/office/drawing/2014/main" id="{2BBB0879-C715-1E7C-3050-0A8082E7170A}"/>
              </a:ext>
            </a:extLst>
          </p:cNvPr>
          <p:cNvSpPr/>
          <p:nvPr/>
        </p:nvSpPr>
        <p:spPr>
          <a:xfrm>
            <a:off x="5419344" y="4825660"/>
            <a:ext cx="1353312" cy="494655"/>
          </a:xfrm>
          <a:prstGeom prst="flowChartExtract">
            <a:avLst/>
          </a:prstGeom>
          <a:solidFill>
            <a:schemeClr val="accent6">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70313838-A851-1CFF-E61F-D764EE660F2E}"/>
              </a:ext>
            </a:extLst>
          </p:cNvPr>
          <p:cNvSpPr txBox="1"/>
          <p:nvPr/>
        </p:nvSpPr>
        <p:spPr>
          <a:xfrm>
            <a:off x="1907911" y="3173635"/>
            <a:ext cx="1309138" cy="600164"/>
          </a:xfrm>
          <a:prstGeom prst="rect">
            <a:avLst/>
          </a:prstGeom>
          <a:noFill/>
        </p:spPr>
        <p:txBody>
          <a:bodyPr wrap="square" rtlCol="0">
            <a:spAutoFit/>
          </a:bodyPr>
          <a:lstStyle/>
          <a:p>
            <a:pPr algn="ctr"/>
            <a:r>
              <a:rPr lang="en-US" sz="1100" b="1" dirty="0">
                <a:latin typeface="Montserrat" panose="00000500000000000000" pitchFamily="2" charset="0"/>
              </a:rPr>
              <a:t>Texas Workforce Commission</a:t>
            </a:r>
          </a:p>
        </p:txBody>
      </p:sp>
      <p:sp>
        <p:nvSpPr>
          <p:cNvPr id="73" name="TextBox 72">
            <a:extLst>
              <a:ext uri="{FF2B5EF4-FFF2-40B4-BE49-F238E27FC236}">
                <a16:creationId xmlns:a16="http://schemas.microsoft.com/office/drawing/2014/main" id="{E70A891C-F1E5-AC0B-6984-F08078CCD75D}"/>
              </a:ext>
            </a:extLst>
          </p:cNvPr>
          <p:cNvSpPr txBox="1"/>
          <p:nvPr/>
        </p:nvSpPr>
        <p:spPr>
          <a:xfrm>
            <a:off x="5435693" y="5509663"/>
            <a:ext cx="1320612" cy="600164"/>
          </a:xfrm>
          <a:prstGeom prst="rect">
            <a:avLst/>
          </a:prstGeom>
          <a:noFill/>
        </p:spPr>
        <p:txBody>
          <a:bodyPr wrap="square" rtlCol="0">
            <a:spAutoFit/>
          </a:bodyPr>
          <a:lstStyle/>
          <a:p>
            <a:pPr algn="ctr"/>
            <a:r>
              <a:rPr lang="en-US" sz="1100" b="1" dirty="0">
                <a:latin typeface="Montserrat" panose="00000500000000000000" pitchFamily="2" charset="0"/>
              </a:rPr>
              <a:t>MA Apprenticeship Program</a:t>
            </a:r>
          </a:p>
        </p:txBody>
      </p:sp>
      <p:sp>
        <p:nvSpPr>
          <p:cNvPr id="76" name="Flowchart: Extract 75">
            <a:extLst>
              <a:ext uri="{FF2B5EF4-FFF2-40B4-BE49-F238E27FC236}">
                <a16:creationId xmlns:a16="http://schemas.microsoft.com/office/drawing/2014/main" id="{405A8CC4-41CC-7A4F-7075-ED843D4740D3}"/>
              </a:ext>
            </a:extLst>
          </p:cNvPr>
          <p:cNvSpPr/>
          <p:nvPr/>
        </p:nvSpPr>
        <p:spPr>
          <a:xfrm>
            <a:off x="1847793" y="1293019"/>
            <a:ext cx="1353312" cy="494655"/>
          </a:xfrm>
          <a:prstGeom prst="flowChartExtract">
            <a:avLst/>
          </a:prstGeom>
          <a:solidFill>
            <a:schemeClr val="accent2">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054535C4-F7FE-0EEC-8964-F70F03954DA0}"/>
              </a:ext>
            </a:extLst>
          </p:cNvPr>
          <p:cNvSpPr txBox="1"/>
          <p:nvPr/>
        </p:nvSpPr>
        <p:spPr>
          <a:xfrm>
            <a:off x="5656783" y="4993813"/>
            <a:ext cx="878435" cy="338554"/>
          </a:xfrm>
          <a:prstGeom prst="rect">
            <a:avLst/>
          </a:prstGeom>
          <a:noFill/>
        </p:spPr>
        <p:txBody>
          <a:bodyPr wrap="square" rtlCol="0">
            <a:spAutoFit/>
          </a:bodyPr>
          <a:lstStyle/>
          <a:p>
            <a:pPr algn="ctr"/>
            <a:r>
              <a:rPr lang="en-US" sz="1600">
                <a:latin typeface="Montserrat SemiBold" panose="00000700000000000000" pitchFamily="2" charset="0"/>
              </a:rPr>
              <a:t>FQHC</a:t>
            </a:r>
            <a:endParaRPr lang="en-US">
              <a:latin typeface="Montserrat SemiBold" panose="00000700000000000000" pitchFamily="2" charset="0"/>
            </a:endParaRPr>
          </a:p>
        </p:txBody>
      </p:sp>
      <p:sp>
        <p:nvSpPr>
          <p:cNvPr id="84" name="Title 1">
            <a:extLst>
              <a:ext uri="{FF2B5EF4-FFF2-40B4-BE49-F238E27FC236}">
                <a16:creationId xmlns:a16="http://schemas.microsoft.com/office/drawing/2014/main" id="{4ED4A707-5C4C-C373-D608-35D100B6C077}"/>
              </a:ext>
            </a:extLst>
          </p:cNvPr>
          <p:cNvSpPr>
            <a:spLocks noGrp="1"/>
          </p:cNvSpPr>
          <p:nvPr>
            <p:ph type="title"/>
          </p:nvPr>
        </p:nvSpPr>
        <p:spPr/>
        <p:txBody>
          <a:bodyPr/>
          <a:lstStyle/>
          <a:p>
            <a:r>
              <a:rPr lang="en-US" sz="2800">
                <a:solidFill>
                  <a:srgbClr val="266141"/>
                </a:solidFill>
              </a:rPr>
              <a:t>MA Apprenticeship Program </a:t>
            </a:r>
          </a:p>
        </p:txBody>
      </p:sp>
      <p:sp>
        <p:nvSpPr>
          <p:cNvPr id="87" name="TextBox 86">
            <a:extLst>
              <a:ext uri="{FF2B5EF4-FFF2-40B4-BE49-F238E27FC236}">
                <a16:creationId xmlns:a16="http://schemas.microsoft.com/office/drawing/2014/main" id="{83C9A9DF-F430-61A1-7BD2-4AF606E323C2}"/>
              </a:ext>
            </a:extLst>
          </p:cNvPr>
          <p:cNvSpPr txBox="1"/>
          <p:nvPr/>
        </p:nvSpPr>
        <p:spPr>
          <a:xfrm>
            <a:off x="1943401" y="3699582"/>
            <a:ext cx="1233075" cy="400110"/>
          </a:xfrm>
          <a:prstGeom prst="rect">
            <a:avLst/>
          </a:prstGeom>
          <a:noFill/>
        </p:spPr>
        <p:txBody>
          <a:bodyPr wrap="square" rtlCol="0">
            <a:spAutoFit/>
          </a:bodyPr>
          <a:lstStyle/>
          <a:p>
            <a:pPr algn="ctr"/>
            <a:r>
              <a:rPr lang="en-US" sz="1000" dirty="0">
                <a:latin typeface="Montserrat" panose="00000500000000000000" pitchFamily="2" charset="0"/>
              </a:rPr>
              <a:t>-Grant Opportunities</a:t>
            </a:r>
          </a:p>
        </p:txBody>
      </p:sp>
      <p:cxnSp>
        <p:nvCxnSpPr>
          <p:cNvPr id="58" name="Straight Connector 57">
            <a:extLst>
              <a:ext uri="{FF2B5EF4-FFF2-40B4-BE49-F238E27FC236}">
                <a16:creationId xmlns:a16="http://schemas.microsoft.com/office/drawing/2014/main" id="{5ABCA60D-C18C-4EF1-013E-D7C9FA281BD1}"/>
              </a:ext>
            </a:extLst>
          </p:cNvPr>
          <p:cNvCxnSpPr>
            <a:cxnSpLocks/>
            <a:endCxn id="4" idx="2"/>
          </p:cNvCxnSpPr>
          <p:nvPr/>
        </p:nvCxnSpPr>
        <p:spPr>
          <a:xfrm flipV="1">
            <a:off x="3201105" y="1828568"/>
            <a:ext cx="3170480" cy="25946"/>
          </a:xfrm>
          <a:prstGeom prst="line">
            <a:avLst/>
          </a:prstGeom>
          <a:ln w="12700"/>
        </p:spPr>
        <p:style>
          <a:lnRef idx="1">
            <a:schemeClr val="dk1"/>
          </a:lnRef>
          <a:fillRef idx="0">
            <a:schemeClr val="dk1"/>
          </a:fillRef>
          <a:effectRef idx="0">
            <a:schemeClr val="dk1"/>
          </a:effectRef>
          <a:fontRef idx="minor">
            <a:schemeClr val="tx1"/>
          </a:fontRef>
        </p:style>
      </p:cxnSp>
      <p:sp>
        <p:nvSpPr>
          <p:cNvPr id="81" name="Explosion: 8 Points 80">
            <a:extLst>
              <a:ext uri="{FF2B5EF4-FFF2-40B4-BE49-F238E27FC236}">
                <a16:creationId xmlns:a16="http://schemas.microsoft.com/office/drawing/2014/main" id="{057B5B3A-A9BE-F1E0-DBC4-4EE6866B3AE6}"/>
              </a:ext>
            </a:extLst>
          </p:cNvPr>
          <p:cNvSpPr/>
          <p:nvPr/>
        </p:nvSpPr>
        <p:spPr>
          <a:xfrm>
            <a:off x="5984632" y="5331947"/>
            <a:ext cx="222734" cy="280763"/>
          </a:xfrm>
          <a:prstGeom prst="irregularSeal1">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83" name="Explosion: 8 Points 82">
            <a:extLst>
              <a:ext uri="{FF2B5EF4-FFF2-40B4-BE49-F238E27FC236}">
                <a16:creationId xmlns:a16="http://schemas.microsoft.com/office/drawing/2014/main" id="{31E0B78B-9B56-61E1-EF37-91B497F57307}"/>
              </a:ext>
            </a:extLst>
          </p:cNvPr>
          <p:cNvSpPr/>
          <p:nvPr/>
        </p:nvSpPr>
        <p:spPr>
          <a:xfrm>
            <a:off x="6843782" y="1398870"/>
            <a:ext cx="270250" cy="245031"/>
          </a:xfrm>
          <a:prstGeom prst="irregularSeal1">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101" name="Explosion: 8 Points 100">
            <a:extLst>
              <a:ext uri="{FF2B5EF4-FFF2-40B4-BE49-F238E27FC236}">
                <a16:creationId xmlns:a16="http://schemas.microsoft.com/office/drawing/2014/main" id="{84AFC3C8-29F4-87C7-A4F8-55599F704476}"/>
              </a:ext>
            </a:extLst>
          </p:cNvPr>
          <p:cNvSpPr/>
          <p:nvPr/>
        </p:nvSpPr>
        <p:spPr>
          <a:xfrm>
            <a:off x="9353886" y="1401883"/>
            <a:ext cx="239353" cy="239004"/>
          </a:xfrm>
          <a:prstGeom prst="irregularSeal1">
            <a:avLst/>
          </a:prstGeom>
          <a:solidFill>
            <a:srgbClr val="042B48"/>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102" name="Explosion: 8 Points 101">
            <a:extLst>
              <a:ext uri="{FF2B5EF4-FFF2-40B4-BE49-F238E27FC236}">
                <a16:creationId xmlns:a16="http://schemas.microsoft.com/office/drawing/2014/main" id="{B8A284F7-6892-D0AF-552A-85799881B348}"/>
              </a:ext>
            </a:extLst>
          </p:cNvPr>
          <p:cNvSpPr/>
          <p:nvPr/>
        </p:nvSpPr>
        <p:spPr>
          <a:xfrm>
            <a:off x="2443247" y="3047961"/>
            <a:ext cx="233889" cy="238711"/>
          </a:xfrm>
          <a:prstGeom prst="irregularSeal1">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a:lstStyle/>
          <a:p>
            <a:endParaRPr lang="en-US"/>
          </a:p>
        </p:txBody>
      </p:sp>
      <p:sp>
        <p:nvSpPr>
          <p:cNvPr id="103" name="Explosion: 8 Points 102">
            <a:extLst>
              <a:ext uri="{FF2B5EF4-FFF2-40B4-BE49-F238E27FC236}">
                <a16:creationId xmlns:a16="http://schemas.microsoft.com/office/drawing/2014/main" id="{495B0DDC-D925-951F-A8BF-005C7B32B09C}"/>
              </a:ext>
            </a:extLst>
          </p:cNvPr>
          <p:cNvSpPr/>
          <p:nvPr/>
        </p:nvSpPr>
        <p:spPr>
          <a:xfrm>
            <a:off x="8649390" y="3179348"/>
            <a:ext cx="227791" cy="248086"/>
          </a:xfrm>
          <a:prstGeom prst="irregularSeal1">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a:lstStyle/>
          <a:p>
            <a:endParaRPr lang="en-US"/>
          </a:p>
        </p:txBody>
      </p:sp>
      <p:sp>
        <p:nvSpPr>
          <p:cNvPr id="104" name="Explosion: 8 Points 103">
            <a:extLst>
              <a:ext uri="{FF2B5EF4-FFF2-40B4-BE49-F238E27FC236}">
                <a16:creationId xmlns:a16="http://schemas.microsoft.com/office/drawing/2014/main" id="{01A227E5-4D21-748D-7A1F-3533BBB41794}"/>
              </a:ext>
            </a:extLst>
          </p:cNvPr>
          <p:cNvSpPr/>
          <p:nvPr/>
        </p:nvSpPr>
        <p:spPr>
          <a:xfrm>
            <a:off x="10133457" y="3121821"/>
            <a:ext cx="244983" cy="224945"/>
          </a:xfrm>
          <a:prstGeom prst="irregularSeal1">
            <a:avLst/>
          </a:prstGeom>
          <a:solidFill>
            <a:srgbClr val="042B48"/>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7" name="TextBox 6">
            <a:extLst>
              <a:ext uri="{FF2B5EF4-FFF2-40B4-BE49-F238E27FC236}">
                <a16:creationId xmlns:a16="http://schemas.microsoft.com/office/drawing/2014/main" id="{98A8BC75-E9EC-18BE-1D8F-5D8EE1966796}"/>
              </a:ext>
            </a:extLst>
          </p:cNvPr>
          <p:cNvSpPr txBox="1"/>
          <p:nvPr/>
        </p:nvSpPr>
        <p:spPr>
          <a:xfrm>
            <a:off x="348343" y="788051"/>
            <a:ext cx="9448800" cy="369332"/>
          </a:xfrm>
          <a:prstGeom prst="rect">
            <a:avLst/>
          </a:prstGeom>
          <a:noFill/>
        </p:spPr>
        <p:txBody>
          <a:bodyPr wrap="square" rtlCol="0">
            <a:spAutoFit/>
          </a:bodyPr>
          <a:lstStyle/>
          <a:p>
            <a:r>
              <a:rPr lang="en-US" b="1">
                <a:latin typeface="Montserrat" panose="00000500000000000000" pitchFamily="2" charset="0"/>
              </a:rPr>
              <a:t>Empowerment</a:t>
            </a:r>
            <a:r>
              <a:rPr lang="en-US">
                <a:latin typeface="Montserrat" panose="00000500000000000000" pitchFamily="2" charset="0"/>
              </a:rPr>
              <a:t> of staff through the </a:t>
            </a:r>
            <a:r>
              <a:rPr lang="en-US" b="1">
                <a:latin typeface="Montserrat" panose="00000500000000000000" pitchFamily="2" charset="0"/>
              </a:rPr>
              <a:t>enhancement</a:t>
            </a:r>
            <a:r>
              <a:rPr lang="en-US">
                <a:latin typeface="Montserrat" panose="00000500000000000000" pitchFamily="2" charset="0"/>
              </a:rPr>
              <a:t> of strategic partnerships.</a:t>
            </a:r>
          </a:p>
        </p:txBody>
      </p:sp>
      <p:sp>
        <p:nvSpPr>
          <p:cNvPr id="2" name="TextBox 1">
            <a:extLst>
              <a:ext uri="{FF2B5EF4-FFF2-40B4-BE49-F238E27FC236}">
                <a16:creationId xmlns:a16="http://schemas.microsoft.com/office/drawing/2014/main" id="{E447A22D-93E8-6565-BC58-F039F4C72E88}"/>
              </a:ext>
            </a:extLst>
          </p:cNvPr>
          <p:cNvSpPr txBox="1"/>
          <p:nvPr/>
        </p:nvSpPr>
        <p:spPr>
          <a:xfrm>
            <a:off x="8064930" y="6440809"/>
            <a:ext cx="41705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cs typeface="Calibri"/>
              </a:rPr>
              <a:t>*</a:t>
            </a:r>
            <a:r>
              <a:rPr lang="en-US" sz="1400" b="1" dirty="0">
                <a:cs typeface="Calibri"/>
              </a:rPr>
              <a:t>HRSA funded Health Career Advancement Program</a:t>
            </a:r>
            <a:r>
              <a:rPr lang="en-US" b="1" dirty="0">
                <a:cs typeface="Calibri"/>
              </a:rPr>
              <a:t> </a:t>
            </a:r>
          </a:p>
        </p:txBody>
      </p:sp>
    </p:spTree>
    <p:extLst>
      <p:ext uri="{BB962C8B-B14F-4D97-AF65-F5344CB8AC3E}">
        <p14:creationId xmlns:p14="http://schemas.microsoft.com/office/powerpoint/2010/main" val="1634387907"/>
      </p:ext>
    </p:extLst>
  </p:cSld>
  <p:clrMapOvr>
    <a:masterClrMapping/>
  </p:clrMapOvr>
</p:sld>
</file>

<file path=ppt/theme/theme1.xml><?xml version="1.0" encoding="utf-8"?>
<a:theme xmlns:a="http://schemas.openxmlformats.org/drawingml/2006/main" name="TACHC White Theme">
  <a:themeElements>
    <a:clrScheme name="Custom 2">
      <a:dk1>
        <a:srgbClr val="042B48"/>
      </a:dk1>
      <a:lt1>
        <a:sysClr val="window" lastClr="FFFFFF"/>
      </a:lt1>
      <a:dk2>
        <a:srgbClr val="042B48"/>
      </a:dk2>
      <a:lt2>
        <a:srgbClr val="E7E6E6"/>
      </a:lt2>
      <a:accent1>
        <a:srgbClr val="266141"/>
      </a:accent1>
      <a:accent2>
        <a:srgbClr val="328F44"/>
      </a:accent2>
      <a:accent3>
        <a:srgbClr val="7FBC06"/>
      </a:accent3>
      <a:accent4>
        <a:srgbClr val="C2DB6F"/>
      </a:accent4>
      <a:accent5>
        <a:srgbClr val="F36D21"/>
      </a:accent5>
      <a:accent6>
        <a:srgbClr val="FAA21B"/>
      </a:accent6>
      <a:hlink>
        <a:srgbClr val="266141"/>
      </a:hlink>
      <a:folHlink>
        <a:srgbClr val="26614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ACHC Blue Theme">
  <a:themeElements>
    <a:clrScheme name="TACHC Theme">
      <a:dk1>
        <a:srgbClr val="042B48"/>
      </a:dk1>
      <a:lt1>
        <a:sysClr val="window" lastClr="FFFFFF"/>
      </a:lt1>
      <a:dk2>
        <a:srgbClr val="042B48"/>
      </a:dk2>
      <a:lt2>
        <a:srgbClr val="CFCFCE"/>
      </a:lt2>
      <a:accent1>
        <a:srgbClr val="266141"/>
      </a:accent1>
      <a:accent2>
        <a:srgbClr val="328F44"/>
      </a:accent2>
      <a:accent3>
        <a:srgbClr val="7FBC06"/>
      </a:accent3>
      <a:accent4>
        <a:srgbClr val="C2DB6F"/>
      </a:accent4>
      <a:accent5>
        <a:srgbClr val="FAA21B"/>
      </a:accent5>
      <a:accent6>
        <a:srgbClr val="CFCFCE"/>
      </a:accent6>
      <a:hlink>
        <a:srgbClr val="266141"/>
      </a:hlink>
      <a:folHlink>
        <a:srgbClr val="26614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ACHC Green Theme">
  <a:themeElements>
    <a:clrScheme name="TACHC Theme">
      <a:dk1>
        <a:srgbClr val="042B48"/>
      </a:dk1>
      <a:lt1>
        <a:sysClr val="window" lastClr="FFFFFF"/>
      </a:lt1>
      <a:dk2>
        <a:srgbClr val="042B48"/>
      </a:dk2>
      <a:lt2>
        <a:srgbClr val="CFCFCE"/>
      </a:lt2>
      <a:accent1>
        <a:srgbClr val="266141"/>
      </a:accent1>
      <a:accent2>
        <a:srgbClr val="328F44"/>
      </a:accent2>
      <a:accent3>
        <a:srgbClr val="7FBC06"/>
      </a:accent3>
      <a:accent4>
        <a:srgbClr val="C2DB6F"/>
      </a:accent4>
      <a:accent5>
        <a:srgbClr val="FAA21B"/>
      </a:accent5>
      <a:accent6>
        <a:srgbClr val="CFCFCE"/>
      </a:accent6>
      <a:hlink>
        <a:srgbClr val="266141"/>
      </a:hlink>
      <a:folHlink>
        <a:srgbClr val="26614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lanks">
  <a:themeElements>
    <a:clrScheme name="TACHC Theme">
      <a:dk1>
        <a:srgbClr val="042B48"/>
      </a:dk1>
      <a:lt1>
        <a:sysClr val="window" lastClr="FFFFFF"/>
      </a:lt1>
      <a:dk2>
        <a:srgbClr val="042B48"/>
      </a:dk2>
      <a:lt2>
        <a:srgbClr val="CFCFCE"/>
      </a:lt2>
      <a:accent1>
        <a:srgbClr val="266141"/>
      </a:accent1>
      <a:accent2>
        <a:srgbClr val="328F44"/>
      </a:accent2>
      <a:accent3>
        <a:srgbClr val="7FBC06"/>
      </a:accent3>
      <a:accent4>
        <a:srgbClr val="C2DB6F"/>
      </a:accent4>
      <a:accent5>
        <a:srgbClr val="FAA21B"/>
      </a:accent5>
      <a:accent6>
        <a:srgbClr val="CFCFCE"/>
      </a:accent6>
      <a:hlink>
        <a:srgbClr val="266141"/>
      </a:hlink>
      <a:folHlink>
        <a:srgbClr val="26614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9708DF33704D41AE1931741D6BCEF3" ma:contentTypeVersion="18" ma:contentTypeDescription="Create a new document." ma:contentTypeScope="" ma:versionID="807d621d53c5b05806351e45dce42ac8">
  <xsd:schema xmlns:xsd="http://www.w3.org/2001/XMLSchema" xmlns:xs="http://www.w3.org/2001/XMLSchema" xmlns:p="http://schemas.microsoft.com/office/2006/metadata/properties" xmlns:ns1="http://schemas.microsoft.com/sharepoint/v3" xmlns:ns2="a9767881-2984-44c5-9368-704128a43267" xmlns:ns3="14ff077d-6287-4ba5-a668-632538925950" targetNamespace="http://schemas.microsoft.com/office/2006/metadata/properties" ma:root="true" ma:fieldsID="747e2bbd5bcf486eab13d2531f442774" ns1:_="" ns2:_="" ns3:_="">
    <xsd:import namespace="http://schemas.microsoft.com/sharepoint/v3"/>
    <xsd:import namespace="a9767881-2984-44c5-9368-704128a43267"/>
    <xsd:import namespace="14ff077d-6287-4ba5-a668-632538925950"/>
    <xsd:element name="properties">
      <xsd:complexType>
        <xsd:sequence>
          <xsd:element name="documentManagement">
            <xsd:complexType>
              <xsd:all>
                <xsd:element ref="ns2:MediaServiceMetadata" minOccurs="0"/>
                <xsd:element ref="ns2:MediaServiceFastMetadata"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ObjectDetectorVersions" minOccurs="0"/>
                <xsd:element ref="ns1:_ip_UnifiedCompliancePolicyProperties" minOccurs="0"/>
                <xsd:element ref="ns1:_ip_UnifiedCompliancePolicyUIAction" minOccurs="0"/>
                <xsd:element ref="ns2:Owne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767881-2984-44c5-9368-704128a432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86c77cb-7a2f-458b-8751-ee23213e5c5c"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Owner" ma:index="24" nillable="true" ma:displayName="Owner" ma:format="Dropdown" ma:list="UserInfo" ma:SharePointGroup="0"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4ff077d-6287-4ba5-a668-632538925950"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bad5849a-9174-4748-9b92-b07cbaf149bc}" ma:internalName="TaxCatchAll" ma:showField="CatchAllData" ma:web="14ff077d-6287-4ba5-a668-63253892595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9767881-2984-44c5-9368-704128a43267">
      <Terms xmlns="http://schemas.microsoft.com/office/infopath/2007/PartnerControls"/>
    </lcf76f155ced4ddcb4097134ff3c332f>
    <_ip_UnifiedCompliancePolicyUIAction xmlns="http://schemas.microsoft.com/sharepoint/v3" xsi:nil="true"/>
    <Owner xmlns="a9767881-2984-44c5-9368-704128a43267">
      <UserInfo>
        <DisplayName/>
        <AccountId xsi:nil="true"/>
        <AccountType/>
      </UserInfo>
    </Owner>
    <_ip_UnifiedCompliancePolicyProperties xmlns="http://schemas.microsoft.com/sharepoint/v3" xsi:nil="true"/>
    <TaxCatchAll xmlns="14ff077d-6287-4ba5-a668-63253892595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9B509A-E1E8-4383-A86A-166AC59BF1B8}">
  <ds:schemaRefs>
    <ds:schemaRef ds:uri="14ff077d-6287-4ba5-a668-632538925950"/>
    <ds:schemaRef ds:uri="a9767881-2984-44c5-9368-704128a4326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577252C-945D-4168-891F-B6EF22099036}">
  <ds:schemaRefs>
    <ds:schemaRef ds:uri="http://schemas.microsoft.com/office/2006/documentManagement/types"/>
    <ds:schemaRef ds:uri="http://purl.org/dc/terms/"/>
    <ds:schemaRef ds:uri="a9767881-2984-44c5-9368-704128a43267"/>
    <ds:schemaRef ds:uri="http://schemas.microsoft.com/office/2006/metadata/properties"/>
    <ds:schemaRef ds:uri="http://schemas.openxmlformats.org/package/2006/metadata/core-properties"/>
    <ds:schemaRef ds:uri="http://purl.org/dc/elements/1.1/"/>
    <ds:schemaRef ds:uri="http://schemas.microsoft.com/office/infopath/2007/PartnerControls"/>
    <ds:schemaRef ds:uri="http://schemas.microsoft.com/sharepoint/v3"/>
    <ds:schemaRef ds:uri="14ff077d-6287-4ba5-a668-632538925950"/>
    <ds:schemaRef ds:uri="http://www.w3.org/XML/1998/namespace"/>
    <ds:schemaRef ds:uri="http://purl.org/dc/dcmitype/"/>
  </ds:schemaRefs>
</ds:datastoreItem>
</file>

<file path=customXml/itemProps3.xml><?xml version="1.0" encoding="utf-8"?>
<ds:datastoreItem xmlns:ds="http://schemas.openxmlformats.org/officeDocument/2006/customXml" ds:itemID="{A6BB47ED-178F-4EFF-8B7C-D8C1B15396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Default Theme</Template>
  <TotalTime>61</TotalTime>
  <Words>414</Words>
  <Application>Microsoft Office PowerPoint</Application>
  <PresentationFormat>Widescreen</PresentationFormat>
  <Paragraphs>97</Paragraphs>
  <Slides>8</Slides>
  <Notes>2</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8</vt:i4>
      </vt:variant>
    </vt:vector>
  </HeadingPairs>
  <TitlesOfParts>
    <vt:vector size="18" baseType="lpstr">
      <vt:lpstr>Aptos</vt:lpstr>
      <vt:lpstr>Arial</vt:lpstr>
      <vt:lpstr>Calibri</vt:lpstr>
      <vt:lpstr>Montserrat</vt:lpstr>
      <vt:lpstr>Montserrat Light</vt:lpstr>
      <vt:lpstr>Montserrat SemiBold</vt:lpstr>
      <vt:lpstr>TACHC White Theme</vt:lpstr>
      <vt:lpstr>TACHC Blue Theme</vt:lpstr>
      <vt:lpstr>TACHC Green Theme</vt:lpstr>
      <vt:lpstr>Blanks</vt:lpstr>
      <vt:lpstr>Texas Association of Community Health Centers: MA Apprenticeship Program</vt:lpstr>
      <vt:lpstr> </vt:lpstr>
      <vt:lpstr>Texas FQHCs</vt:lpstr>
      <vt:lpstr>PowerPoint Presentation</vt:lpstr>
      <vt:lpstr>PARTNERSHIPS</vt:lpstr>
      <vt:lpstr>Increased Need for MAs</vt:lpstr>
      <vt:lpstr>Benefits of an Apprenticeship</vt:lpstr>
      <vt:lpstr>MA Apprenticeship Program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PARTNERSHIPS</dc:title>
  <dc:creator>Courtney Reina</dc:creator>
  <cp:lastModifiedBy>Preston Poole</cp:lastModifiedBy>
  <cp:revision>37</cp:revision>
  <cp:lastPrinted>2024-06-24T22:09:10Z</cp:lastPrinted>
  <dcterms:created xsi:type="dcterms:W3CDTF">2024-06-18T20:29:55Z</dcterms:created>
  <dcterms:modified xsi:type="dcterms:W3CDTF">2024-08-15T17:09:00Z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ac41b48-6620-4824-953d-de0fbcc0a9e6_Enabled">
    <vt:lpwstr>true</vt:lpwstr>
  </property>
  <property fmtid="{D5CDD505-2E9C-101B-9397-08002B2CF9AE}" pid="3" name="MSIP_Label_7ac41b48-6620-4824-953d-de0fbcc0a9e6_SetDate">
    <vt:lpwstr>2023-12-04T16:05:56Z</vt:lpwstr>
  </property>
  <property fmtid="{D5CDD505-2E9C-101B-9397-08002B2CF9AE}" pid="4" name="MSIP_Label_7ac41b48-6620-4824-953d-de0fbcc0a9e6_Method">
    <vt:lpwstr>Standard</vt:lpwstr>
  </property>
  <property fmtid="{D5CDD505-2E9C-101B-9397-08002B2CF9AE}" pid="5" name="MSIP_Label_7ac41b48-6620-4824-953d-de0fbcc0a9e6_Name">
    <vt:lpwstr>Internal</vt:lpwstr>
  </property>
  <property fmtid="{D5CDD505-2E9C-101B-9397-08002B2CF9AE}" pid="6" name="MSIP_Label_7ac41b48-6620-4824-953d-de0fbcc0a9e6_SiteId">
    <vt:lpwstr>cd6778c5-18da-4b19-b10b-38f005e8c1db</vt:lpwstr>
  </property>
  <property fmtid="{D5CDD505-2E9C-101B-9397-08002B2CF9AE}" pid="7" name="MSIP_Label_7ac41b48-6620-4824-953d-de0fbcc0a9e6_ActionId">
    <vt:lpwstr>071ea66d-1693-489b-9501-182e0ba7b0fd</vt:lpwstr>
  </property>
  <property fmtid="{D5CDD505-2E9C-101B-9397-08002B2CF9AE}" pid="8" name="MSIP_Label_7ac41b48-6620-4824-953d-de0fbcc0a9e6_ContentBits">
    <vt:lpwstr>0</vt:lpwstr>
  </property>
  <property fmtid="{D5CDD505-2E9C-101B-9397-08002B2CF9AE}" pid="9" name="ContentTypeId">
    <vt:lpwstr>0x0101004F9708DF33704D41AE1931741D6BCEF3</vt:lpwstr>
  </property>
  <property fmtid="{D5CDD505-2E9C-101B-9397-08002B2CF9AE}" pid="10" name="Order">
    <vt:r8>1375200</vt:r8>
  </property>
  <property fmtid="{D5CDD505-2E9C-101B-9397-08002B2CF9AE}" pid="11" name="MediaServiceImageTags">
    <vt:lpwstr/>
  </property>
  <property fmtid="{D5CDD505-2E9C-101B-9397-08002B2CF9AE}" pid="12" name="WorkflowVersion">
    <vt:i4>1</vt:i4>
  </property>
  <property fmtid="{D5CDD505-2E9C-101B-9397-08002B2CF9AE}" pid="13" name="GUID">
    <vt:lpwstr>6c22a500-f323-4750-8ba6-1a4a4d1ac304</vt:lpwstr>
  </property>
</Properties>
</file>