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14"/>
  </p:notesMasterIdLst>
  <p:sldIdLst>
    <p:sldId id="279" r:id="rId2"/>
    <p:sldId id="257" r:id="rId3"/>
    <p:sldId id="278" r:id="rId4"/>
    <p:sldId id="263" r:id="rId5"/>
    <p:sldId id="262" r:id="rId6"/>
    <p:sldId id="272" r:id="rId7"/>
    <p:sldId id="271" r:id="rId8"/>
    <p:sldId id="273" r:id="rId9"/>
    <p:sldId id="274" r:id="rId10"/>
    <p:sldId id="277" r:id="rId11"/>
    <p:sldId id="265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B83"/>
    <a:srgbClr val="A62242"/>
    <a:srgbClr val="242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0" autoAdjust="0"/>
    <p:restoredTop sz="93727" autoAdjust="0"/>
  </p:normalViewPr>
  <p:slideViewPr>
    <p:cSldViewPr snapToGrid="0">
      <p:cViewPr varScale="1">
        <p:scale>
          <a:sx n="102" d="100"/>
          <a:sy n="102" d="100"/>
        </p:scale>
        <p:origin x="5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5B4362-BCF2-464C-89A3-91CF63452196}" type="doc">
      <dgm:prSet loTypeId="urn:microsoft.com/office/officeart/2005/8/layout/process1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21036E-7B29-42F8-97FE-4BF32B2A072A}">
      <dgm:prSet phldrT="[Text]" custT="1"/>
      <dgm:spPr>
        <a:xfrm rot="10800000">
          <a:off x="0" y="1091"/>
          <a:ext cx="6840855" cy="703228"/>
        </a:xfrm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gm:spPr>
      <dgm:t>
        <a:bodyPr/>
        <a:lstStyle/>
        <a:p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1: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Upload the </a:t>
          </a:r>
          <a:r>
            <a:rPr lang="en-US" sz="13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file 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using MOVEit DMZ.</a:t>
          </a:r>
        </a:p>
      </dgm:t>
    </dgm:pt>
    <dgm:pt modelId="{4B6833A0-5111-4228-BB46-0A0F9BD12606}" type="parTrans" cxnId="{55B388C5-9FA7-455C-B967-A3BD8E7E959D}">
      <dgm:prSet/>
      <dgm:spPr/>
      <dgm:t>
        <a:bodyPr/>
        <a:lstStyle/>
        <a:p>
          <a:endParaRPr lang="en-US" sz="1800"/>
        </a:p>
      </dgm:t>
    </dgm:pt>
    <dgm:pt modelId="{8FB37B50-4078-4DF3-B7DA-A2A6F29A8D28}" type="sibTrans" cxnId="{55B388C5-9FA7-455C-B967-A3BD8E7E959D}">
      <dgm:prSet/>
      <dgm:spPr/>
      <dgm:t>
        <a:bodyPr/>
        <a:lstStyle/>
        <a:p>
          <a:endParaRPr lang="en-US" sz="1800"/>
        </a:p>
      </dgm:t>
    </dgm:pt>
    <dgm:pt modelId="{AD217B7A-6D5F-42CD-9917-48A68752FA2A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Once the file is received, a receipt confirmation is sent automatically, and the file is processed for errors and warnings. </a:t>
          </a:r>
        </a:p>
      </dgm:t>
    </dgm:pt>
    <dgm:pt modelId="{6A1CCD92-FE20-454B-A62B-7FAAD734AEF0}" type="parTrans" cxnId="{884E90AD-9B18-415D-A8B9-AF5FD5DAE18D}">
      <dgm:prSet/>
      <dgm:spPr/>
      <dgm:t>
        <a:bodyPr/>
        <a:lstStyle/>
        <a:p>
          <a:endParaRPr lang="en-US"/>
        </a:p>
      </dgm:t>
    </dgm:pt>
    <dgm:pt modelId="{76B83801-D29F-4A9F-9709-1297380E7EE1}" type="sibTrans" cxnId="{884E90AD-9B18-415D-A8B9-AF5FD5DAE18D}">
      <dgm:prSet/>
      <dgm:spPr/>
      <dgm:t>
        <a:bodyPr/>
        <a:lstStyle/>
        <a:p>
          <a:endParaRPr lang="en-US"/>
        </a:p>
      </dgm:t>
    </dgm:pt>
    <dgm:pt modelId="{3975CD93-9FA8-4C94-BB57-61E98543BA4A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If errors are found, an error report is generated and a notification email is sent automatically, move to 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2.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  </a:t>
          </a:r>
        </a:p>
      </dgm:t>
    </dgm:pt>
    <dgm:pt modelId="{DA3223AD-6B33-46FF-BD36-C6E214DA8736}" type="parTrans" cxnId="{F1E60BD6-D622-40C9-9558-ABA8E27EDF4F}">
      <dgm:prSet/>
      <dgm:spPr/>
      <dgm:t>
        <a:bodyPr/>
        <a:lstStyle/>
        <a:p>
          <a:endParaRPr lang="en-US"/>
        </a:p>
      </dgm:t>
    </dgm:pt>
    <dgm:pt modelId="{6ABE9C54-1F1E-4FEE-9774-890101C693B0}" type="sibTrans" cxnId="{F1E60BD6-D622-40C9-9558-ABA8E27EDF4F}">
      <dgm:prSet/>
      <dgm:spPr/>
      <dgm:t>
        <a:bodyPr/>
        <a:lstStyle/>
        <a:p>
          <a:endParaRPr lang="en-US"/>
        </a:p>
      </dgm:t>
    </dgm:pt>
    <dgm:pt modelId="{44BF25DB-EE48-4D1E-B066-EDC9B7E6AE31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If no errors are found, move to 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4.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53B2E39-DE17-460D-8884-83769961207C}" type="parTrans" cxnId="{0A5D2959-BDA6-484A-864A-345C704A09F3}">
      <dgm:prSet/>
      <dgm:spPr/>
      <dgm:t>
        <a:bodyPr/>
        <a:lstStyle/>
        <a:p>
          <a:endParaRPr lang="en-US"/>
        </a:p>
      </dgm:t>
    </dgm:pt>
    <dgm:pt modelId="{3EC4445F-AA41-4A0D-9DC3-8B6B71E8A8A1}" type="sibTrans" cxnId="{0A5D2959-BDA6-484A-864A-345C704A09F3}">
      <dgm:prSet/>
      <dgm:spPr/>
      <dgm:t>
        <a:bodyPr/>
        <a:lstStyle/>
        <a:p>
          <a:endParaRPr lang="en-US"/>
        </a:p>
      </dgm:t>
    </dgm:pt>
    <dgm:pt modelId="{68DD4AE3-0B60-450C-824C-6BA933894958}">
      <dgm:prSet custT="1"/>
      <dgm:spPr/>
      <dgm:t>
        <a:bodyPr/>
        <a:lstStyle/>
        <a:p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2: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Download error report from MOVEit DMZ.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D9AF066-6A1F-4261-8DA4-1776BCD9D600}" type="parTrans" cxnId="{C1A8E68A-A850-4F58-AEE5-AFF5ABB0824A}">
      <dgm:prSet/>
      <dgm:spPr/>
      <dgm:t>
        <a:bodyPr/>
        <a:lstStyle/>
        <a:p>
          <a:endParaRPr lang="en-US"/>
        </a:p>
      </dgm:t>
    </dgm:pt>
    <dgm:pt modelId="{93198105-650E-40F7-B887-D994A578F7FD}" type="sibTrans" cxnId="{C1A8E68A-A850-4F58-AEE5-AFF5ABB0824A}">
      <dgm:prSet/>
      <dgm:spPr/>
      <dgm:t>
        <a:bodyPr/>
        <a:lstStyle/>
        <a:p>
          <a:endParaRPr lang="en-US"/>
        </a:p>
      </dgm:t>
    </dgm:pt>
    <dgm:pt modelId="{D46A4357-913E-4408-BC54-844A6EC14684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Correct the file, and repeat 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1.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64C465-31F3-45AE-9794-D810DEBB9094}" type="parTrans" cxnId="{EF92D8F5-2A97-47DE-9720-56904F3FE2BF}">
      <dgm:prSet/>
      <dgm:spPr/>
      <dgm:t>
        <a:bodyPr/>
        <a:lstStyle/>
        <a:p>
          <a:endParaRPr lang="en-US"/>
        </a:p>
      </dgm:t>
    </dgm:pt>
    <dgm:pt modelId="{CE5003D5-BC8F-4897-B624-FE39FCACC95E}" type="sibTrans" cxnId="{EF92D8F5-2A97-47DE-9720-56904F3FE2BF}">
      <dgm:prSet/>
      <dgm:spPr/>
      <dgm:t>
        <a:bodyPr/>
        <a:lstStyle/>
        <a:p>
          <a:endParaRPr lang="en-US"/>
        </a:p>
      </dgm:t>
    </dgm:pt>
    <dgm:pt modelId="{2E0CD968-970A-4494-942C-4ED257B3BA06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If report totals do not reconcile, move to 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3.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65B614-DA98-41E6-B8DC-0E0C371C2F30}" type="parTrans" cxnId="{4C1E1D20-3874-4A8B-8540-45621949EB81}">
      <dgm:prSet/>
      <dgm:spPr/>
      <dgm:t>
        <a:bodyPr/>
        <a:lstStyle/>
        <a:p>
          <a:endParaRPr lang="en-US"/>
        </a:p>
      </dgm:t>
    </dgm:pt>
    <dgm:pt modelId="{27391F35-2692-4037-A8AA-3B75C4B88ECB}" type="sibTrans" cxnId="{4C1E1D20-3874-4A8B-8540-45621949EB81}">
      <dgm:prSet/>
      <dgm:spPr/>
      <dgm:t>
        <a:bodyPr/>
        <a:lstStyle/>
        <a:p>
          <a:endParaRPr lang="en-US"/>
        </a:p>
      </dgm:t>
    </dgm:pt>
    <dgm:pt modelId="{B5EED8EA-F528-4098-BDEE-9CC1001564D1}">
      <dgm:prSet custT="1"/>
      <dgm:spPr/>
      <dgm:t>
        <a:bodyPr/>
        <a:lstStyle/>
        <a:p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3: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Reconcile report totals.</a:t>
          </a:r>
        </a:p>
      </dgm:t>
    </dgm:pt>
    <dgm:pt modelId="{A9CD2ADB-1758-40B6-B43C-8B80756A446E}" type="parTrans" cxnId="{DB3E1D1A-CEEF-4FFC-9B43-9BBAE8838B21}">
      <dgm:prSet/>
      <dgm:spPr/>
      <dgm:t>
        <a:bodyPr/>
        <a:lstStyle/>
        <a:p>
          <a:endParaRPr lang="en-US"/>
        </a:p>
      </dgm:t>
    </dgm:pt>
    <dgm:pt modelId="{321D47FF-95BC-4F5A-9D35-742C23DCB74D}" type="sibTrans" cxnId="{DB3E1D1A-CEEF-4FFC-9B43-9BBAE8838B21}">
      <dgm:prSet/>
      <dgm:spPr/>
      <dgm:t>
        <a:bodyPr/>
        <a:lstStyle/>
        <a:p>
          <a:endParaRPr lang="en-US"/>
        </a:p>
      </dgm:t>
    </dgm:pt>
    <dgm:pt modelId="{12A3BE72-E63B-485C-9699-37F4BF782B07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Correct the file and repeat 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steps 1 &amp; 2.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EA1498-C4FD-4AC2-97A5-92128F768485}" type="parTrans" cxnId="{EB921DB5-AC20-4792-94A0-950EE6BA68E2}">
      <dgm:prSet/>
      <dgm:spPr/>
      <dgm:t>
        <a:bodyPr/>
        <a:lstStyle/>
        <a:p>
          <a:endParaRPr lang="en-US"/>
        </a:p>
      </dgm:t>
    </dgm:pt>
    <dgm:pt modelId="{5A281AC1-128D-4D07-B312-9F2C1AE704CA}" type="sibTrans" cxnId="{EB921DB5-AC20-4792-94A0-950EE6BA68E2}">
      <dgm:prSet/>
      <dgm:spPr/>
      <dgm:t>
        <a:bodyPr/>
        <a:lstStyle/>
        <a:p>
          <a:endParaRPr lang="en-US"/>
        </a:p>
      </dgm:t>
    </dgm:pt>
    <dgm:pt modelId="{3A1B5AB6-9773-4547-8FE5-BBEBE7311565}">
      <dgm:prSet custT="1"/>
      <dgm:spPr/>
      <dgm:t>
        <a:bodyPr/>
        <a:lstStyle/>
        <a:p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Once totals reconcile, move to </a:t>
          </a:r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4.</a:t>
          </a:r>
          <a:endParaRPr lang="en-US" sz="13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2D4AF3-02EC-4A58-9E87-414F130D0707}" type="parTrans" cxnId="{6453F79D-B23F-45DD-AD8C-B80DFC852E84}">
      <dgm:prSet/>
      <dgm:spPr/>
      <dgm:t>
        <a:bodyPr/>
        <a:lstStyle/>
        <a:p>
          <a:endParaRPr lang="en-US"/>
        </a:p>
      </dgm:t>
    </dgm:pt>
    <dgm:pt modelId="{2BD43559-43FF-4363-BB65-E2F51DCD8798}" type="sibTrans" cxnId="{6453F79D-B23F-45DD-AD8C-B80DFC852E84}">
      <dgm:prSet/>
      <dgm:spPr/>
      <dgm:t>
        <a:bodyPr/>
        <a:lstStyle/>
        <a:p>
          <a:endParaRPr lang="en-US"/>
        </a:p>
      </dgm:t>
    </dgm:pt>
    <dgm:pt modelId="{EA489AE6-587F-4408-A5C6-7DE0F0F925E4}">
      <dgm:prSet custT="1"/>
      <dgm:spPr/>
      <dgm:t>
        <a:bodyPr anchor="t" anchorCtr="0"/>
        <a:lstStyle/>
        <a:p>
          <a:pPr algn="l"/>
          <a:r>
            <a: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Step 4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 Complete certification.</a:t>
          </a:r>
        </a:p>
      </dgm:t>
    </dgm:pt>
    <dgm:pt modelId="{B4CABA9B-296C-4316-93F1-D1F277FC180A}" type="parTrans" cxnId="{B04358DF-AC88-4B7E-AD9F-13E73661C6F5}">
      <dgm:prSet/>
      <dgm:spPr/>
      <dgm:t>
        <a:bodyPr/>
        <a:lstStyle/>
        <a:p>
          <a:endParaRPr lang="en-US"/>
        </a:p>
      </dgm:t>
    </dgm:pt>
    <dgm:pt modelId="{E640E577-F141-4E32-A56F-3E40E39F8CE0}" type="sibTrans" cxnId="{B04358DF-AC88-4B7E-AD9F-13E73661C6F5}">
      <dgm:prSet/>
      <dgm:spPr/>
      <dgm:t>
        <a:bodyPr/>
        <a:lstStyle/>
        <a:p>
          <a:endParaRPr lang="en-US"/>
        </a:p>
      </dgm:t>
    </dgm:pt>
    <dgm:pt modelId="{DFDC79C5-209A-42B9-BA09-CA0DC43CEA18}">
      <dgm:prSet custT="1"/>
      <dgm:spPr/>
      <dgm:t>
        <a:bodyPr anchor="t" anchorCtr="0"/>
        <a:lstStyle/>
        <a:p>
          <a:pPr algn="l"/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Institution verifies certified totals and emails the completed certification statement to the </a:t>
          </a:r>
          <a:r>
            <a:rPr lang="en-US" sz="13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THECB</a:t>
          </a:r>
          <a:r>
            <a: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gm:t>
    </dgm:pt>
    <dgm:pt modelId="{E4A1C8F3-2C8A-49EA-A436-DD7C0CAB7F52}" type="parTrans" cxnId="{63C4CDAE-107E-4C38-B02A-8F83B560C68D}">
      <dgm:prSet/>
      <dgm:spPr/>
      <dgm:t>
        <a:bodyPr/>
        <a:lstStyle/>
        <a:p>
          <a:endParaRPr lang="en-US"/>
        </a:p>
      </dgm:t>
    </dgm:pt>
    <dgm:pt modelId="{589D50C6-98B6-49E7-8C45-A554162D7EE1}" type="sibTrans" cxnId="{63C4CDAE-107E-4C38-B02A-8F83B560C68D}">
      <dgm:prSet/>
      <dgm:spPr/>
      <dgm:t>
        <a:bodyPr/>
        <a:lstStyle/>
        <a:p>
          <a:endParaRPr lang="en-US"/>
        </a:p>
      </dgm:t>
    </dgm:pt>
    <dgm:pt modelId="{F7E1E0EA-F4F3-4718-90DE-35E912CF06C1}" type="pres">
      <dgm:prSet presAssocID="{D55B4362-BCF2-464C-89A3-91CF634521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6AFF11-B6BD-477C-A011-667692D2F2F6}" type="pres">
      <dgm:prSet presAssocID="{AA21036E-7B29-42F8-97FE-4BF32B2A072A}" presName="node" presStyleLbl="node1" presStyleIdx="0" presStyleCnt="4" custScaleX="127736" custScaleY="190564" custLinFactNeighborX="-806" custLinFactNeighborY="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4B3D82-B2BF-42BD-BE35-C8C4E3CFA332}" type="pres">
      <dgm:prSet presAssocID="{8FB37B50-4078-4DF3-B7DA-A2A6F29A8D28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AAD10D9-1820-40A6-8168-17CE3A0703A4}" type="pres">
      <dgm:prSet presAssocID="{8FB37B50-4078-4DF3-B7DA-A2A6F29A8D28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AF5BFC77-D7F8-446C-8193-E13EBD194845}" type="pres">
      <dgm:prSet presAssocID="{68DD4AE3-0B60-450C-824C-6BA933894958}" presName="node" presStyleLbl="node1" presStyleIdx="1" presStyleCnt="4" custScaleX="112350" custScaleY="190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3526DC-0F44-46F1-B9AD-CF55196A796B}" type="pres">
      <dgm:prSet presAssocID="{93198105-650E-40F7-B887-D994A578F7F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0CCFE6AF-19F0-4584-B401-520BD4ED9D2B}" type="pres">
      <dgm:prSet presAssocID="{93198105-650E-40F7-B887-D994A578F7F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3EA90FB2-FB8F-4D94-BF45-2C416B724D89}" type="pres">
      <dgm:prSet presAssocID="{B5EED8EA-F528-4098-BDEE-9CC1001564D1}" presName="node" presStyleLbl="node1" presStyleIdx="2" presStyleCnt="4" custScaleX="110209" custScaleY="195895" custLinFactNeighborX="5805" custLinFactNeighborY="2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EC461-65C4-4F95-84D0-6347C1BB59FA}" type="pres">
      <dgm:prSet presAssocID="{321D47FF-95BC-4F5A-9D35-742C23DCB74D}" presName="sibTrans" presStyleLbl="sibTrans2D1" presStyleIdx="2" presStyleCnt="3"/>
      <dgm:spPr/>
      <dgm:t>
        <a:bodyPr/>
        <a:lstStyle/>
        <a:p>
          <a:endParaRPr lang="en-US"/>
        </a:p>
      </dgm:t>
    </dgm:pt>
    <dgm:pt modelId="{AE6F5587-EF11-4638-AE96-84D53F77F03D}" type="pres">
      <dgm:prSet presAssocID="{321D47FF-95BC-4F5A-9D35-742C23DCB74D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68F9B183-DC53-4AF4-9CB6-BB89D45BA021}" type="pres">
      <dgm:prSet presAssocID="{EA489AE6-587F-4408-A5C6-7DE0F0F925E4}" presName="node" presStyleLbl="node1" presStyleIdx="3" presStyleCnt="4" custScaleY="192675" custLinFactX="10440" custLinFactNeighborX="100000" custLinFactNeighborY="24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E60BD6-D622-40C9-9558-ABA8E27EDF4F}" srcId="{AA21036E-7B29-42F8-97FE-4BF32B2A072A}" destId="{3975CD93-9FA8-4C94-BB57-61E98543BA4A}" srcOrd="1" destOrd="0" parTransId="{DA3223AD-6B33-46FF-BD36-C6E214DA8736}" sibTransId="{6ABE9C54-1F1E-4FEE-9774-890101C693B0}"/>
    <dgm:cxn modelId="{4C1E1D20-3874-4A8B-8540-45621949EB81}" srcId="{68DD4AE3-0B60-450C-824C-6BA933894958}" destId="{2E0CD968-970A-4494-942C-4ED257B3BA06}" srcOrd="1" destOrd="0" parTransId="{1765B614-DA98-41E6-B8DC-0E0C371C2F30}" sibTransId="{27391F35-2692-4037-A8AA-3B75C4B88ECB}"/>
    <dgm:cxn modelId="{FF1D9C2D-140E-4EA0-9BDE-FFE1FC8ADD6B}" type="presOf" srcId="{68DD4AE3-0B60-450C-824C-6BA933894958}" destId="{AF5BFC77-D7F8-446C-8193-E13EBD194845}" srcOrd="0" destOrd="0" presId="urn:microsoft.com/office/officeart/2005/8/layout/process1"/>
    <dgm:cxn modelId="{55B388C5-9FA7-455C-B967-A3BD8E7E959D}" srcId="{D55B4362-BCF2-464C-89A3-91CF63452196}" destId="{AA21036E-7B29-42F8-97FE-4BF32B2A072A}" srcOrd="0" destOrd="0" parTransId="{4B6833A0-5111-4228-BB46-0A0F9BD12606}" sibTransId="{8FB37B50-4078-4DF3-B7DA-A2A6F29A8D28}"/>
    <dgm:cxn modelId="{9F26040F-4F70-4D20-B670-2A3EF09C5660}" type="presOf" srcId="{3A1B5AB6-9773-4547-8FE5-BBEBE7311565}" destId="{3EA90FB2-FB8F-4D94-BF45-2C416B724D89}" srcOrd="0" destOrd="2" presId="urn:microsoft.com/office/officeart/2005/8/layout/process1"/>
    <dgm:cxn modelId="{3F43F706-4C68-4EA2-92DD-23384A2E8EA1}" type="presOf" srcId="{8FB37B50-4078-4DF3-B7DA-A2A6F29A8D28}" destId="{2A4B3D82-B2BF-42BD-BE35-C8C4E3CFA332}" srcOrd="0" destOrd="0" presId="urn:microsoft.com/office/officeart/2005/8/layout/process1"/>
    <dgm:cxn modelId="{B5E0FCF7-CE64-457D-9291-F3A8EA7FF58C}" type="presOf" srcId="{321D47FF-95BC-4F5A-9D35-742C23DCB74D}" destId="{AE6F5587-EF11-4638-AE96-84D53F77F03D}" srcOrd="1" destOrd="0" presId="urn:microsoft.com/office/officeart/2005/8/layout/process1"/>
    <dgm:cxn modelId="{D39A0005-B248-42C9-894B-872BE033E243}" type="presOf" srcId="{12A3BE72-E63B-485C-9699-37F4BF782B07}" destId="{3EA90FB2-FB8F-4D94-BF45-2C416B724D89}" srcOrd="0" destOrd="1" presId="urn:microsoft.com/office/officeart/2005/8/layout/process1"/>
    <dgm:cxn modelId="{C1A8E68A-A850-4F58-AEE5-AFF5ABB0824A}" srcId="{D55B4362-BCF2-464C-89A3-91CF63452196}" destId="{68DD4AE3-0B60-450C-824C-6BA933894958}" srcOrd="1" destOrd="0" parTransId="{6D9AF066-6A1F-4261-8DA4-1776BCD9D600}" sibTransId="{93198105-650E-40F7-B887-D994A578F7FD}"/>
    <dgm:cxn modelId="{884E90AD-9B18-415D-A8B9-AF5FD5DAE18D}" srcId="{AA21036E-7B29-42F8-97FE-4BF32B2A072A}" destId="{AD217B7A-6D5F-42CD-9917-48A68752FA2A}" srcOrd="0" destOrd="0" parTransId="{6A1CCD92-FE20-454B-A62B-7FAAD734AEF0}" sibTransId="{76B83801-D29F-4A9F-9709-1297380E7EE1}"/>
    <dgm:cxn modelId="{E8905CBA-41FD-4F17-A513-0BD307AAA196}" type="presOf" srcId="{D46A4357-913E-4408-BC54-844A6EC14684}" destId="{AF5BFC77-D7F8-446C-8193-E13EBD194845}" srcOrd="0" destOrd="1" presId="urn:microsoft.com/office/officeart/2005/8/layout/process1"/>
    <dgm:cxn modelId="{DB3E1D1A-CEEF-4FFC-9B43-9BBAE8838B21}" srcId="{D55B4362-BCF2-464C-89A3-91CF63452196}" destId="{B5EED8EA-F528-4098-BDEE-9CC1001564D1}" srcOrd="2" destOrd="0" parTransId="{A9CD2ADB-1758-40B6-B43C-8B80756A446E}" sibTransId="{321D47FF-95BC-4F5A-9D35-742C23DCB74D}"/>
    <dgm:cxn modelId="{6453F79D-B23F-45DD-AD8C-B80DFC852E84}" srcId="{B5EED8EA-F528-4098-BDEE-9CC1001564D1}" destId="{3A1B5AB6-9773-4547-8FE5-BBEBE7311565}" srcOrd="1" destOrd="0" parTransId="{AA2D4AF3-02EC-4A58-9E87-414F130D0707}" sibTransId="{2BD43559-43FF-4363-BB65-E2F51DCD8798}"/>
    <dgm:cxn modelId="{63C4CDAE-107E-4C38-B02A-8F83B560C68D}" srcId="{EA489AE6-587F-4408-A5C6-7DE0F0F925E4}" destId="{DFDC79C5-209A-42B9-BA09-CA0DC43CEA18}" srcOrd="0" destOrd="0" parTransId="{E4A1C8F3-2C8A-49EA-A436-DD7C0CAB7F52}" sibTransId="{589D50C6-98B6-49E7-8C45-A554162D7EE1}"/>
    <dgm:cxn modelId="{6DA843DD-C66E-4D5D-857F-A2E1800743B4}" type="presOf" srcId="{321D47FF-95BC-4F5A-9D35-742C23DCB74D}" destId="{B32EC461-65C4-4F95-84D0-6347C1BB59FA}" srcOrd="0" destOrd="0" presId="urn:microsoft.com/office/officeart/2005/8/layout/process1"/>
    <dgm:cxn modelId="{FCE0B47C-1D63-4435-B8DF-C519B4C51BA3}" type="presOf" srcId="{3975CD93-9FA8-4C94-BB57-61E98543BA4A}" destId="{606AFF11-B6BD-477C-A011-667692D2F2F6}" srcOrd="0" destOrd="2" presId="urn:microsoft.com/office/officeart/2005/8/layout/process1"/>
    <dgm:cxn modelId="{B04358DF-AC88-4B7E-AD9F-13E73661C6F5}" srcId="{D55B4362-BCF2-464C-89A3-91CF63452196}" destId="{EA489AE6-587F-4408-A5C6-7DE0F0F925E4}" srcOrd="3" destOrd="0" parTransId="{B4CABA9B-296C-4316-93F1-D1F277FC180A}" sibTransId="{E640E577-F141-4E32-A56F-3E40E39F8CE0}"/>
    <dgm:cxn modelId="{277F13D4-8B4D-4C9F-B810-DB868839A82D}" type="presOf" srcId="{44BF25DB-EE48-4D1E-B066-EDC9B7E6AE31}" destId="{606AFF11-B6BD-477C-A011-667692D2F2F6}" srcOrd="0" destOrd="3" presId="urn:microsoft.com/office/officeart/2005/8/layout/process1"/>
    <dgm:cxn modelId="{5192EF8C-B678-4710-9375-B256A6DD820B}" type="presOf" srcId="{8FB37B50-4078-4DF3-B7DA-A2A6F29A8D28}" destId="{CAAD10D9-1820-40A6-8168-17CE3A0703A4}" srcOrd="1" destOrd="0" presId="urn:microsoft.com/office/officeart/2005/8/layout/process1"/>
    <dgm:cxn modelId="{EB921DB5-AC20-4792-94A0-950EE6BA68E2}" srcId="{B5EED8EA-F528-4098-BDEE-9CC1001564D1}" destId="{12A3BE72-E63B-485C-9699-37F4BF782B07}" srcOrd="0" destOrd="0" parTransId="{11EA1498-C4FD-4AC2-97A5-92128F768485}" sibTransId="{5A281AC1-128D-4D07-B312-9F2C1AE704CA}"/>
    <dgm:cxn modelId="{42B9681C-F321-4BCF-A130-861F401057A9}" type="presOf" srcId="{2E0CD968-970A-4494-942C-4ED257B3BA06}" destId="{AF5BFC77-D7F8-446C-8193-E13EBD194845}" srcOrd="0" destOrd="2" presId="urn:microsoft.com/office/officeart/2005/8/layout/process1"/>
    <dgm:cxn modelId="{C1A7D9B5-5E81-4B6D-A72B-F00B1C6DD6F5}" type="presOf" srcId="{AA21036E-7B29-42F8-97FE-4BF32B2A072A}" destId="{606AFF11-B6BD-477C-A011-667692D2F2F6}" srcOrd="0" destOrd="0" presId="urn:microsoft.com/office/officeart/2005/8/layout/process1"/>
    <dgm:cxn modelId="{7D2EA8C3-E22F-4B4B-9AE5-603C9A5FD84F}" type="presOf" srcId="{AD217B7A-6D5F-42CD-9917-48A68752FA2A}" destId="{606AFF11-B6BD-477C-A011-667692D2F2F6}" srcOrd="0" destOrd="1" presId="urn:microsoft.com/office/officeart/2005/8/layout/process1"/>
    <dgm:cxn modelId="{EF92D8F5-2A97-47DE-9720-56904F3FE2BF}" srcId="{68DD4AE3-0B60-450C-824C-6BA933894958}" destId="{D46A4357-913E-4408-BC54-844A6EC14684}" srcOrd="0" destOrd="0" parTransId="{5C64C465-31F3-45AE-9794-D810DEBB9094}" sibTransId="{CE5003D5-BC8F-4897-B624-FE39FCACC95E}"/>
    <dgm:cxn modelId="{C348D083-6F92-4F40-B855-8DDE0BC3461F}" type="presOf" srcId="{D55B4362-BCF2-464C-89A3-91CF63452196}" destId="{F7E1E0EA-F4F3-4718-90DE-35E912CF06C1}" srcOrd="0" destOrd="0" presId="urn:microsoft.com/office/officeart/2005/8/layout/process1"/>
    <dgm:cxn modelId="{0F5CB28F-EAEC-4BED-AECE-669F56D1AC94}" type="presOf" srcId="{B5EED8EA-F528-4098-BDEE-9CC1001564D1}" destId="{3EA90FB2-FB8F-4D94-BF45-2C416B724D89}" srcOrd="0" destOrd="0" presId="urn:microsoft.com/office/officeart/2005/8/layout/process1"/>
    <dgm:cxn modelId="{40818802-9F39-4BED-940F-05B9E4258963}" type="presOf" srcId="{93198105-650E-40F7-B887-D994A578F7FD}" destId="{683526DC-0F44-46F1-B9AD-CF55196A796B}" srcOrd="0" destOrd="0" presId="urn:microsoft.com/office/officeart/2005/8/layout/process1"/>
    <dgm:cxn modelId="{81D09160-A4E0-43B2-BA52-FEB65E478AAC}" type="presOf" srcId="{DFDC79C5-209A-42B9-BA09-CA0DC43CEA18}" destId="{68F9B183-DC53-4AF4-9CB6-BB89D45BA021}" srcOrd="0" destOrd="1" presId="urn:microsoft.com/office/officeart/2005/8/layout/process1"/>
    <dgm:cxn modelId="{F3CEC1A8-F55B-4CE8-A2D1-5D7A73AE04F9}" type="presOf" srcId="{EA489AE6-587F-4408-A5C6-7DE0F0F925E4}" destId="{68F9B183-DC53-4AF4-9CB6-BB89D45BA021}" srcOrd="0" destOrd="0" presId="urn:microsoft.com/office/officeart/2005/8/layout/process1"/>
    <dgm:cxn modelId="{B417A7AE-38EE-4B53-BB77-F28D4F17F65A}" type="presOf" srcId="{93198105-650E-40F7-B887-D994A578F7FD}" destId="{0CCFE6AF-19F0-4584-B401-520BD4ED9D2B}" srcOrd="1" destOrd="0" presId="urn:microsoft.com/office/officeart/2005/8/layout/process1"/>
    <dgm:cxn modelId="{0A5D2959-BDA6-484A-864A-345C704A09F3}" srcId="{AA21036E-7B29-42F8-97FE-4BF32B2A072A}" destId="{44BF25DB-EE48-4D1E-B066-EDC9B7E6AE31}" srcOrd="2" destOrd="0" parTransId="{E53B2E39-DE17-460D-8884-83769961207C}" sibTransId="{3EC4445F-AA41-4A0D-9DC3-8B6B71E8A8A1}"/>
    <dgm:cxn modelId="{033D704E-2B0D-4119-9452-8FCC358CA45D}" type="presParOf" srcId="{F7E1E0EA-F4F3-4718-90DE-35E912CF06C1}" destId="{606AFF11-B6BD-477C-A011-667692D2F2F6}" srcOrd="0" destOrd="0" presId="urn:microsoft.com/office/officeart/2005/8/layout/process1"/>
    <dgm:cxn modelId="{C965CD74-D4ED-4938-80DD-7D60D9FA5A7F}" type="presParOf" srcId="{F7E1E0EA-F4F3-4718-90DE-35E912CF06C1}" destId="{2A4B3D82-B2BF-42BD-BE35-C8C4E3CFA332}" srcOrd="1" destOrd="0" presId="urn:microsoft.com/office/officeart/2005/8/layout/process1"/>
    <dgm:cxn modelId="{D5584459-EA5B-4575-A267-774B8729577E}" type="presParOf" srcId="{2A4B3D82-B2BF-42BD-BE35-C8C4E3CFA332}" destId="{CAAD10D9-1820-40A6-8168-17CE3A0703A4}" srcOrd="0" destOrd="0" presId="urn:microsoft.com/office/officeart/2005/8/layout/process1"/>
    <dgm:cxn modelId="{968567A5-FAED-40BA-8370-1BD4300EA41E}" type="presParOf" srcId="{F7E1E0EA-F4F3-4718-90DE-35E912CF06C1}" destId="{AF5BFC77-D7F8-446C-8193-E13EBD194845}" srcOrd="2" destOrd="0" presId="urn:microsoft.com/office/officeart/2005/8/layout/process1"/>
    <dgm:cxn modelId="{3D3BE631-F90E-461A-AD5C-18ADB454F5AF}" type="presParOf" srcId="{F7E1E0EA-F4F3-4718-90DE-35E912CF06C1}" destId="{683526DC-0F44-46F1-B9AD-CF55196A796B}" srcOrd="3" destOrd="0" presId="urn:microsoft.com/office/officeart/2005/8/layout/process1"/>
    <dgm:cxn modelId="{1FFD4D9D-E090-4772-A06D-ABE27B3F4E84}" type="presParOf" srcId="{683526DC-0F44-46F1-B9AD-CF55196A796B}" destId="{0CCFE6AF-19F0-4584-B401-520BD4ED9D2B}" srcOrd="0" destOrd="0" presId="urn:microsoft.com/office/officeart/2005/8/layout/process1"/>
    <dgm:cxn modelId="{606CAFAE-D93B-41E9-B326-FC3CDE1C2BCB}" type="presParOf" srcId="{F7E1E0EA-F4F3-4718-90DE-35E912CF06C1}" destId="{3EA90FB2-FB8F-4D94-BF45-2C416B724D89}" srcOrd="4" destOrd="0" presId="urn:microsoft.com/office/officeart/2005/8/layout/process1"/>
    <dgm:cxn modelId="{047B4402-2C6F-4B3E-87A1-29AC2391ADA3}" type="presParOf" srcId="{F7E1E0EA-F4F3-4718-90DE-35E912CF06C1}" destId="{B32EC461-65C4-4F95-84D0-6347C1BB59FA}" srcOrd="5" destOrd="0" presId="urn:microsoft.com/office/officeart/2005/8/layout/process1"/>
    <dgm:cxn modelId="{1446092E-FC8B-481F-BAE1-D42F284EA1D7}" type="presParOf" srcId="{B32EC461-65C4-4F95-84D0-6347C1BB59FA}" destId="{AE6F5587-EF11-4638-AE96-84D53F77F03D}" srcOrd="0" destOrd="0" presId="urn:microsoft.com/office/officeart/2005/8/layout/process1"/>
    <dgm:cxn modelId="{AE6D34C2-C715-4DCB-BC35-47D13EFCEB56}" type="presParOf" srcId="{F7E1E0EA-F4F3-4718-90DE-35E912CF06C1}" destId="{68F9B183-DC53-4AF4-9CB6-BB89D45BA02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srgbClr val="005B83"/>
                </a:solidFill>
              </a:rPr>
              <a:t>The purpose of the </a:t>
            </a:r>
            <a:r>
              <a:rPr lang="en-US" sz="1200" b="1" dirty="0" smtClean="0">
                <a:solidFill>
                  <a:srgbClr val="005B83"/>
                </a:solidFill>
              </a:rPr>
              <a:t>End-of-Year (EOY) Reporting </a:t>
            </a:r>
            <a:r>
              <a:rPr lang="en-US" sz="1200" dirty="0" smtClean="0">
                <a:solidFill>
                  <a:srgbClr val="005B83"/>
                </a:solidFill>
              </a:rPr>
              <a:t>is to collect data concerning awards disbursed during the fiscal year. This report provides the state with a means of analyzing grant resources.</a:t>
            </a:r>
          </a:p>
          <a:p>
            <a:r>
              <a:rPr lang="en-US" sz="1200" dirty="0" smtClean="0">
                <a:solidFill>
                  <a:srgbClr val="005B83"/>
                </a:solidFill>
              </a:rPr>
              <a:t>EOY data is pulled into a database that allows institutions to pull eligibility information through our award history files and also helps reconcile information for the annual Financial Aid Database (FAD) Report. </a:t>
            </a:r>
          </a:p>
          <a:p>
            <a:r>
              <a:rPr lang="en-US" sz="1200" dirty="0" smtClean="0">
                <a:solidFill>
                  <a:srgbClr val="005B83"/>
                </a:solidFill>
              </a:rPr>
              <a:t>EOY Reporting is being incorporated into the 2018 Financial Aid Database Report (FAD) so 2017 is the last year for schools to complete this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C798A-60EA-4F3C-B644-E6CB0105F2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1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C798A-60EA-4F3C-B644-E6CB0105F2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67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C798A-60EA-4F3C-B644-E6CB0105F2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24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58FC1-F8C8-41D1-8EAB-28A27F4E1556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B960B7-1A5D-4A40-9C6E-0A7BBAA5F9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7"/>
          <p:cNvSpPr txBox="1"/>
          <p:nvPr userDrawn="1"/>
        </p:nvSpPr>
        <p:spPr>
          <a:xfrm>
            <a:off x="4936495" y="3133305"/>
            <a:ext cx="390741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95" y="1734432"/>
            <a:ext cx="3840480" cy="13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63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20B-9627-4ACA-A581-0A59FC76EABB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3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62AC-092A-4C54-AB98-BAF81A9F464D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53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0ABB-9B14-4413-9BE6-9D87ABBD946C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5B03C-E61A-4556-ABA9-E4D97D5BD3AA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28650" y="538929"/>
            <a:ext cx="78867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F07ED-CF37-4D94-B59C-E3C984ECACB2}" type="datetime1">
              <a:rPr lang="en-US" smtClean="0"/>
              <a:t>6/23/2017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4B7C3-C31F-4F34-89D7-18366AE55CF6}" type="datetime1">
              <a:rPr lang="en-US" smtClean="0"/>
              <a:t>6/23/2017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4BA1-9107-4977-B71A-23FD757F3C66}" type="datetime1">
              <a:rPr lang="en-US" smtClean="0"/>
              <a:t>6/23/2017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89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981A-55FF-4F91-ABE5-3C4766D61789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13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C7F74-63C9-4AA7-9C52-F3588D71B927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9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CEFE0-AAD3-40A9-86A1-C65D59368D62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8075-6DEC-4183-A7F5-24B3C01629A3}" type="datetime1">
              <a:rPr lang="en-US" smtClean="0"/>
              <a:t>6/23/2017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70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94DF-5859-41F0-A3A3-C133ACD3C839}" type="datetime1">
              <a:rPr lang="en-US" smtClean="0"/>
              <a:t>6/23/2017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96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D280F-7FF3-442C-8B23-B6C08430036C}" type="datetime1">
              <a:rPr lang="en-US" smtClean="0"/>
              <a:t>6/23/2017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9144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02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C185-6130-4C9E-808D-DA44F3DF74EB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0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FA93B-71DF-4652-BAB3-6140CB129F36}" type="datetime1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9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C052B-8ED7-4757-9A71-39A5137BB16D}" type="datetime1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259591"/>
            <a:ext cx="9144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9" y="6315290"/>
            <a:ext cx="1219200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0" r:id="rId12"/>
    <p:sldLayoutId id="2147483652" r:id="rId13"/>
    <p:sldLayoutId id="2147483653" r:id="rId14"/>
    <p:sldLayoutId id="2147483654" r:id="rId15"/>
    <p:sldLayoutId id="2147483673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microsoft.com/office/2007/relationships/media" Target="../media/media9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TEG@thecb.state.tx.us" TargetMode="External"/><Relationship Id="rId13" Type="http://schemas.openxmlformats.org/officeDocument/2006/relationships/image" Target="../media/image26.png"/><Relationship Id="rId3" Type="http://schemas.microsoft.com/office/2007/relationships/media" Target="../media/media12.m4a"/><Relationship Id="rId7" Type="http://schemas.openxmlformats.org/officeDocument/2006/relationships/hyperlink" Target="mailto:TEOG@thecb.state.tx.us" TargetMode="External"/><Relationship Id="rId12" Type="http://schemas.openxmlformats.org/officeDocument/2006/relationships/image" Target="../media/image25.GIF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6" Type="http://schemas.openxmlformats.org/officeDocument/2006/relationships/hyperlink" Target="mailto:TEXASGrant@thecb.state.tx.us" TargetMode="External"/><Relationship Id="rId11" Type="http://schemas.openxmlformats.org/officeDocument/2006/relationships/image" Target="../media/image24.GIF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hyperlink" Target="mailto:TopTen@thecb.state.tx.u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15.xml"/><Relationship Id="rId7" Type="http://schemas.openxmlformats.org/officeDocument/2006/relationships/diagramQuickStyle" Target="../diagrams/quickStyle1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microsoft.com/office/2007/relationships/media" Target="../media/media4.m4a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7.png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microsoft.com/office/2007/relationships/media" Target="../media/media8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950" y="1828615"/>
            <a:ext cx="7415813" cy="35548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i="1" u="sng" dirty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 ON SPEAKERS</a:t>
            </a:r>
          </a:p>
          <a:p>
            <a:pPr algn="ctr"/>
            <a:endParaRPr lang="en-US" sz="4500" b="1" dirty="0">
              <a:solidFill>
                <a:srgbClr val="1854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500" b="1" dirty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start the presentation</a:t>
            </a:r>
          </a:p>
          <a:p>
            <a:pPr algn="ctr"/>
            <a:r>
              <a:rPr lang="en-US" sz="45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 F5 </a:t>
            </a:r>
          </a:p>
          <a:p>
            <a:pPr algn="ctr"/>
            <a:r>
              <a:rPr lang="en-US" sz="4500" b="1" dirty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6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10</a:t>
            </a:fld>
            <a:endParaRPr lang="en-US"/>
          </a:p>
        </p:txBody>
      </p:sp>
      <p:pic>
        <p:nvPicPr>
          <p:cNvPr id="9" name="97CED7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2846" end="7816.14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870" y="1162050"/>
            <a:ext cx="8762389" cy="4738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8663" y="3286125"/>
            <a:ext cx="4767262" cy="9053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21643"/>
            <a:ext cx="9201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Analyzing </a:t>
            </a:r>
            <a:r>
              <a:rPr lang="en-US" sz="4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TEG &amp; Top 10% EOY Files</a:t>
            </a:r>
            <a:endParaRPr lang="en-US" sz="24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458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2250"/>
    </mc:Choice>
    <mc:Fallback xmlns="">
      <p:transition spd="slow" advClick="0" advTm="17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174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06533" y="1149351"/>
            <a:ext cx="4089265" cy="823912"/>
          </a:xfrm>
        </p:spPr>
        <p:txBody>
          <a:bodyPr/>
          <a:lstStyle/>
          <a:p>
            <a:pPr algn="ctr"/>
            <a:r>
              <a:rPr lang="en-US" dirty="0"/>
              <a:t>Files submitted through </a:t>
            </a:r>
            <a:r>
              <a:rPr lang="en-US" dirty="0" smtClean="0"/>
              <a:t>MOVEit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06533" y="2083203"/>
            <a:ext cx="4089265" cy="397333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 err="1" smtClean="0"/>
              <a:t>TEOG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July 6, 2017</a:t>
            </a:r>
          </a:p>
          <a:p>
            <a:r>
              <a:rPr lang="en-US" dirty="0" smtClean="0"/>
              <a:t>TEG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July 6, 2017</a:t>
            </a:r>
          </a:p>
          <a:p>
            <a:r>
              <a:rPr lang="en-US" dirty="0" smtClean="0"/>
              <a:t>TEXAS Grant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Public Universities &amp; HRIs</a:t>
            </a:r>
          </a:p>
          <a:p>
            <a:pPr lvl="2"/>
            <a:r>
              <a:rPr lang="en-US" dirty="0" smtClean="0"/>
              <a:t>July 6, 2017</a:t>
            </a:r>
            <a:endParaRPr lang="en-US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Community Colleges, </a:t>
            </a:r>
            <a:r>
              <a:rPr lang="en-US" dirty="0"/>
              <a:t>Lamar's, </a:t>
            </a:r>
            <a:r>
              <a:rPr lang="en-US" dirty="0" err="1" smtClean="0"/>
              <a:t>TSTCs</a:t>
            </a:r>
            <a:endParaRPr lang="en-US" dirty="0" smtClean="0"/>
          </a:p>
          <a:p>
            <a:pPr lvl="2"/>
            <a:r>
              <a:rPr lang="en-US" dirty="0" smtClean="0"/>
              <a:t>July 20, 2017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37371" y="1149351"/>
            <a:ext cx="4079538" cy="823912"/>
          </a:xfrm>
        </p:spPr>
        <p:txBody>
          <a:bodyPr/>
          <a:lstStyle/>
          <a:p>
            <a:pPr algn="ctr"/>
            <a:r>
              <a:rPr lang="en-US" dirty="0"/>
              <a:t>Files submitted through email in </a:t>
            </a:r>
            <a:r>
              <a:rPr lang="en-US" dirty="0" smtClean="0"/>
              <a:t>PDF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737370" y="2083203"/>
            <a:ext cx="4079537" cy="389930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TCWS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July 20, 2017</a:t>
            </a:r>
            <a:endParaRPr lang="en-US" dirty="0"/>
          </a:p>
          <a:p>
            <a:r>
              <a:rPr lang="en-US" dirty="0"/>
              <a:t>Ed </a:t>
            </a:r>
            <a:r>
              <a:rPr lang="en-US" dirty="0" smtClean="0"/>
              <a:t>Aide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July 20, 2017</a:t>
            </a:r>
            <a:endParaRPr lang="en-US" dirty="0"/>
          </a:p>
          <a:p>
            <a:r>
              <a:rPr lang="en-US" dirty="0" smtClean="0"/>
              <a:t>Bilingual Education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 July 20, 2017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7389" y="94268"/>
            <a:ext cx="8779301" cy="1149351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EOY Reports and Deadline Dates</a:t>
            </a:r>
          </a:p>
        </p:txBody>
      </p:sp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28" end="1837.167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3057" y="6356351"/>
            <a:ext cx="407762" cy="40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1120"/>
    </mc:Choice>
    <mc:Fallback xmlns="">
      <p:transition spd="slow" advClick="0" advTm="41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2152" y="889706"/>
            <a:ext cx="785319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  <a:r>
              <a:rPr lang="en-US" sz="32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THECB’s Financial Aid Services Team </a:t>
            </a:r>
            <a:endParaRPr lang="en-US" sz="3200" b="1" dirty="0" smtClean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Toll-Free: (844</a:t>
            </a:r>
            <a:r>
              <a:rPr lang="en-US" sz="32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792-2640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FOR PROGRAM SPECIFIC QUESTIONS, EMAIL:</a:t>
            </a:r>
          </a:p>
          <a:p>
            <a:pPr algn="ctr"/>
            <a:r>
              <a:rPr lang="en-US" sz="24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Email: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Toward </a:t>
            </a:r>
            <a:r>
              <a:rPr lang="en-US" sz="2400" dirty="0" err="1">
                <a:solidFill>
                  <a:srgbClr val="000000"/>
                </a:solidFill>
              </a:rPr>
              <a:t>EXcellence</a:t>
            </a:r>
            <a:r>
              <a:rPr lang="en-US" sz="2400" dirty="0">
                <a:solidFill>
                  <a:srgbClr val="000000"/>
                </a:solidFill>
              </a:rPr>
              <a:t>, Access, &amp; Success (TEXAS) Grant </a:t>
            </a:r>
            <a:endParaRPr lang="en-US" sz="2400" dirty="0" smtClean="0">
              <a:solidFill>
                <a:srgbClr val="00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70C1"/>
                </a:solidFill>
                <a:hlinkClick r:id="rId6"/>
              </a:rPr>
              <a:t>TEXASGrant@thecb.state.tx.us</a:t>
            </a:r>
            <a:r>
              <a:rPr lang="en-US" sz="2400" dirty="0" smtClean="0">
                <a:solidFill>
                  <a:srgbClr val="0070C1"/>
                </a:solidFill>
              </a:rPr>
              <a:t> </a:t>
            </a:r>
            <a:endParaRPr lang="en-US" sz="2400" dirty="0">
              <a:solidFill>
                <a:srgbClr val="0070C1"/>
              </a:solidFill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Texas Educational Opportunity Grant (TEOG) </a:t>
            </a:r>
            <a:endParaRPr lang="en-US" sz="2400" dirty="0" smtClean="0">
              <a:solidFill>
                <a:srgbClr val="00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70C1"/>
                </a:solidFill>
                <a:hlinkClick r:id="rId7"/>
              </a:rPr>
              <a:t>TEOG@thecb.state.tx.us</a:t>
            </a:r>
            <a:r>
              <a:rPr lang="en-US" sz="2400" dirty="0" smtClean="0">
                <a:solidFill>
                  <a:srgbClr val="0070C1"/>
                </a:solidFill>
              </a:rPr>
              <a:t> </a:t>
            </a:r>
            <a:endParaRPr lang="en-US" sz="2400" dirty="0">
              <a:solidFill>
                <a:srgbClr val="0070C1"/>
              </a:solidFill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Tuition Equalization Grant (TEG) </a:t>
            </a:r>
            <a:endParaRPr lang="en-US" sz="2400" dirty="0" smtClean="0">
              <a:solidFill>
                <a:srgbClr val="00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70C1"/>
                </a:solidFill>
                <a:hlinkClick r:id="rId8"/>
              </a:rPr>
              <a:t>TEG@thecb.state.tx.us</a:t>
            </a:r>
            <a:r>
              <a:rPr lang="en-US" sz="2400" dirty="0" smtClean="0">
                <a:solidFill>
                  <a:srgbClr val="0070C1"/>
                </a:solidFill>
              </a:rPr>
              <a:t> </a:t>
            </a:r>
          </a:p>
          <a:p>
            <a:pPr algn="ctr"/>
            <a:r>
              <a:rPr lang="en-US" sz="2400" dirty="0"/>
              <a:t>Top 10 Percent Scholarship (Top 10</a:t>
            </a:r>
            <a:r>
              <a:rPr lang="en-US" sz="2400" dirty="0" smtClean="0"/>
              <a:t>%)</a:t>
            </a:r>
          </a:p>
          <a:p>
            <a:pPr algn="ctr"/>
            <a:r>
              <a:rPr lang="en-US" sz="2400" dirty="0" smtClean="0">
                <a:hlinkClick r:id="rId9"/>
              </a:rPr>
              <a:t>TopTen@thecb.state.tx.us</a:t>
            </a:r>
            <a:r>
              <a:rPr lang="en-US" sz="2400" dirty="0" smtClean="0"/>
              <a:t>  </a:t>
            </a:r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98" end="4136.904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248400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925" end="1585.748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248400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38" y="887454"/>
            <a:ext cx="3579377" cy="44324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610" y="960134"/>
            <a:ext cx="4644679" cy="3733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 Box 22"/>
          <p:cNvSpPr txBox="1"/>
          <p:nvPr/>
        </p:nvSpPr>
        <p:spPr>
          <a:xfrm>
            <a:off x="2945784" y="4208038"/>
            <a:ext cx="5677729" cy="17771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Texas Higher Education Coordinating Board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 err="1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FICE</a:t>
            </a: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: 000000   Error Report on Financial Aid Records - TEG – FY 2016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Date:   ## / ## / ####     11:11:11AM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From: Texas Higher Education Coordinating Board 1-800-242-3062 Option 3, 3 TEG@thecb.state.tx.us</a:t>
            </a:r>
            <a:b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********************************************************************************************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Error Related to Total Funds Disbursed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The total funds awarded reported on </a:t>
            </a:r>
            <a:r>
              <a:rPr lang="en-US" sz="1000" dirty="0" err="1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SxS</a:t>
            </a: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 EOY Report are 100,000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The total funds Disbursed are 120,000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marR="0" indent="-6350">
              <a:lnSpc>
                <a:spcPct val="103000"/>
              </a:lnSpc>
              <a:spcBef>
                <a:spcPts val="0"/>
              </a:spcBef>
              <a:spcAft>
                <a:spcPts val="20"/>
              </a:spcAft>
            </a:pPr>
            <a:r>
              <a:rPr lang="en-US" sz="1000" dirty="0">
                <a:solidFill>
                  <a:srgbClr val="000000"/>
                </a:solidFill>
                <a:effectLst/>
                <a:ea typeface="Arial Unicode MS" panose="020B0604020202020204" pitchFamily="34" charset="-128"/>
                <a:cs typeface="Arial Unicode MS" panose="020B0604020202020204" pitchFamily="34" charset="-128"/>
              </a:rPr>
              <a:t>Total awarded does NOT equal the amount disbursed</a:t>
            </a:r>
            <a:endParaRPr lang="en-US" sz="10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314" y="826398"/>
            <a:ext cx="8563429" cy="515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9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xit" presetSubtype="10" fill="hold" nodeType="withEffect">
                                  <p:stCondLst>
                                    <p:cond delay="128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4" presetClass="exit" presetSubtype="10" fill="hold" nodeType="withEffect">
                                  <p:stCondLst>
                                    <p:cond delay="133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grpId="0" nodeType="withEffect">
                                  <p:stCondLst>
                                    <p:cond delay="136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40405"/>
            <a:ext cx="4873557" cy="3638600"/>
          </a:xfrm>
        </p:spPr>
        <p:txBody>
          <a:bodyPr anchor="ctr">
            <a:normAutofit/>
          </a:bodyPr>
          <a:lstStyle/>
          <a:p>
            <a:r>
              <a:rPr lang="en-US" sz="5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End-of-Year (EOY) Data Record Reader </a:t>
            </a:r>
            <a:br>
              <a:rPr lang="en-US" sz="5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5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Overview</a:t>
            </a:r>
            <a:endParaRPr lang="en-US" sz="5000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886" end="1850.981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1668" y="6371772"/>
            <a:ext cx="355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0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End-of-Year (EOY) </a:t>
            </a:r>
            <a:r>
              <a:rPr lang="en-US" sz="48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48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48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Data </a:t>
            </a:r>
            <a:r>
              <a:rPr lang="en-US" sz="48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Record Reader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3</a:t>
            </a:fld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27" end="2276.963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2145" y="6389463"/>
            <a:ext cx="332013" cy="3320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789" y="2021885"/>
            <a:ext cx="3163956" cy="40899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475" y="2353174"/>
            <a:ext cx="4416156" cy="34274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203" y="4076699"/>
            <a:ext cx="1265837" cy="123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6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100"/>
    </mc:Choice>
    <mc:Fallback xmlns="">
      <p:transition spd="slow" advClick="0" advTm="12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67827747"/>
              </p:ext>
            </p:extLst>
          </p:nvPr>
        </p:nvGraphicFramePr>
        <p:xfrm>
          <a:off x="0" y="1765943"/>
          <a:ext cx="9144000" cy="3595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619" end="12585.353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755820" y="6496732"/>
            <a:ext cx="283029" cy="2830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417" y="268763"/>
            <a:ext cx="9201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 Process</a:t>
            </a:r>
            <a:endParaRPr lang="en-US" sz="32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489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6000"/>
    </mc:Choice>
    <mc:Fallback xmlns="">
      <p:transition spd="slow" advClick="0" advTm="3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8695"/>
            <a:ext cx="7886700" cy="1325563"/>
          </a:xfrm>
        </p:spPr>
        <p:txBody>
          <a:bodyPr>
            <a:normAutofit/>
          </a:bodyPr>
          <a:lstStyle/>
          <a:p>
            <a:r>
              <a:rPr lang="en-US" sz="5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Resources</a:t>
            </a:r>
            <a:endParaRPr lang="en-US" sz="50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182" y="1192480"/>
            <a:ext cx="2280387" cy="28255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7821" y="1567607"/>
            <a:ext cx="7886700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 smtClean="0">
                <a:solidFill>
                  <a:srgbClr val="005B83"/>
                </a:solidFill>
              </a:rPr>
              <a:t>Student Financial Aid Programs </a:t>
            </a:r>
          </a:p>
          <a:p>
            <a:pPr marL="0" indent="0">
              <a:buNone/>
            </a:pPr>
            <a:r>
              <a:rPr lang="en-US" sz="2500" b="1" dirty="0" smtClean="0">
                <a:solidFill>
                  <a:srgbClr val="005B83"/>
                </a:solidFill>
              </a:rPr>
              <a:t>Information Website</a:t>
            </a:r>
          </a:p>
          <a:p>
            <a:pPr marL="0" indent="0">
              <a:buNone/>
            </a:pPr>
            <a:endParaRPr lang="en-US" sz="2500" b="1" dirty="0" smtClean="0">
              <a:solidFill>
                <a:srgbClr val="005B83"/>
              </a:solidFill>
            </a:endParaRPr>
          </a:p>
          <a:p>
            <a:r>
              <a:rPr lang="en-US" sz="2500" b="1" dirty="0" smtClean="0">
                <a:solidFill>
                  <a:srgbClr val="005B83"/>
                </a:solidFill>
              </a:rPr>
              <a:t>EOY Manuals</a:t>
            </a:r>
          </a:p>
          <a:p>
            <a:r>
              <a:rPr lang="en-US" sz="2500" b="1" dirty="0" smtClean="0">
                <a:solidFill>
                  <a:srgbClr val="005B83"/>
                </a:solidFill>
              </a:rPr>
              <a:t>Summer Update Manuals</a:t>
            </a:r>
          </a:p>
          <a:p>
            <a:r>
              <a:rPr lang="en-US" sz="2500" b="1" dirty="0" smtClean="0">
                <a:solidFill>
                  <a:srgbClr val="005B83"/>
                </a:solidFill>
              </a:rPr>
              <a:t>2016-17 Program Guidelines</a:t>
            </a:r>
          </a:p>
          <a:p>
            <a:r>
              <a:rPr lang="en-US" sz="2500" b="1" dirty="0" smtClean="0">
                <a:solidFill>
                  <a:srgbClr val="005B83"/>
                </a:solidFill>
              </a:rPr>
              <a:t>Data Reader Tool/Instructions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036" y="2686946"/>
            <a:ext cx="1839818" cy="2364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5171" y="2236857"/>
            <a:ext cx="1860520" cy="24050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7120" y="3775788"/>
            <a:ext cx="1859580" cy="2385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4976" y="1309554"/>
            <a:ext cx="4666964" cy="4867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5192" end="1592.269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4538" y="6400781"/>
            <a:ext cx="324573" cy="3245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/>
          <a:srcRect r="16689" b="6165"/>
          <a:stretch/>
        </p:blipFill>
        <p:spPr>
          <a:xfrm>
            <a:off x="4614630" y="3253470"/>
            <a:ext cx="4364481" cy="375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152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9100"/>
    </mc:Choice>
    <mc:Fallback xmlns="">
      <p:transition spd="slow" advClick="0" advTm="19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5" presetClass="entr" presetSubtype="0" fill="hold" nodeType="withEffect">
                                  <p:stCondLst>
                                    <p:cond delay="13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6</a:t>
            </a:fld>
            <a:endParaRPr lang="en-US"/>
          </a:p>
        </p:txBody>
      </p:sp>
      <p:pic>
        <p:nvPicPr>
          <p:cNvPr id="4" name="6307E8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095" end="2277.3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115" y="1383145"/>
            <a:ext cx="8779297" cy="431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250729"/>
            <a:ext cx="9201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the File Format</a:t>
            </a:r>
            <a:endParaRPr lang="en-US" sz="32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2825489"/>
            <a:ext cx="649605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738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8000"/>
    </mc:Choice>
    <mc:Fallback xmlns="">
      <p:transition spd="slow" advClick="0" advTm="6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8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xit" presetSubtype="1" fill="hold" nodeType="withEffect">
                                  <p:stCondLst>
                                    <p:cond delay="132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7</a:t>
            </a:fld>
            <a:endParaRPr lang="en-US"/>
          </a:p>
        </p:txBody>
      </p:sp>
      <p:pic>
        <p:nvPicPr>
          <p:cNvPr id="3" name="7DCCEF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3879" end="1548.022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417" y="1256684"/>
            <a:ext cx="8801030" cy="4395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48417" y="268763"/>
            <a:ext cx="9201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EOY Data Record Reader </a:t>
            </a:r>
            <a:endParaRPr lang="en-US" sz="32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AutoShape 2" descr="Image result for excel"/>
          <p:cNvSpPr>
            <a:spLocks noChangeAspect="1" noChangeArrowheads="1"/>
          </p:cNvSpPr>
          <p:nvPr/>
        </p:nvSpPr>
        <p:spPr bwMode="auto">
          <a:xfrm>
            <a:off x="1952693" y="1208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excel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417" y="1265295"/>
            <a:ext cx="4326879" cy="2433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4464" y="1265295"/>
            <a:ext cx="2266369" cy="28988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9720" y="2482229"/>
            <a:ext cx="2143698" cy="2763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672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4000"/>
    </mc:Choice>
    <mc:Fallback xmlns="">
      <p:transition spd="slow" advClick="0" advTm="5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9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3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1772" y="273287"/>
            <a:ext cx="9201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Analyzing Summer Update Records</a:t>
            </a:r>
            <a:endParaRPr lang="en-US" sz="32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96C748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3191" y="1182688"/>
            <a:ext cx="8618708" cy="4234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15" y="3040729"/>
            <a:ext cx="4284021" cy="907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942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7000"/>
    </mc:Choice>
    <mc:Fallback xmlns="">
      <p:transition spd="slow" advClick="0" advTm="13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10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143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321643"/>
            <a:ext cx="9201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Analyzing </a:t>
            </a:r>
            <a:r>
              <a:rPr lang="en-US" sz="4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TEXAS Grant &amp; </a:t>
            </a:r>
            <a:r>
              <a:rPr lang="en-US" sz="4000" b="1" dirty="0" err="1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TEOG</a:t>
            </a:r>
            <a:r>
              <a:rPr lang="en-US" sz="4000" b="1" dirty="0" smtClean="0">
                <a:solidFill>
                  <a:srgbClr val="005B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EOY Files</a:t>
            </a:r>
            <a:endParaRPr lang="en-US" sz="2400" b="1" dirty="0">
              <a:solidFill>
                <a:srgbClr val="005B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B38B13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56" end="32621.743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915" y="1182689"/>
            <a:ext cx="8838694" cy="4342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45" y="2489193"/>
            <a:ext cx="4284021" cy="907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70115" y="3354000"/>
            <a:ext cx="4229415" cy="7128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33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3000"/>
    </mc:Choice>
    <mc:Fallback xmlns="">
      <p:transition spd="slow" advClick="0" advTm="13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349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nodeType="withEffect">
                                  <p:stCondLst>
                                    <p:cond delay="349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2300</TotalTime>
  <Words>477</Words>
  <Application>Microsoft Office PowerPoint</Application>
  <PresentationFormat>On-screen Show (4:3)</PresentationFormat>
  <Paragraphs>87</Paragraphs>
  <Slides>12</Slides>
  <Notes>3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 Unicode MS</vt:lpstr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End-of-Year (EOY) Data Record Reader  Overview</vt:lpstr>
      <vt:lpstr>End-of-Year (EOY)  Data Record Reader</vt:lpstr>
      <vt:lpstr>PowerPoint Presentation</vt:lpstr>
      <vt:lpstr>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EOY Reports and Deadline Dates</vt:lpstr>
      <vt:lpstr>PowerPoint Presentation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Johnson, Troyling</cp:lastModifiedBy>
  <cp:revision>79</cp:revision>
  <dcterms:created xsi:type="dcterms:W3CDTF">2015-09-21T17:58:58Z</dcterms:created>
  <dcterms:modified xsi:type="dcterms:W3CDTF">2017-06-23T14:35:07Z</dcterms:modified>
</cp:coreProperties>
</file>