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7.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4">
  <p:sldMasterIdLst>
    <p:sldMasterId id="2147483661" r:id="rId1"/>
    <p:sldMasterId id="2147483709" r:id="rId2"/>
    <p:sldMasterId id="2147483798" r:id="rId3"/>
    <p:sldMasterId id="2147483762" r:id="rId4"/>
    <p:sldMasterId id="2147483809" r:id="rId5"/>
    <p:sldMasterId id="2147483812" r:id="rId6"/>
    <p:sldMasterId id="2147483814" r:id="rId7"/>
    <p:sldMasterId id="2147483817" r:id="rId8"/>
  </p:sldMasterIdLst>
  <p:notesMasterIdLst>
    <p:notesMasterId r:id="rId21"/>
  </p:notesMasterIdLst>
  <p:handoutMasterIdLst>
    <p:handoutMasterId r:id="rId22"/>
  </p:handoutMasterIdLst>
  <p:sldIdLst>
    <p:sldId id="261" r:id="rId9"/>
    <p:sldId id="270" r:id="rId10"/>
    <p:sldId id="361" r:id="rId11"/>
    <p:sldId id="362" r:id="rId12"/>
    <p:sldId id="363" r:id="rId13"/>
    <p:sldId id="364" r:id="rId14"/>
    <p:sldId id="365" r:id="rId15"/>
    <p:sldId id="351" r:id="rId16"/>
    <p:sldId id="366" r:id="rId17"/>
    <p:sldId id="367" r:id="rId18"/>
    <p:sldId id="359" r:id="rId19"/>
    <p:sldId id="338" r:id="rId2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01"/>
    <p:restoredTop sz="68351" autoAdjust="0"/>
  </p:normalViewPr>
  <p:slideViewPr>
    <p:cSldViewPr snapToGrid="0" snapToObjects="1">
      <p:cViewPr>
        <p:scale>
          <a:sx n="80" d="100"/>
          <a:sy n="80" d="100"/>
        </p:scale>
        <p:origin x="456" y="678"/>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169" d="100"/>
          <a:sy n="169" d="100"/>
        </p:scale>
        <p:origin x="6568"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61FF226-DC6E-CF46-9887-DE4AB70041F7}" type="datetimeFigureOut">
              <a:rPr lang="en-US" smtClean="0"/>
              <a:t>7/17/2017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431DA3F-A467-A24A-8BE9-586F009792A9}" type="slidenum">
              <a:rPr lang="en-US" smtClean="0"/>
              <a:t>‹#›</a:t>
            </a:fld>
            <a:endParaRPr lang="en-US"/>
          </a:p>
        </p:txBody>
      </p:sp>
    </p:spTree>
    <p:extLst>
      <p:ext uri="{BB962C8B-B14F-4D97-AF65-F5344CB8AC3E}">
        <p14:creationId xmlns:p14="http://schemas.microsoft.com/office/powerpoint/2010/main" val="939615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9C8764C-90B5-DB43-8086-8AB00EB0C2C4}" type="datetimeFigureOut">
              <a:rPr lang="en-US" smtClean="0"/>
              <a:t>7/17/2017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F3EC56D-A4BA-4A41-B0DB-BC0A1EBC2E62}" type="slidenum">
              <a:rPr lang="en-US" smtClean="0"/>
              <a:t>‹#›</a:t>
            </a:fld>
            <a:endParaRPr lang="en-US"/>
          </a:p>
        </p:txBody>
      </p:sp>
    </p:spTree>
    <p:extLst>
      <p:ext uri="{BB962C8B-B14F-4D97-AF65-F5344CB8AC3E}">
        <p14:creationId xmlns:p14="http://schemas.microsoft.com/office/powerpoint/2010/main" val="205168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Hello.</a:t>
            </a:r>
          </a:p>
          <a:p>
            <a:r>
              <a:rPr lang="en-US" smtClean="0"/>
              <a:t>My</a:t>
            </a:r>
            <a:r>
              <a:rPr lang="en-US" baseline="0" smtClean="0"/>
              <a:t> name is Luz Bay and I am a Pyschometrician at the College Board.</a:t>
            </a:r>
          </a:p>
          <a:p>
            <a:r>
              <a:rPr lang="en-US" smtClean="0"/>
              <a:t>This is a presentation of</a:t>
            </a:r>
            <a:r>
              <a:rPr lang="en-US" baseline="0" smtClean="0"/>
              <a:t> the results of </a:t>
            </a:r>
            <a:r>
              <a:rPr lang="en-US" smtClean="0"/>
              <a:t>the Predictive Placement</a:t>
            </a:r>
            <a:r>
              <a:rPr lang="en-US" baseline="0" smtClean="0"/>
              <a:t> Validity Study of the Texas Success Initiative Assessment or TSIA.</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1</a:t>
            </a:fld>
            <a:endParaRPr lang="en-US"/>
          </a:p>
        </p:txBody>
      </p:sp>
    </p:spTree>
    <p:extLst>
      <p:ext uri="{BB962C8B-B14F-4D97-AF65-F5344CB8AC3E}">
        <p14:creationId xmlns:p14="http://schemas.microsoft.com/office/powerpoint/2010/main" val="3110451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smtClean="0"/>
              <a:t>One such consideration is the percentage of correct decision.</a:t>
            </a:r>
          </a:p>
          <a:p>
            <a:endParaRPr lang="en-US" sz="1000" smtClean="0"/>
          </a:p>
          <a:p>
            <a:r>
              <a:rPr lang="en-US" sz="1000" smtClean="0"/>
              <a:t>A correct decision was made on a student if he/she receives a score above the cut score and earns a C or higher in the course. It is also a correct decision when a student who receives a score lower than the cut score and gets a grade lower than a C in the course. This is indicated by the green quadrants of the 2x2 contingency table.</a:t>
            </a:r>
          </a:p>
          <a:p>
            <a:endParaRPr lang="en-US" sz="1000" smtClean="0"/>
          </a:p>
          <a:p>
            <a:r>
              <a:rPr lang="en-US" sz="1000" smtClean="0"/>
              <a:t>Students who score above the cut score and fail the course are referred to as “over-placed”, while students who scored below the cut score but are able to earn a final course grade of C or higher are referred to a “under-placed”. Note that “under-placed” student is someone who would have been placed in a developmental education course based on the placement test, even though he/she has the wherewithal to earn a grade of C or higher in the credit-bearing course.</a:t>
            </a:r>
          </a:p>
          <a:p>
            <a:endParaRPr lang="en-US" sz="1000" smtClean="0"/>
          </a:p>
          <a:p>
            <a:r>
              <a:rPr lang="en-US" sz="1000" smtClean="0"/>
              <a:t>When considering a cut score adjustment, part of the goal is to maximize the percentage of correct placement and minimize the percentages of under-placement and over placement. </a:t>
            </a:r>
          </a:p>
          <a:p>
            <a:endParaRPr lang="en-US" sz="1000" smtClean="0"/>
          </a:p>
          <a:p>
            <a:r>
              <a:rPr lang="en-US" sz="1000" smtClean="0"/>
              <a:t>Considering the  expected probability of success associated with the cut score alone might some times be counter productive.</a:t>
            </a:r>
          </a:p>
          <a:p>
            <a:endParaRPr lang="en-US" sz="1000" smtClean="0"/>
          </a:p>
          <a:p>
            <a:r>
              <a:rPr lang="en-US" sz="1000" smtClean="0"/>
              <a:t>For example, the math cut score of 350 is associated with a 0.64 expected probability of success. Raising the cut score so that the associated probability of success is closer to 0.70 will decrease correct placement by over 10% and increase under-placement by about 30%.</a:t>
            </a:r>
            <a:endParaRPr lang="en-US" sz="1000" dirty="0"/>
          </a:p>
        </p:txBody>
      </p:sp>
      <p:sp>
        <p:nvSpPr>
          <p:cNvPr id="4" name="Slide Number Placeholder 3"/>
          <p:cNvSpPr>
            <a:spLocks noGrp="1"/>
          </p:cNvSpPr>
          <p:nvPr>
            <p:ph type="sldNum" sz="quarter" idx="10"/>
          </p:nvPr>
        </p:nvSpPr>
        <p:spPr/>
        <p:txBody>
          <a:bodyPr/>
          <a:lstStyle/>
          <a:p>
            <a:fld id="{5F3EC56D-A4BA-4A41-B0DB-BC0A1EBC2E62}" type="slidenum">
              <a:rPr lang="en-US" smtClean="0"/>
              <a:t>10</a:t>
            </a:fld>
            <a:endParaRPr lang="en-US"/>
          </a:p>
        </p:txBody>
      </p:sp>
    </p:spTree>
    <p:extLst>
      <p:ext uri="{BB962C8B-B14F-4D97-AF65-F5344CB8AC3E}">
        <p14:creationId xmlns:p14="http://schemas.microsoft.com/office/powerpoint/2010/main" val="1722674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Results</a:t>
            </a:r>
            <a:r>
              <a:rPr lang="en-US" baseline="0" smtClean="0"/>
              <a:t> of the predictive placement validity study indicates that scores on TSI assessments are positively related to success in college credit-bearing courses for which they are being used for placement.</a:t>
            </a:r>
          </a:p>
          <a:p>
            <a:endParaRPr lang="en-US" baseline="0" smtClean="0"/>
          </a:p>
          <a:p>
            <a:r>
              <a:rPr lang="en-US" smtClean="0"/>
              <a:t>The current</a:t>
            </a:r>
            <a:r>
              <a:rPr lang="en-US" baseline="0" smtClean="0"/>
              <a:t> cut scores are associated with high expected probabilities of success in those courses, and the rates of correct placement are also high.</a:t>
            </a:r>
          </a:p>
          <a:p>
            <a:endParaRPr lang="en-US" baseline="0" smtClean="0"/>
          </a:p>
          <a:p>
            <a:r>
              <a:rPr lang="en-US" baseline="0" smtClean="0"/>
              <a:t>If adjustments to the cut scores are being considered, both the expected probabilities course completion associated with the cut scores as well as the percentages of correct decision, under-placement, and over-placement have to be considered with equal improtance.</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11</a:t>
            </a:fld>
            <a:endParaRPr lang="en-US"/>
          </a:p>
        </p:txBody>
      </p:sp>
    </p:spTree>
    <p:extLst>
      <p:ext uri="{BB962C8B-B14F-4D97-AF65-F5344CB8AC3E}">
        <p14:creationId xmlns:p14="http://schemas.microsoft.com/office/powerpoint/2010/main" val="3625414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3EC56D-A4BA-4A41-B0DB-BC0A1EBC2E62}" type="slidenum">
              <a:rPr lang="en-US" smtClean="0"/>
              <a:t>12</a:t>
            </a:fld>
            <a:endParaRPr lang="en-US"/>
          </a:p>
        </p:txBody>
      </p:sp>
    </p:spTree>
    <p:extLst>
      <p:ext uri="{BB962C8B-B14F-4D97-AF65-F5344CB8AC3E}">
        <p14:creationId xmlns:p14="http://schemas.microsoft.com/office/powerpoint/2010/main" val="3321395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smtClean="0"/>
              <a:t>When a test is used to implement a policy such as college placement, it is imperative to determine whether the test is being used productively. This sentiment is consistent with the purposes of the validity study.</a:t>
            </a:r>
          </a:p>
          <a:p>
            <a:endParaRPr lang="en-US" sz="1100" smtClean="0"/>
          </a:p>
          <a:p>
            <a:r>
              <a:rPr lang="en-US" sz="1100" smtClean="0"/>
              <a:t>1.) Through the validity study, we want to be able to show that there is a positive relationship between students’ scores on the test and success in the course to which students are placed. That is, students with higher scores on the placement test have a higher likelihood of succeeding in the course.</a:t>
            </a:r>
          </a:p>
          <a:p>
            <a:endParaRPr lang="en-US" sz="1100" smtClean="0"/>
          </a:p>
          <a:p>
            <a:r>
              <a:rPr lang="en-US" sz="1100" smtClean="0"/>
              <a:t>BTW, for this study success in the course means earning a grade of C or higher.</a:t>
            </a:r>
          </a:p>
          <a:p>
            <a:endParaRPr lang="en-US" sz="1100" smtClean="0"/>
          </a:p>
          <a:p>
            <a:r>
              <a:rPr lang="en-US" sz="1100" smtClean="0"/>
              <a:t>2.) Another purpose of the study is to compute the probability of course success associated with the college readiness cut score for each TSI assessment.</a:t>
            </a:r>
          </a:p>
          <a:p>
            <a:endParaRPr lang="en-US" sz="1100" smtClean="0"/>
          </a:p>
          <a:p>
            <a:r>
              <a:rPr lang="en-US" sz="1100" smtClean="0"/>
              <a:t>Although there is no specific probability of success that is desired more than others, 0.67 is a widely recognized probability value associated with the term “can do”. Thus, anything between 0.65 and 0.70 is acceptable.</a:t>
            </a:r>
          </a:p>
          <a:p>
            <a:endParaRPr lang="en-US" sz="1100" smtClean="0"/>
          </a:p>
          <a:p>
            <a:r>
              <a:rPr lang="en-US" sz="1100" smtClean="0"/>
              <a:t>3. The computed probabilities and other information were provided to the THECB as useful information for confirming or improving upon current course placement policies, including the consideration for adjusting college readiness cut scores.</a:t>
            </a:r>
            <a:endParaRPr lang="en-US" sz="1100" dirty="0"/>
          </a:p>
        </p:txBody>
      </p:sp>
      <p:sp>
        <p:nvSpPr>
          <p:cNvPr id="4" name="Slide Number Placeholder 3"/>
          <p:cNvSpPr>
            <a:spLocks noGrp="1"/>
          </p:cNvSpPr>
          <p:nvPr>
            <p:ph type="sldNum" sz="quarter" idx="10"/>
          </p:nvPr>
        </p:nvSpPr>
        <p:spPr/>
        <p:txBody>
          <a:bodyPr/>
          <a:lstStyle/>
          <a:p>
            <a:fld id="{5F3EC56D-A4BA-4A41-B0DB-BC0A1EBC2E62}" type="slidenum">
              <a:rPr lang="en-US" smtClean="0"/>
              <a:t>2</a:t>
            </a:fld>
            <a:endParaRPr lang="en-US"/>
          </a:p>
        </p:txBody>
      </p:sp>
    </p:spTree>
    <p:extLst>
      <p:ext uri="{BB962C8B-B14F-4D97-AF65-F5344CB8AC3E}">
        <p14:creationId xmlns:p14="http://schemas.microsoft.com/office/powerpoint/2010/main" val="475512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sngStrike" smtClean="0"/>
              <a:t>In the middle of course</a:t>
            </a:r>
            <a:r>
              <a:rPr lang="en-US" strike="sngStrike" baseline="0" smtClean="0"/>
              <a:t> placement policies are the college-readiness cut scores.</a:t>
            </a:r>
          </a:p>
          <a:p>
            <a:endParaRPr lang="en-US" baseline="0" smtClean="0"/>
          </a:p>
          <a:p>
            <a:r>
              <a:rPr lang="en-US" baseline="0" smtClean="0"/>
              <a:t>The cut score on a placement test is the lowest score that a student can get and still be placed on the pertinent credit-bearing course on account of that score.</a:t>
            </a:r>
          </a:p>
          <a:p>
            <a:endParaRPr lang="en-US" baseline="0" smtClean="0"/>
          </a:p>
          <a:p>
            <a:r>
              <a:rPr lang="en-US" baseline="0" smtClean="0"/>
              <a:t>A student with that score or higher is deemed to have the necessary content knowledge, such that, when given instruction in the course, he/she will have a high likelihood of success.</a:t>
            </a:r>
          </a:p>
          <a:p>
            <a:endParaRPr lang="en-US" baseline="0" smtClean="0"/>
          </a:p>
          <a:p>
            <a:endParaRPr lang="en-US" baseline="0" smtClean="0"/>
          </a:p>
          <a:p>
            <a:r>
              <a:rPr lang="en-US" baseline="0" smtClean="0"/>
              <a:t>Ideally, the cut score is associated with a 0.67 probability of success.</a:t>
            </a:r>
          </a:p>
          <a:p>
            <a:endParaRPr lang="en-US" baseline="0" smtClean="0"/>
          </a:p>
          <a:p>
            <a:pPr defTabSz="931774"/>
            <a:r>
              <a:rPr lang="en-US" baseline="0" smtClean="0"/>
              <a:t>And by success, we mean earning a grade of C or higher.</a:t>
            </a:r>
          </a:p>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3</a:t>
            </a:fld>
            <a:endParaRPr lang="en-US"/>
          </a:p>
        </p:txBody>
      </p:sp>
    </p:spTree>
    <p:extLst>
      <p:ext uri="{BB962C8B-B14F-4D97-AF65-F5344CB8AC3E}">
        <p14:creationId xmlns:p14="http://schemas.microsoft.com/office/powerpoint/2010/main" val="1236198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college-readiness cut score for  the</a:t>
            </a:r>
            <a:r>
              <a:rPr lang="en-US" baseline="0" smtClean="0"/>
              <a:t> math test is 350.</a:t>
            </a:r>
          </a:p>
          <a:p>
            <a:endParaRPr lang="en-US" baseline="0" smtClean="0"/>
          </a:p>
          <a:p>
            <a:r>
              <a:rPr lang="en-US" baseline="0" smtClean="0"/>
              <a:t>By getting a score of 350 or higher, students are placed in the math courses listed on the slide.</a:t>
            </a:r>
          </a:p>
          <a:p>
            <a:endParaRPr lang="en-US" baseline="0" smtClean="0"/>
          </a:p>
          <a:p>
            <a:r>
              <a:rPr lang="en-US" baseline="0" smtClean="0"/>
              <a:t>It is worth noting that in this study, about 70% of the students were enrolled in College Algebra.</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4</a:t>
            </a:fld>
            <a:endParaRPr lang="en-US"/>
          </a:p>
        </p:txBody>
      </p:sp>
    </p:spTree>
    <p:extLst>
      <p:ext uri="{BB962C8B-B14F-4D97-AF65-F5344CB8AC3E}">
        <p14:creationId xmlns:p14="http://schemas.microsoft.com/office/powerpoint/2010/main" val="294813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college-readiness cut scores for reading is 351.</a:t>
            </a:r>
          </a:p>
          <a:p>
            <a:endParaRPr lang="en-US" smtClean="0"/>
          </a:p>
          <a:p>
            <a:r>
              <a:rPr lang="en-US" smtClean="0"/>
              <a:t>Students who receive 351 or higher on the TSI Reading assessment are deemed ready to</a:t>
            </a:r>
            <a:r>
              <a:rPr lang="en-US" baseline="0" smtClean="0"/>
              <a:t> take reading-intensive introductory credit-bearing courses. These courses are listed on the slide.</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5</a:t>
            </a:fld>
            <a:endParaRPr lang="en-US"/>
          </a:p>
        </p:txBody>
      </p:sp>
    </p:spTree>
    <p:extLst>
      <p:ext uri="{BB962C8B-B14F-4D97-AF65-F5344CB8AC3E}">
        <p14:creationId xmlns:p14="http://schemas.microsoft.com/office/powerpoint/2010/main" val="319912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For placement in English composition courses, student have to take two TSI assessments</a:t>
            </a:r>
            <a:r>
              <a:rPr lang="en-US" baseline="0" smtClean="0"/>
              <a:t> – a multiple-choice test and an essay.</a:t>
            </a:r>
          </a:p>
          <a:p>
            <a:endParaRPr lang="en-US" baseline="0" smtClean="0"/>
          </a:p>
          <a:p>
            <a:r>
              <a:rPr lang="en-US" baseline="0" smtClean="0"/>
              <a:t>A student is deemed ready to take ENGL 1301 or ENGL 1301 if he/she receives an essay score of 5 and a MC score of 350.</a:t>
            </a:r>
          </a:p>
          <a:p>
            <a:endParaRPr lang="en-US" baseline="0" smtClean="0"/>
          </a:p>
          <a:p>
            <a:r>
              <a:rPr lang="en-US" baseline="0" smtClean="0"/>
              <a:t>Alternatively, a student who receives an essay score of 4 and a MC score of 363 is also deemed reading to take English composition courses.</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6</a:t>
            </a:fld>
            <a:endParaRPr lang="en-US"/>
          </a:p>
        </p:txBody>
      </p:sp>
    </p:spTree>
    <p:extLst>
      <p:ext uri="{BB962C8B-B14F-4D97-AF65-F5344CB8AC3E}">
        <p14:creationId xmlns:p14="http://schemas.microsoft.com/office/powerpoint/2010/main" val="2974629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data used for the</a:t>
            </a:r>
            <a:r>
              <a:rPr lang="en-US" baseline="0" smtClean="0"/>
              <a:t> predictive placement validity study are from first time first year students in TX public higher education institutions from the launch of TSIA in the fall of 2013 through the fall of 2014. It is considered best practice to conduct a predictive validity study one year after a placement policy is in place.</a:t>
            </a:r>
          </a:p>
          <a:p>
            <a:endParaRPr lang="en-US" baseline="0" smtClean="0"/>
          </a:p>
          <a:p>
            <a:r>
              <a:rPr lang="en-US" smtClean="0"/>
              <a:t>A data</a:t>
            </a:r>
            <a:r>
              <a:rPr lang="en-US" baseline="0" smtClean="0"/>
              <a:t> was extracted to study each test.</a:t>
            </a:r>
            <a:endParaRPr lang="en-US" smtClean="0"/>
          </a:p>
          <a:p>
            <a:endParaRPr lang="en-US" smtClean="0"/>
          </a:p>
          <a:p>
            <a:r>
              <a:rPr lang="en-US" smtClean="0"/>
              <a:t>Predictive placement validity studies customarily require at least 50 student records. Note that the sample sizes used in this study are well above what is required.</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7</a:t>
            </a:fld>
            <a:endParaRPr lang="en-US"/>
          </a:p>
        </p:txBody>
      </p:sp>
    </p:spTree>
    <p:extLst>
      <p:ext uri="{BB962C8B-B14F-4D97-AF65-F5344CB8AC3E}">
        <p14:creationId xmlns:p14="http://schemas.microsoft.com/office/powerpoint/2010/main" val="459193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smtClean="0"/>
              <a:t>Each data set extracted for the study includes scores on the placement test and final grades on the pertinent college course. A mathematical model referred to as logistic regression is fitted to the data and the result represented graphically on the slide, which has the results for the reading test.</a:t>
            </a:r>
          </a:p>
          <a:p>
            <a:endParaRPr lang="en-US" sz="1100" smtClean="0"/>
          </a:p>
          <a:p>
            <a:r>
              <a:rPr lang="en-US" sz="1100" smtClean="0"/>
              <a:t>The horizontal axis of the graph has the scores on the reading test from 310 to 390, and on the vertical axis is the expected probability of success associated with each score.</a:t>
            </a:r>
          </a:p>
          <a:p>
            <a:endParaRPr lang="en-US" sz="1100" smtClean="0"/>
          </a:p>
          <a:p>
            <a:r>
              <a:rPr lang="en-US" sz="1100" smtClean="0"/>
              <a:t>Recall that successful course completion means receiving a grade of C or higher, and that withdrawing from a course is considered unsuccessful completion. This convention is represented by the red-dashed curve.</a:t>
            </a:r>
          </a:p>
          <a:p>
            <a:endParaRPr lang="en-US" sz="1100" smtClean="0"/>
          </a:p>
          <a:p>
            <a:r>
              <a:rPr lang="en-US" sz="1100" smtClean="0"/>
              <a:t>Other curves representing different conventions are provided for additional information.</a:t>
            </a:r>
          </a:p>
          <a:p>
            <a:endParaRPr lang="en-US" sz="1100" smtClean="0"/>
          </a:p>
          <a:p>
            <a:r>
              <a:rPr lang="en-US" sz="1100" smtClean="0"/>
              <a:t>Now, using the red-dashed curve, we draw a line from 351 which is the college readiness cut score for Reading, and follow it through to determine the expected probability of success. In this case the value is 0.68. </a:t>
            </a:r>
          </a:p>
          <a:p>
            <a:endParaRPr lang="en-US" sz="1100" smtClean="0"/>
          </a:p>
          <a:p>
            <a:r>
              <a:rPr lang="en-US" sz="1100" smtClean="0"/>
              <a:t>This means that a student who scores a 351 or higher on the reading test has a 0.68 expected probability of earning a grade of C or higher in an introductory reading-intensive course.</a:t>
            </a:r>
            <a:endParaRPr lang="en-US" sz="1100" dirty="0"/>
          </a:p>
        </p:txBody>
      </p:sp>
      <p:sp>
        <p:nvSpPr>
          <p:cNvPr id="4" name="Slide Number Placeholder 3"/>
          <p:cNvSpPr>
            <a:spLocks noGrp="1"/>
          </p:cNvSpPr>
          <p:nvPr>
            <p:ph type="sldNum" sz="quarter" idx="10"/>
          </p:nvPr>
        </p:nvSpPr>
        <p:spPr/>
        <p:txBody>
          <a:bodyPr/>
          <a:lstStyle/>
          <a:p>
            <a:fld id="{5F3EC56D-A4BA-4A41-B0DB-BC0A1EBC2E62}" type="slidenum">
              <a:rPr lang="en-US" smtClean="0"/>
              <a:t>8</a:t>
            </a:fld>
            <a:endParaRPr lang="en-US"/>
          </a:p>
        </p:txBody>
      </p:sp>
    </p:spTree>
    <p:extLst>
      <p:ext uri="{BB962C8B-B14F-4D97-AF65-F5344CB8AC3E}">
        <p14:creationId xmlns:p14="http://schemas.microsoft.com/office/powerpoint/2010/main" val="1083257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a:t>
            </a:r>
            <a:r>
              <a:rPr lang="en-US" baseline="0" smtClean="0"/>
              <a:t> similar procedure for mathematics determines that a student who scores a 350 or higher has a 0.64 expected probability of earning a C or higher in a introductory math class.</a:t>
            </a:r>
          </a:p>
          <a:p>
            <a:endParaRPr lang="en-US" baseline="0" smtClean="0"/>
          </a:p>
          <a:p>
            <a:r>
              <a:rPr lang="en-US" baseline="0" smtClean="0"/>
              <a:t>For English composition, a 0.75 probability of earning a C or higher is expected for any student who receives a 5 or higher on the essay and a score of 350 or higher on the multiple choice writing test.</a:t>
            </a:r>
          </a:p>
          <a:p>
            <a:endParaRPr lang="en-US" baseline="0" smtClean="0"/>
          </a:p>
          <a:p>
            <a:r>
              <a:rPr lang="en-US" baseline="0" smtClean="0"/>
              <a:t>Similarly, a 0.78 probability of earning a C or higher is expected for any student who receives a 4 or higher on the essay and a score of 363 on the multiple-choice writing test.</a:t>
            </a:r>
          </a:p>
          <a:p>
            <a:endParaRPr lang="en-US" baseline="0" smtClean="0"/>
          </a:p>
          <a:p>
            <a:r>
              <a:rPr lang="en-US" baseline="0" smtClean="0"/>
              <a:t>These results based on the logistic regression analysis provide information whether placement cut scores warrant adjustments.</a:t>
            </a:r>
          </a:p>
          <a:p>
            <a:endParaRPr lang="en-US" baseline="0" smtClean="0"/>
          </a:p>
          <a:p>
            <a:r>
              <a:rPr lang="en-US" baseline="0" smtClean="0"/>
              <a:t>However, there are other pieces of information that should be considered.</a:t>
            </a:r>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9</a:t>
            </a:fld>
            <a:endParaRPr lang="en-US"/>
          </a:p>
        </p:txBody>
      </p:sp>
    </p:spTree>
    <p:extLst>
      <p:ext uri="{BB962C8B-B14F-4D97-AF65-F5344CB8AC3E}">
        <p14:creationId xmlns:p14="http://schemas.microsoft.com/office/powerpoint/2010/main" val="20021887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smtClean="0"/>
              <a:t>Presentation Title</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22" name="Text Placeholder 21"/>
          <p:cNvSpPr>
            <a:spLocks noGrp="1"/>
          </p:cNvSpPr>
          <p:nvPr>
            <p:ph type="body" sz="quarter" idx="12" hasCustomPrompt="1"/>
          </p:nvPr>
        </p:nvSpPr>
        <p:spPr>
          <a:xfrm>
            <a:off x="464773" y="5568492"/>
            <a:ext cx="4579530" cy="166199"/>
          </a:xfrm>
        </p:spPr>
        <p:txBody>
          <a:bodyPr wrap="square" lIns="0" tIns="0" rIns="0" bIns="0" anchor="b" anchorCtr="0">
            <a:spAutoFit/>
          </a:bodyPr>
          <a:lstStyle>
            <a:lvl1pPr marL="0" indent="0">
              <a:buNone/>
              <a:defRPr sz="1200">
                <a:solidFill>
                  <a:schemeClr val="tx1"/>
                </a:solidFill>
                <a:latin typeface="Roboto" charset="0"/>
                <a:ea typeface="Roboto" charset="0"/>
                <a:cs typeface="Roboto"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Date</a:t>
            </a:r>
            <a:endParaRPr lang="en-US" dirty="0"/>
          </a:p>
        </p:txBody>
      </p:sp>
      <p:pic>
        <p:nvPicPr>
          <p:cNvPr id="9" name="Picture 8" descr="CB16029_PPTTemplates_TitleAndDividers_Purple-05.jpg"/>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5489676" y="0"/>
            <a:ext cx="6691045" cy="6858000"/>
          </a:xfrm>
          <a:prstGeom prst="rect">
            <a:avLst/>
          </a:prstGeom>
        </p:spPr>
      </p:pic>
    </p:spTree>
    <p:extLst>
      <p:ext uri="{BB962C8B-B14F-4D97-AF65-F5344CB8AC3E}">
        <p14:creationId xmlns:p14="http://schemas.microsoft.com/office/powerpoint/2010/main" val="181795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Statement Slide - No Image,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179486" y="2043974"/>
            <a:ext cx="7630887" cy="807382"/>
          </a:xfrm>
          <a:prstGeom prst="rect">
            <a:avLst/>
          </a:prstGeom>
        </p:spPr>
        <p:txBody>
          <a:bodyPr lIns="0" tIns="137160" rIns="0" bIns="0"/>
          <a:lstStyle>
            <a:lvl1pPr algn="ctr">
              <a:defRPr sz="4200" baseline="0">
                <a:solidFill>
                  <a:schemeClr val="tx1"/>
                </a:solidFill>
                <a:latin typeface="Roboto Slab Regular"/>
                <a:cs typeface="Roboto Slab Regular"/>
              </a:defRPr>
            </a:lvl1pPr>
          </a:lstStyle>
          <a:p>
            <a:r>
              <a:rPr lang="en-US" dirty="0" smtClean="0"/>
              <a:t>Statement goes here.</a:t>
            </a:r>
            <a:endParaRPr lang="en-US" dirty="0"/>
          </a:p>
        </p:txBody>
      </p:sp>
      <p:sp>
        <p:nvSpPr>
          <p:cNvPr id="6" name="Slide Number Placeholder 5"/>
          <p:cNvSpPr>
            <a:spLocks noGrp="1"/>
          </p:cNvSpPr>
          <p:nvPr>
            <p:ph type="sldNum" sz="quarter" idx="12"/>
          </p:nvPr>
        </p:nvSpPr>
        <p:spPr>
          <a:xfrm>
            <a:off x="8884323" y="6193618"/>
            <a:ext cx="2844800" cy="365125"/>
          </a:xfrm>
        </p:spPr>
        <p:txBody>
          <a:bodyPr lIns="0" tIns="0" rIns="0" bIns="0" anchor="b"/>
          <a:lstStyle/>
          <a:p>
            <a:fld id="{E58C0DC8-E089-4D4A-A71C-1ACF76415CE6}" type="slidenum">
              <a:rPr lang="en-US" smtClean="0"/>
              <a:t>‹#›</a:t>
            </a:fld>
            <a:endParaRPr lang="en-US"/>
          </a:p>
        </p:txBody>
      </p:sp>
      <p:sp>
        <p:nvSpPr>
          <p:cNvPr id="9" name="Rectangle 8"/>
          <p:cNvSpPr/>
          <p:nvPr userDrawn="1"/>
        </p:nvSpPr>
        <p:spPr>
          <a:xfrm>
            <a:off x="2179486" y="1923691"/>
            <a:ext cx="7630887" cy="1119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Text Placeholder 16"/>
          <p:cNvSpPr>
            <a:spLocks noGrp="1"/>
          </p:cNvSpPr>
          <p:nvPr>
            <p:ph type="body" sz="quarter" idx="10" hasCustomPrompt="1"/>
          </p:nvPr>
        </p:nvSpPr>
        <p:spPr>
          <a:xfrm>
            <a:off x="2179485" y="2851356"/>
            <a:ext cx="7630888" cy="507831"/>
          </a:xfrm>
          <a:prstGeom prst="rect">
            <a:avLst/>
          </a:prstGeom>
        </p:spPr>
        <p:txBody>
          <a:bodyPr wrap="square" lIns="0" tIns="228600" rIns="0" bIns="0">
            <a:spAutoFit/>
          </a:bodyPr>
          <a:lstStyle>
            <a:lvl1pPr marL="0" indent="0" algn="ctr">
              <a:lnSpc>
                <a:spcPct val="100000"/>
              </a:lnSpc>
              <a:buNone/>
              <a:defRPr sz="1800" b="1" normalizeH="0" baseline="0">
                <a:solidFill>
                  <a:srgbClr val="5C1B77"/>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11" name="Text Placeholder 16"/>
          <p:cNvSpPr>
            <a:spLocks noGrp="1"/>
          </p:cNvSpPr>
          <p:nvPr>
            <p:ph type="body" sz="quarter" idx="13" hasCustomPrompt="1"/>
          </p:nvPr>
        </p:nvSpPr>
        <p:spPr>
          <a:xfrm>
            <a:off x="1077743" y="4077111"/>
            <a:ext cx="10036514" cy="609398"/>
          </a:xfrm>
          <a:prstGeom prst="rect">
            <a:avLst/>
          </a:prstGeom>
        </p:spPr>
        <p:txBody>
          <a:bodyPr wrap="square" lIns="0" tIns="0" rIns="0" bIns="0" numCol="3" spcCol="914400">
            <a:spAutoFit/>
          </a:bodyPr>
          <a:lstStyle>
            <a:lvl1pPr marL="285750" indent="-285750" algn="ctr">
              <a:lnSpc>
                <a:spcPct val="100000"/>
              </a:lnSpc>
              <a:buClr>
                <a:srgbClr val="84329B"/>
              </a:buClr>
              <a:buFont typeface="Arial"/>
              <a:buChar char="•"/>
              <a:defRPr sz="1800" b="1" normalizeH="0" baseline="0">
                <a:solidFill>
                  <a:schemeClr val="tx1"/>
                </a:solidFill>
                <a:latin typeface="Roboto Medium"/>
                <a:ea typeface="Roboto Slab" charset="0"/>
                <a:cs typeface="Roboto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Bullet points go here</a:t>
            </a:r>
          </a:p>
          <a:p>
            <a:pPr lvl="0"/>
            <a:endParaRPr lang="en-US" dirty="0" smtClean="0"/>
          </a:p>
          <a:p>
            <a:pPr lvl="0"/>
            <a:r>
              <a:rPr lang="en-US" dirty="0" smtClean="0"/>
              <a:t>Bullet points go here</a:t>
            </a:r>
          </a:p>
          <a:p>
            <a:pPr lvl="0"/>
            <a:endParaRPr lang="en-US" dirty="0" smtClean="0"/>
          </a:p>
          <a:p>
            <a:pPr lvl="0"/>
            <a:r>
              <a:rPr lang="en-US" dirty="0" smtClean="0"/>
              <a:t>Bullet points go here</a:t>
            </a:r>
          </a:p>
          <a:p>
            <a:pPr lvl="0"/>
            <a:endParaRPr lang="en-US" dirty="0"/>
          </a:p>
        </p:txBody>
      </p:sp>
    </p:spTree>
    <p:extLst>
      <p:ext uri="{BB962C8B-B14F-4D97-AF65-F5344CB8AC3E}">
        <p14:creationId xmlns:p14="http://schemas.microsoft.com/office/powerpoint/2010/main" val="41900442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 Content Slide — 1 Colum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Tree>
    <p:extLst>
      <p:ext uri="{BB962C8B-B14F-4D97-AF65-F5344CB8AC3E}">
        <p14:creationId xmlns:p14="http://schemas.microsoft.com/office/powerpoint/2010/main" val="395227861"/>
      </p:ext>
    </p:extLst>
  </p:cSld>
  <p:clrMapOvr>
    <a:masterClrMapping/>
  </p:clrMapOvr>
  <p:transition spd="slow">
    <p:push dir="u"/>
  </p:transition>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0" marR="0" indent="0" algn="l" defTabSz="914400" rtl="0" eaLnBrk="1" fontAlgn="auto" latinLnBrk="0" hangingPunct="1">
              <a:lnSpc>
                <a:spcPct val="90000"/>
              </a:lnSpc>
              <a:spcBef>
                <a:spcPts val="1000"/>
              </a:spcBef>
              <a:spcAft>
                <a:spcPts val="0"/>
              </a:spcAft>
              <a:buClr>
                <a:schemeClr val="accent2"/>
              </a:buClr>
              <a:buSzTx/>
              <a:buFont typeface="Arial" charset="0"/>
              <a:buNone/>
              <a:tabLst/>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marL="285750" marR="0" lvl="0" indent="-285750" algn="l" defTabSz="914400" rtl="0" eaLnBrk="1" fontAlgn="auto" latinLnBrk="0" hangingPunct="1">
              <a:lnSpc>
                <a:spcPct val="90000"/>
              </a:lnSpc>
              <a:spcBef>
                <a:spcPts val="1000"/>
              </a:spcBef>
              <a:spcAft>
                <a:spcPts val="0"/>
              </a:spcAft>
              <a:buClr>
                <a:schemeClr val="accent2"/>
              </a:buClr>
              <a:buSzTx/>
              <a:buFont typeface="Arial" charset="0"/>
              <a:buChar char="•"/>
              <a:tabLst/>
              <a:defRPr/>
            </a:pPr>
            <a:r>
              <a:rPr lang="en-US" dirty="0" smtClean="0"/>
              <a:t>Click to add text or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6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
        <p:nvSpPr>
          <p:cNvPr id="7" name="Content Placeholder 2"/>
          <p:cNvSpPr>
            <a:spLocks noGrp="1"/>
          </p:cNvSpPr>
          <p:nvPr>
            <p:ph idx="14" hasCustomPrompt="1"/>
          </p:nvPr>
        </p:nvSpPr>
        <p:spPr>
          <a:xfrm>
            <a:off x="466611" y="2592007"/>
            <a:ext cx="3741179" cy="3336093"/>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19185449"/>
      </p:ext>
    </p:extLst>
  </p:cSld>
  <p:clrMapOvr>
    <a:masterClrMapping/>
  </p:clrMapOvr>
  <p:transition spd="slow">
    <p:push dir="u"/>
  </p:transition>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Content Slide —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52396"/>
      </p:ext>
    </p:extLst>
  </p:cSld>
  <p:clrMapOvr>
    <a:masterClrMapping/>
  </p:clrMapOvr>
  <p:transition spd="slow">
    <p:push dir="u"/>
  </p:transition>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Content Slide — Two Column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5"/>
          </p:nvPr>
        </p:nvSpPr>
        <p:spPr>
          <a:xfrm>
            <a:off x="466611" y="2481943"/>
            <a:ext cx="3741179" cy="3446158"/>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795425"/>
      </p:ext>
    </p:extLst>
  </p:cSld>
  <p:clrMapOvr>
    <a:masterClrMapping/>
  </p:clrMapOvr>
  <p:transition spd="slow">
    <p:push dir="u"/>
  </p:transition>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 Content Slide — Two Rows">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30503109"/>
      </p:ext>
    </p:extLst>
  </p:cSld>
  <p:clrMapOvr>
    <a:masterClrMapping/>
  </p:clrMapOvr>
  <p:transition spd="slow">
    <p:push dir="u"/>
  </p:transition>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6. Content Slide — Two Rows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5"/>
          </p:nvPr>
        </p:nvSpPr>
        <p:spPr>
          <a:xfrm>
            <a:off x="466611" y="2481943"/>
            <a:ext cx="3741179" cy="3446158"/>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91522073"/>
      </p:ext>
    </p:extLst>
  </p:cSld>
  <p:clrMapOvr>
    <a:masterClrMapping/>
  </p:clrMapOvr>
  <p:transition spd="slow">
    <p:push dir="u"/>
  </p:transition>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 Content Slide — Custom">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17ED8CA-143E-8B40-B3C8-0174DDF149EE}" type="slidenum">
              <a:rPr lang="en-US" smtClean="0"/>
              <a:pPr/>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Tree>
    <p:extLst>
      <p:ext uri="{BB962C8B-B14F-4D97-AF65-F5344CB8AC3E}">
        <p14:creationId xmlns:p14="http://schemas.microsoft.com/office/powerpoint/2010/main" val="3832375481"/>
      </p:ext>
    </p:extLst>
  </p:cSld>
  <p:clrMapOvr>
    <a:masterClrMapping/>
  </p:clrMapOvr>
  <p:transition spd="slow">
    <p:push dir="u"/>
  </p:transition>
  <p:timing>
    <p:tnLst>
      <p:par>
        <p:cTn id="1" dur="indefinite" restart="never" nodeType="tmRoot"/>
      </p:par>
    </p:tnLst>
  </p:timing>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Content Slide - Paragraph">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1E9C267-FC72-D447-BF05-09A3351C68CB}" type="slidenum">
              <a:rPr lang="en-US" smtClean="0"/>
              <a:t>‹#›</a:t>
            </a:fld>
            <a:endParaRPr lang="en-US" dirty="0"/>
          </a:p>
        </p:txBody>
      </p:sp>
      <p:sp>
        <p:nvSpPr>
          <p:cNvPr id="7" name="Text Placeholder 14"/>
          <p:cNvSpPr>
            <a:spLocks noGrp="1"/>
          </p:cNvSpPr>
          <p:nvPr>
            <p:ph type="body" sz="quarter" idx="13" hasCustomPrompt="1"/>
          </p:nvPr>
        </p:nvSpPr>
        <p:spPr>
          <a:xfrm>
            <a:off x="466725" y="1149061"/>
            <a:ext cx="8704734" cy="477054"/>
          </a:xfrm>
          <a:prstGeom prst="rect">
            <a:avLst/>
          </a:prstGeom>
          <a:noFill/>
        </p:spPr>
        <p:txBody>
          <a:bodyPr wrap="square" lIns="0" tIns="228600" rIns="0" bIns="0">
            <a:spAutoFit/>
          </a:bodyPr>
          <a:lstStyle>
            <a:lvl1pPr marL="0" indent="0">
              <a:buNone/>
              <a:defRPr sz="1600" b="1">
                <a:solidFill>
                  <a:srgbClr val="701B89"/>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
        <p:nvSpPr>
          <p:cNvPr id="8" name="Content Placeholder 2"/>
          <p:cNvSpPr>
            <a:spLocks noGrp="1"/>
          </p:cNvSpPr>
          <p:nvPr>
            <p:ph idx="14" hasCustomPrompt="1"/>
          </p:nvPr>
        </p:nvSpPr>
        <p:spPr>
          <a:xfrm>
            <a:off x="466725" y="1917290"/>
            <a:ext cx="4884018" cy="4185943"/>
          </a:xfrm>
          <a:prstGeom prst="rect">
            <a:avLst/>
          </a:prstGeom>
        </p:spPr>
        <p:txBody>
          <a:bodyPr lIns="0" tIns="228600" rIns="0" bIns="0"/>
          <a:lstStyle>
            <a:lvl1pPr marL="0" indent="0">
              <a:lnSpc>
                <a:spcPct val="100000"/>
              </a:lnSpc>
              <a:buClr>
                <a:schemeClr val="accent2"/>
              </a:buClr>
              <a:buFont typeface="Arial" charset="0"/>
              <a:buNone/>
              <a:defRPr sz="1600" baseline="0">
                <a:solidFill>
                  <a:srgbClr val="701B89"/>
                </a:solidFill>
                <a:latin typeface="Roboto" charset="0"/>
                <a:ea typeface="Roboto" charset="0"/>
                <a:cs typeface="Roboto" charset="0"/>
              </a:defRPr>
            </a:lvl1pPr>
            <a:lvl2pPr marL="457200" indent="0">
              <a:buClr>
                <a:schemeClr val="accent2"/>
              </a:buClr>
              <a:buNone/>
              <a:defRPr sz="1600">
                <a:latin typeface="Roboto" charset="0"/>
                <a:ea typeface="Roboto" charset="0"/>
                <a:cs typeface="Roboto" charset="0"/>
              </a:defRPr>
            </a:lvl2pPr>
            <a:lvl3pPr marL="914400" indent="0">
              <a:buClr>
                <a:schemeClr val="accent2"/>
              </a:buClr>
              <a:buNone/>
              <a:defRPr sz="1600">
                <a:latin typeface="Roboto" charset="0"/>
                <a:ea typeface="Roboto" charset="0"/>
                <a:cs typeface="Roboto" charset="0"/>
              </a:defRPr>
            </a:lvl3pPr>
            <a:lvl4pPr marL="1371600" indent="0">
              <a:buClr>
                <a:schemeClr val="accent2"/>
              </a:buClr>
              <a:buNone/>
              <a:defRPr sz="1600">
                <a:latin typeface="Roboto" charset="0"/>
                <a:ea typeface="Roboto" charset="0"/>
                <a:cs typeface="Roboto" charset="0"/>
              </a:defRPr>
            </a:lvl4pPr>
            <a:lvl5pPr marL="1828800" indent="0">
              <a:buClr>
                <a:schemeClr val="accent2"/>
              </a:buClr>
              <a:buNone/>
              <a:defRPr sz="1600">
                <a:latin typeface="Roboto" charset="0"/>
                <a:ea typeface="Roboto" charset="0"/>
                <a:cs typeface="Roboto" charset="0"/>
              </a:defRPr>
            </a:lvl5pPr>
          </a:lstStyle>
          <a:p>
            <a:pPr lvl="0"/>
            <a:r>
              <a:rPr lang="en-US" dirty="0" smtClean="0"/>
              <a:t>Paragraph describing content to the right. </a:t>
            </a:r>
          </a:p>
        </p:txBody>
      </p:sp>
      <p:sp>
        <p:nvSpPr>
          <p:cNvPr id="9" name="Content Placeholder 2"/>
          <p:cNvSpPr>
            <a:spLocks noGrp="1"/>
          </p:cNvSpPr>
          <p:nvPr>
            <p:ph idx="15"/>
          </p:nvPr>
        </p:nvSpPr>
        <p:spPr>
          <a:xfrm>
            <a:off x="5636830" y="1917290"/>
            <a:ext cx="6096678" cy="4185943"/>
          </a:xfrm>
          <a:prstGeom prst="rect">
            <a:avLst/>
          </a:prstGeom>
        </p:spPr>
        <p:txBody>
          <a:bodyPr lIns="0" tIns="228600" rIns="0" bIns="0"/>
          <a:lstStyle>
            <a:lvl1pPr marL="285750" indent="-285750">
              <a:buClr>
                <a:srgbClr val="84329B"/>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p:txBody>
      </p:sp>
      <p:sp>
        <p:nvSpPr>
          <p:cNvPr id="10" name="Text Placeholder 23"/>
          <p:cNvSpPr>
            <a:spLocks noGrp="1"/>
          </p:cNvSpPr>
          <p:nvPr>
            <p:ph type="body" sz="quarter" idx="16" hasCustomPrompt="1"/>
          </p:nvPr>
        </p:nvSpPr>
        <p:spPr>
          <a:xfrm>
            <a:off x="466725" y="646979"/>
            <a:ext cx="7697872" cy="494764"/>
          </a:xfrm>
          <a:prstGeom prst="rect">
            <a:avLst/>
          </a:prstGeom>
        </p:spPr>
        <p:txBody>
          <a:bodyPr vert="horz" lIns="0" tIns="0" rIns="0" bIns="0" anchor="t"/>
          <a:lstStyle>
            <a:lvl1pPr marL="0" indent="0">
              <a:buNone/>
              <a:defRPr sz="3600" baseline="0">
                <a:latin typeface="Roboto Slab Regular"/>
                <a:cs typeface="Roboto Slab Regular"/>
              </a:defRPr>
            </a:lvl1pPr>
          </a:lstStyle>
          <a:p>
            <a:pPr lvl="0"/>
            <a:r>
              <a:rPr lang="en-US" dirty="0" smtClean="0"/>
              <a:t>Title of slide goes here.</a:t>
            </a:r>
            <a:endParaRPr lang="en-US" dirty="0"/>
          </a:p>
        </p:txBody>
      </p:sp>
    </p:spTree>
    <p:extLst>
      <p:ext uri="{BB962C8B-B14F-4D97-AF65-F5344CB8AC3E}">
        <p14:creationId xmlns:p14="http://schemas.microsoft.com/office/powerpoint/2010/main" val="891860827"/>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ntent Slide - Lis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C1E9C267-FC72-D447-BF05-09A3351C68CB}" type="slidenum">
              <a:rPr lang="en-US" smtClean="0"/>
              <a:t>‹#›</a:t>
            </a:fld>
            <a:endParaRPr lang="en-US" dirty="0"/>
          </a:p>
        </p:txBody>
      </p:sp>
      <p:sp>
        <p:nvSpPr>
          <p:cNvPr id="4" name="Text Placeholder 14"/>
          <p:cNvSpPr>
            <a:spLocks noGrp="1"/>
          </p:cNvSpPr>
          <p:nvPr>
            <p:ph type="body" sz="quarter" idx="13" hasCustomPrompt="1"/>
          </p:nvPr>
        </p:nvSpPr>
        <p:spPr>
          <a:xfrm>
            <a:off x="466725" y="1149937"/>
            <a:ext cx="8704734" cy="477054"/>
          </a:xfrm>
          <a:prstGeom prst="rect">
            <a:avLst/>
          </a:prstGeom>
        </p:spPr>
        <p:txBody>
          <a:bodyPr wrap="square" lIns="0" tIns="228600" rIns="0" bIns="0">
            <a:spAutoFit/>
          </a:bodyPr>
          <a:lstStyle>
            <a:lvl1pPr marL="0" indent="0">
              <a:buNone/>
              <a:defRPr sz="1600" b="1">
                <a:solidFill>
                  <a:srgbClr val="701B89"/>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
        <p:nvSpPr>
          <p:cNvPr id="5" name="Content Placeholder 2"/>
          <p:cNvSpPr>
            <a:spLocks noGrp="1"/>
          </p:cNvSpPr>
          <p:nvPr>
            <p:ph idx="1"/>
          </p:nvPr>
        </p:nvSpPr>
        <p:spPr>
          <a:xfrm>
            <a:off x="466725" y="1917290"/>
            <a:ext cx="4884018" cy="4185943"/>
          </a:xfrm>
          <a:prstGeom prst="rect">
            <a:avLst/>
          </a:prstGeom>
        </p:spPr>
        <p:txBody>
          <a:bodyPr lIns="0" tIns="228600" rIns="0" bIns="0"/>
          <a:lstStyle>
            <a:lvl1pPr marL="285750" indent="-285750">
              <a:buClr>
                <a:srgbClr val="AC4FC5"/>
              </a:buClr>
              <a:buFont typeface="Arial"/>
              <a:buChar char="•"/>
              <a:defRPr sz="1600">
                <a:latin typeface="Roboto" charset="0"/>
                <a:ea typeface="Roboto" charset="0"/>
                <a:cs typeface="Roboto" charset="0"/>
              </a:defRPr>
            </a:lvl1pPr>
            <a:lvl2pPr marL="742950" indent="-285750">
              <a:buClr>
                <a:srgbClr val="AC4FC5"/>
              </a:buClr>
              <a:buFont typeface="Arial"/>
              <a:buChar char="•"/>
              <a:defRPr sz="1600">
                <a:latin typeface="Roboto" charset="0"/>
                <a:ea typeface="Roboto" charset="0"/>
                <a:cs typeface="Roboto" charset="0"/>
              </a:defRPr>
            </a:lvl2pPr>
            <a:lvl3pPr marL="1200150" indent="-285750">
              <a:buClr>
                <a:srgbClr val="AC4FC5"/>
              </a:buClr>
              <a:buFont typeface="Arial"/>
              <a:buChar char="•"/>
              <a:defRPr sz="1600">
                <a:latin typeface="Roboto" charset="0"/>
                <a:ea typeface="Roboto" charset="0"/>
                <a:cs typeface="Roboto" charset="0"/>
              </a:defRPr>
            </a:lvl3pPr>
            <a:lvl4pPr marL="1657350" indent="-285750">
              <a:buClr>
                <a:srgbClr val="AC4FC5"/>
              </a:buClr>
              <a:buFont typeface="Arial"/>
              <a:buChar char="•"/>
              <a:defRPr sz="1600">
                <a:latin typeface="Roboto" charset="0"/>
                <a:ea typeface="Roboto" charset="0"/>
                <a:cs typeface="Roboto" charset="0"/>
              </a:defRPr>
            </a:lvl4pPr>
            <a:lvl5pPr marL="2114550" indent="-285750">
              <a:buClr>
                <a:srgbClr val="AC4FC5"/>
              </a:buClr>
              <a:buFont typeface="Arial"/>
              <a:buChar cha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idx="14"/>
          </p:nvPr>
        </p:nvSpPr>
        <p:spPr>
          <a:xfrm>
            <a:off x="5636830" y="1917290"/>
            <a:ext cx="4884018" cy="4185943"/>
          </a:xfrm>
          <a:prstGeom prst="rect">
            <a:avLst/>
          </a:prstGeom>
        </p:spPr>
        <p:txBody>
          <a:bodyPr lIns="0" tIns="228600" rIns="0" bIns="0"/>
          <a:lstStyle>
            <a:lvl1pPr marL="285750" indent="-285750">
              <a:buClr>
                <a:srgbClr val="AC4FC5"/>
              </a:buClr>
              <a:buFont typeface="Arial"/>
              <a:buChar char="•"/>
              <a:defRPr sz="1600">
                <a:latin typeface="Roboto" charset="0"/>
                <a:ea typeface="Roboto" charset="0"/>
                <a:cs typeface="Roboto" charset="0"/>
              </a:defRPr>
            </a:lvl1pPr>
            <a:lvl2pPr marL="742950" indent="-285750">
              <a:buClr>
                <a:srgbClr val="AC4FC5"/>
              </a:buClr>
              <a:buFont typeface="Arial"/>
              <a:buChar char="•"/>
              <a:defRPr sz="1600">
                <a:latin typeface="Roboto" charset="0"/>
                <a:ea typeface="Roboto" charset="0"/>
                <a:cs typeface="Roboto" charset="0"/>
              </a:defRPr>
            </a:lvl2pPr>
            <a:lvl3pPr marL="1200150" indent="-285750">
              <a:buClr>
                <a:srgbClr val="AC4FC5"/>
              </a:buClr>
              <a:buFont typeface="Arial"/>
              <a:buChar char="•"/>
              <a:defRPr sz="1600">
                <a:latin typeface="Roboto" charset="0"/>
                <a:ea typeface="Roboto" charset="0"/>
                <a:cs typeface="Roboto" charset="0"/>
              </a:defRPr>
            </a:lvl3pPr>
            <a:lvl4pPr marL="1657350" indent="-285750">
              <a:buClr>
                <a:srgbClr val="AC4FC5"/>
              </a:buClr>
              <a:buFont typeface="Arial"/>
              <a:buChar char="•"/>
              <a:defRPr sz="1600">
                <a:latin typeface="Roboto" charset="0"/>
                <a:ea typeface="Roboto" charset="0"/>
                <a:cs typeface="Roboto" charset="0"/>
              </a:defRPr>
            </a:lvl4pPr>
            <a:lvl5pPr marL="2114550" indent="-285750">
              <a:buClr>
                <a:srgbClr val="AC4FC5"/>
              </a:buClr>
              <a:buFont typeface="Arial"/>
              <a:buChar cha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23"/>
          <p:cNvSpPr>
            <a:spLocks noGrp="1"/>
          </p:cNvSpPr>
          <p:nvPr>
            <p:ph type="body" sz="quarter" idx="15" hasCustomPrompt="1"/>
          </p:nvPr>
        </p:nvSpPr>
        <p:spPr>
          <a:xfrm>
            <a:off x="466725" y="646979"/>
            <a:ext cx="7697872" cy="494764"/>
          </a:xfrm>
          <a:prstGeom prst="rect">
            <a:avLst/>
          </a:prstGeom>
        </p:spPr>
        <p:txBody>
          <a:bodyPr vert="horz" lIns="0" tIns="0" rIns="0" bIns="0" anchor="t"/>
          <a:lstStyle>
            <a:lvl1pPr marL="0" indent="0">
              <a:buNone/>
              <a:defRPr sz="3600" baseline="0">
                <a:latin typeface="Roboto Slab Regular"/>
                <a:cs typeface="Roboto Slab Regular"/>
              </a:defRPr>
            </a:lvl1pPr>
          </a:lstStyle>
          <a:p>
            <a:pPr lvl="0"/>
            <a:r>
              <a:rPr lang="en-US" dirty="0" smtClean="0"/>
              <a:t>Title of slide goes here.</a:t>
            </a:r>
            <a:endParaRPr lang="en-US" dirty="0"/>
          </a:p>
        </p:txBody>
      </p:sp>
    </p:spTree>
    <p:extLst>
      <p:ext uri="{BB962C8B-B14F-4D97-AF65-F5344CB8AC3E}">
        <p14:creationId xmlns:p14="http://schemas.microsoft.com/office/powerpoint/2010/main" val="290601423"/>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smtClean="0"/>
              <a:t>Presentation Title</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22" name="Text Placeholder 21"/>
          <p:cNvSpPr>
            <a:spLocks noGrp="1"/>
          </p:cNvSpPr>
          <p:nvPr>
            <p:ph type="body" sz="quarter" idx="12" hasCustomPrompt="1"/>
          </p:nvPr>
        </p:nvSpPr>
        <p:spPr>
          <a:xfrm>
            <a:off x="464773" y="5568492"/>
            <a:ext cx="4579530" cy="166199"/>
          </a:xfrm>
        </p:spPr>
        <p:txBody>
          <a:bodyPr wrap="square" lIns="0" tIns="0" rIns="0" bIns="0" anchor="b" anchorCtr="0">
            <a:spAutoFit/>
          </a:bodyPr>
          <a:lstStyle>
            <a:lvl1pPr marL="0" indent="0">
              <a:buNone/>
              <a:defRPr sz="1200">
                <a:solidFill>
                  <a:schemeClr val="tx1"/>
                </a:solidFill>
                <a:latin typeface="Roboto" charset="0"/>
                <a:ea typeface="Roboto" charset="0"/>
                <a:cs typeface="Roboto"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Date</a:t>
            </a:r>
            <a:endParaRPr lang="en-US" dirty="0"/>
          </a:p>
        </p:txBody>
      </p:sp>
      <p:pic>
        <p:nvPicPr>
          <p:cNvPr id="9" name="Picture 8" descr="CB16029_PPTTemplates_TitleAndDividers_Purple-11.jpg"/>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5399548" y="0"/>
            <a:ext cx="6787518" cy="6858000"/>
          </a:xfrm>
          <a:prstGeom prst="rect">
            <a:avLst/>
          </a:prstGeom>
        </p:spPr>
      </p:pic>
    </p:spTree>
    <p:extLst>
      <p:ext uri="{BB962C8B-B14F-4D97-AF65-F5344CB8AC3E}">
        <p14:creationId xmlns:p14="http://schemas.microsoft.com/office/powerpoint/2010/main" val="1632803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1. Content Slide - 1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503" y="551631"/>
            <a:ext cx="3692013" cy="1243990"/>
          </a:xfrm>
          <a:prstGeom prst="rect">
            <a:avLst/>
          </a:prstGeom>
        </p:spPr>
        <p:txBody>
          <a:bodyPr lIns="0" tIns="0" rIns="0" bIns="0" anchor="b"/>
          <a:lstStyle>
            <a:lvl1pPr algn="l">
              <a:defRPr sz="4000" b="0" baseline="0"/>
            </a:lvl1pPr>
          </a:lstStyle>
          <a:p>
            <a:r>
              <a:rPr lang="en-US" dirty="0" smtClean="0"/>
              <a:t>Title slide goes here.</a:t>
            </a:r>
            <a:endParaRPr lang="en-US" dirty="0"/>
          </a:p>
        </p:txBody>
      </p:sp>
      <p:sp>
        <p:nvSpPr>
          <p:cNvPr id="3" name="Content Placeholder 2"/>
          <p:cNvSpPr>
            <a:spLocks noGrp="1"/>
          </p:cNvSpPr>
          <p:nvPr>
            <p:ph idx="1" hasCustomPrompt="1"/>
          </p:nvPr>
        </p:nvSpPr>
        <p:spPr>
          <a:xfrm>
            <a:off x="4767263" y="551631"/>
            <a:ext cx="6815137" cy="5574532"/>
          </a:xfrm>
          <a:prstGeom prst="rect">
            <a:avLst/>
          </a:prstGeom>
        </p:spPr>
        <p:txBody>
          <a:bodyPr lIns="0" tIns="228600" rIns="0" bIns="0"/>
          <a:lstStyle>
            <a:lvl1pPr marL="285750" indent="-285750">
              <a:buClr>
                <a:srgbClr val="AC4FC5"/>
              </a:buClr>
              <a:buFont typeface="Arial"/>
              <a:buChar char="•"/>
              <a:defRPr sz="2000" b="1">
                <a:solidFill>
                  <a:schemeClr val="tx1"/>
                </a:solidFill>
                <a:latin typeface="Roboto Medium"/>
                <a:cs typeface="Roboto Medium"/>
              </a:defRPr>
            </a:lvl1pPr>
            <a:lvl2pPr marL="742950" indent="-285750">
              <a:buClr>
                <a:srgbClr val="AC4FC5"/>
              </a:buClr>
              <a:buFont typeface="Arial"/>
              <a:buChar char="•"/>
              <a:defRPr sz="2000" b="1">
                <a:solidFill>
                  <a:schemeClr val="tx1"/>
                </a:solidFill>
                <a:latin typeface="Roboto Medium"/>
                <a:cs typeface="Roboto Medium"/>
              </a:defRPr>
            </a:lvl2pPr>
            <a:lvl3pPr marL="1200150" indent="-285750">
              <a:buClr>
                <a:srgbClr val="AC4FC5"/>
              </a:buClr>
              <a:buFont typeface="Arial"/>
              <a:buChar char="•"/>
              <a:defRPr sz="2000" b="1">
                <a:solidFill>
                  <a:schemeClr val="tx1"/>
                </a:solidFill>
                <a:latin typeface="Roboto Medium"/>
                <a:cs typeface="Roboto Medium"/>
              </a:defRPr>
            </a:lvl3pPr>
            <a:lvl4pPr marL="1657350" indent="-285750">
              <a:buClr>
                <a:srgbClr val="AC4FC5"/>
              </a:buClr>
              <a:buFont typeface="Arial"/>
              <a:buChar char="•"/>
              <a:defRPr sz="2000" b="1">
                <a:solidFill>
                  <a:schemeClr val="tx1"/>
                </a:solidFill>
                <a:latin typeface="Roboto Medium"/>
                <a:cs typeface="Roboto Medium"/>
              </a:defRPr>
            </a:lvl4pPr>
            <a:lvl5pPr marL="2114550" indent="-285750">
              <a:buClr>
                <a:srgbClr val="AC4FC5"/>
              </a:buClr>
              <a:buFont typeface="Arial"/>
              <a:buChar char="•"/>
              <a:defRPr sz="2000" b="1">
                <a:solidFill>
                  <a:schemeClr val="tx1"/>
                </a:solidFill>
                <a:latin typeface="Roboto Medium"/>
                <a:cs typeface="Roboto Medium"/>
              </a:defRPr>
            </a:lvl5pPr>
            <a:lvl6pPr>
              <a:defRPr sz="2000"/>
            </a:lvl6pPr>
            <a:lvl7pPr>
              <a:defRPr sz="2000"/>
            </a:lvl7pPr>
            <a:lvl8pPr>
              <a:defRPr sz="2000"/>
            </a:lvl8pPr>
            <a:lvl9pPr>
              <a:defRPr sz="2000"/>
            </a:lvl9p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0"/>
            <a:endParaRPr lang="en-US" dirty="0"/>
          </a:p>
        </p:txBody>
      </p:sp>
      <p:sp>
        <p:nvSpPr>
          <p:cNvPr id="4" name="Text Placeholder 3"/>
          <p:cNvSpPr>
            <a:spLocks noGrp="1"/>
          </p:cNvSpPr>
          <p:nvPr>
            <p:ph type="body" sz="half" idx="2" hasCustomPrompt="1"/>
          </p:nvPr>
        </p:nvSpPr>
        <p:spPr>
          <a:xfrm>
            <a:off x="478503" y="1803815"/>
            <a:ext cx="3692014" cy="1055738"/>
          </a:xfrm>
          <a:prstGeom prst="rect">
            <a:avLst/>
          </a:prstGeom>
        </p:spPr>
        <p:txBody>
          <a:bodyPr lIns="0" tIns="228600" rIns="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a:solidFill>
                  <a:srgbClr val="701B89"/>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t>Subtitle goes here – align top of subtitle box with bottom of title box. </a:t>
            </a:r>
          </a:p>
        </p:txBody>
      </p:sp>
      <p:sp>
        <p:nvSpPr>
          <p:cNvPr id="8" name="Slide Number Placeholder 5"/>
          <p:cNvSpPr>
            <a:spLocks noGrp="1"/>
          </p:cNvSpPr>
          <p:nvPr>
            <p:ph type="sldNum" sz="quarter" idx="4"/>
          </p:nvPr>
        </p:nvSpPr>
        <p:spPr>
          <a:xfrm>
            <a:off x="8888708" y="6193618"/>
            <a:ext cx="2844800" cy="365125"/>
          </a:xfrm>
          <a:prstGeom prst="rect">
            <a:avLst/>
          </a:prstGeom>
        </p:spPr>
        <p:txBody>
          <a:bodyPr vert="horz" lIns="0" tIns="0" rIns="0" bIns="0" rtlCol="0" anchor="b"/>
          <a:lstStyle>
            <a:lvl1pPr algn="r">
              <a:defRPr sz="1200">
                <a:solidFill>
                  <a:schemeClr val="tx1">
                    <a:tint val="75000"/>
                  </a:schemeClr>
                </a:solidFill>
              </a:defRPr>
            </a:lvl1pPr>
          </a:lstStyle>
          <a:p>
            <a:fld id="{B6733D23-7979-984D-AD48-2B29D14C6356}" type="slidenum">
              <a:rPr lang="en-US" smtClean="0"/>
              <a:t>‹#›</a:t>
            </a:fld>
            <a:endParaRPr lang="en-US" dirty="0"/>
          </a:p>
        </p:txBody>
      </p:sp>
    </p:spTree>
    <p:extLst>
      <p:ext uri="{BB962C8B-B14F-4D97-AF65-F5344CB8AC3E}">
        <p14:creationId xmlns:p14="http://schemas.microsoft.com/office/powerpoint/2010/main" val="67042967"/>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1. Content Slide - 1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505" y="559824"/>
            <a:ext cx="3687096" cy="1429578"/>
          </a:xfrm>
          <a:prstGeom prst="rect">
            <a:avLst/>
          </a:prstGeom>
        </p:spPr>
        <p:txBody>
          <a:bodyPr lIns="0" tIns="0" rIns="0" bIns="0" anchor="b"/>
          <a:lstStyle>
            <a:lvl1pPr marL="0" indent="0" algn="l">
              <a:lnSpc>
                <a:spcPct val="90000"/>
              </a:lnSpc>
              <a:buFont typeface="+mj-lt"/>
              <a:buNone/>
              <a:defRPr sz="4800" b="0" baseline="0">
                <a:latin typeface="Roboto Slab Regular"/>
                <a:cs typeface="Roboto Slab Regular"/>
              </a:defRPr>
            </a:lvl1pPr>
          </a:lstStyle>
          <a:p>
            <a:r>
              <a:rPr lang="en-US" dirty="0" smtClean="0"/>
              <a:t>Title slide goes here.</a:t>
            </a:r>
            <a:endParaRPr lang="en-US" dirty="0"/>
          </a:p>
        </p:txBody>
      </p:sp>
      <p:sp>
        <p:nvSpPr>
          <p:cNvPr id="3" name="Content Placeholder 2"/>
          <p:cNvSpPr>
            <a:spLocks noGrp="1"/>
          </p:cNvSpPr>
          <p:nvPr>
            <p:ph idx="1"/>
          </p:nvPr>
        </p:nvSpPr>
        <p:spPr>
          <a:xfrm>
            <a:off x="4767263" y="559824"/>
            <a:ext cx="6815137" cy="5566339"/>
          </a:xfrm>
          <a:prstGeom prst="rect">
            <a:avLst/>
          </a:prstGeom>
        </p:spPr>
        <p:txBody>
          <a:bodyPr lIns="0" tIns="228600" rIns="0" bIns="0"/>
          <a:lstStyle>
            <a:lvl1pPr marL="342900" indent="-342900">
              <a:buClr>
                <a:srgbClr val="AC4FC5"/>
              </a:buClr>
              <a:buFont typeface="Arial"/>
              <a:buChar char="•"/>
              <a:defRPr sz="2800">
                <a:latin typeface="Roboto Medium"/>
                <a:cs typeface="Roboto Medium"/>
              </a:defRPr>
            </a:lvl1pPr>
            <a:lvl2pPr marL="800100" indent="-342900">
              <a:buClr>
                <a:srgbClr val="AC4FC5"/>
              </a:buClr>
              <a:buFont typeface="Arial"/>
              <a:buChar char="•"/>
              <a:defRPr sz="2800">
                <a:latin typeface="Roboto Medium"/>
                <a:cs typeface="Roboto Medium"/>
              </a:defRPr>
            </a:lvl2pPr>
            <a:lvl3pPr marL="1257300" indent="-342900">
              <a:buClr>
                <a:srgbClr val="AC4FC5"/>
              </a:buClr>
              <a:buFont typeface="Arial"/>
              <a:buChar char="•"/>
              <a:defRPr sz="2800">
                <a:latin typeface="Roboto Medium"/>
                <a:cs typeface="Roboto Medium"/>
              </a:defRPr>
            </a:lvl3pPr>
            <a:lvl4pPr marL="1714500" indent="-342900">
              <a:buClr>
                <a:srgbClr val="AC4FC5"/>
              </a:buClr>
              <a:buFont typeface="Arial"/>
              <a:buChar char="•"/>
              <a:defRPr sz="2800">
                <a:latin typeface="Roboto Medium"/>
                <a:cs typeface="Roboto Medium"/>
              </a:defRPr>
            </a:lvl4pPr>
            <a:lvl5pPr marL="2171700" indent="-342900">
              <a:buClr>
                <a:srgbClr val="AC4FC5"/>
              </a:buClr>
              <a:buFont typeface="Arial"/>
              <a:buChar char="•"/>
              <a:defRPr sz="2800">
                <a:latin typeface="Roboto Medium"/>
                <a:cs typeface="Roboto Medium"/>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hasCustomPrompt="1"/>
          </p:nvPr>
        </p:nvSpPr>
        <p:spPr>
          <a:xfrm>
            <a:off x="478506" y="1989403"/>
            <a:ext cx="3687096" cy="1667580"/>
          </a:xfrm>
          <a:prstGeom prst="rect">
            <a:avLst/>
          </a:prstGeom>
        </p:spPr>
        <p:txBody>
          <a:bodyPr lIns="0" tIns="228600" rIns="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a:solidFill>
                  <a:srgbClr val="701B89"/>
                </a:solidFill>
                <a:latin typeface="Roboto Slab Regular"/>
                <a:cs typeface="Roboto Slab Regular"/>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t>Subtitle goes here – align top of subtitle box with bottom of title box. </a:t>
            </a:r>
          </a:p>
        </p:txBody>
      </p:sp>
      <p:sp>
        <p:nvSpPr>
          <p:cNvPr id="7" name="Slide Number Placeholder 6"/>
          <p:cNvSpPr>
            <a:spLocks noGrp="1"/>
          </p:cNvSpPr>
          <p:nvPr>
            <p:ph type="sldNum" sz="quarter" idx="12"/>
          </p:nvPr>
        </p:nvSpPr>
        <p:spPr>
          <a:xfrm>
            <a:off x="8893263" y="6192475"/>
            <a:ext cx="2844800" cy="365125"/>
          </a:xfrm>
        </p:spPr>
        <p:txBody>
          <a:bodyPr/>
          <a:lstStyle/>
          <a:p>
            <a:fld id="{58B64256-0847-0E43-8322-5E20E92606A0}" type="slidenum">
              <a:rPr lang="en-US" smtClean="0"/>
              <a:t>‹#›</a:t>
            </a:fld>
            <a:endParaRPr lang="en-US" dirty="0"/>
          </a:p>
        </p:txBody>
      </p:sp>
    </p:spTree>
    <p:extLst>
      <p:ext uri="{BB962C8B-B14F-4D97-AF65-F5344CB8AC3E}">
        <p14:creationId xmlns:p14="http://schemas.microsoft.com/office/powerpoint/2010/main" val="314975993"/>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 Content Slide — 1 Colum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smtClean="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smtClean="0"/>
              <a:t>Subtitle goes here — align top of subtitle box with bottom of title box.</a:t>
            </a:r>
          </a:p>
        </p:txBody>
      </p:sp>
    </p:spTree>
    <p:extLst>
      <p:ext uri="{BB962C8B-B14F-4D97-AF65-F5344CB8AC3E}">
        <p14:creationId xmlns:p14="http://schemas.microsoft.com/office/powerpoint/2010/main" val="2811047221"/>
      </p:ext>
    </p:extLst>
  </p:cSld>
  <p:clrMapOvr>
    <a:masterClrMapping/>
  </p:clrMapOvr>
  <p:transition spd="slow">
    <p:push dir="u"/>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Content Slide - Paragraph">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1E9C267-FC72-D447-BF05-09A3351C68CB}" type="slidenum">
              <a:rPr lang="en-US" smtClean="0">
                <a:solidFill>
                  <a:prstClr val="black">
                    <a:tint val="75000"/>
                  </a:prstClr>
                </a:solidFill>
              </a:rPr>
              <a:pPr/>
              <a:t>‹#›</a:t>
            </a:fld>
            <a:endParaRPr lang="en-US" dirty="0">
              <a:solidFill>
                <a:prstClr val="black">
                  <a:tint val="75000"/>
                </a:prstClr>
              </a:solidFill>
            </a:endParaRPr>
          </a:p>
        </p:txBody>
      </p:sp>
      <p:sp>
        <p:nvSpPr>
          <p:cNvPr id="7" name="Text Placeholder 14"/>
          <p:cNvSpPr>
            <a:spLocks noGrp="1"/>
          </p:cNvSpPr>
          <p:nvPr>
            <p:ph type="body" sz="quarter" idx="13" hasCustomPrompt="1"/>
          </p:nvPr>
        </p:nvSpPr>
        <p:spPr>
          <a:xfrm>
            <a:off x="466725" y="1149061"/>
            <a:ext cx="8704734" cy="477054"/>
          </a:xfrm>
          <a:prstGeom prst="rect">
            <a:avLst/>
          </a:prstGeom>
          <a:noFill/>
        </p:spPr>
        <p:txBody>
          <a:bodyPr wrap="square" lIns="0" tIns="228600" rIns="0" bIns="0">
            <a:spAutoFit/>
          </a:bodyPr>
          <a:lstStyle>
            <a:lvl1pPr marL="0" indent="0">
              <a:buNone/>
              <a:defRPr sz="1600" b="1">
                <a:solidFill>
                  <a:srgbClr val="701B89"/>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
        <p:nvSpPr>
          <p:cNvPr id="8" name="Content Placeholder 2"/>
          <p:cNvSpPr>
            <a:spLocks noGrp="1"/>
          </p:cNvSpPr>
          <p:nvPr>
            <p:ph idx="14" hasCustomPrompt="1"/>
          </p:nvPr>
        </p:nvSpPr>
        <p:spPr>
          <a:xfrm>
            <a:off x="466725" y="1917290"/>
            <a:ext cx="4884018" cy="4185943"/>
          </a:xfrm>
          <a:prstGeom prst="rect">
            <a:avLst/>
          </a:prstGeom>
        </p:spPr>
        <p:txBody>
          <a:bodyPr lIns="0" tIns="228600" rIns="0" bIns="0"/>
          <a:lstStyle>
            <a:lvl1pPr marL="0" indent="0">
              <a:lnSpc>
                <a:spcPct val="100000"/>
              </a:lnSpc>
              <a:buClr>
                <a:schemeClr val="accent2"/>
              </a:buClr>
              <a:buFont typeface="Arial" charset="0"/>
              <a:buNone/>
              <a:defRPr sz="1600" baseline="0">
                <a:solidFill>
                  <a:srgbClr val="701B89"/>
                </a:solidFill>
                <a:latin typeface="Roboto" charset="0"/>
                <a:ea typeface="Roboto" charset="0"/>
                <a:cs typeface="Roboto" charset="0"/>
              </a:defRPr>
            </a:lvl1pPr>
            <a:lvl2pPr marL="457200" indent="0">
              <a:buClr>
                <a:schemeClr val="accent2"/>
              </a:buClr>
              <a:buNone/>
              <a:defRPr sz="1600">
                <a:latin typeface="Roboto" charset="0"/>
                <a:ea typeface="Roboto" charset="0"/>
                <a:cs typeface="Roboto" charset="0"/>
              </a:defRPr>
            </a:lvl2pPr>
            <a:lvl3pPr marL="914400" indent="0">
              <a:buClr>
                <a:schemeClr val="accent2"/>
              </a:buClr>
              <a:buNone/>
              <a:defRPr sz="1600">
                <a:latin typeface="Roboto" charset="0"/>
                <a:ea typeface="Roboto" charset="0"/>
                <a:cs typeface="Roboto" charset="0"/>
              </a:defRPr>
            </a:lvl3pPr>
            <a:lvl4pPr marL="1371600" indent="0">
              <a:buClr>
                <a:schemeClr val="accent2"/>
              </a:buClr>
              <a:buNone/>
              <a:defRPr sz="1600">
                <a:latin typeface="Roboto" charset="0"/>
                <a:ea typeface="Roboto" charset="0"/>
                <a:cs typeface="Roboto" charset="0"/>
              </a:defRPr>
            </a:lvl4pPr>
            <a:lvl5pPr marL="1828800" indent="0">
              <a:buClr>
                <a:schemeClr val="accent2"/>
              </a:buClr>
              <a:buNone/>
              <a:defRPr sz="1600">
                <a:latin typeface="Roboto" charset="0"/>
                <a:ea typeface="Roboto" charset="0"/>
                <a:cs typeface="Roboto" charset="0"/>
              </a:defRPr>
            </a:lvl5pPr>
          </a:lstStyle>
          <a:p>
            <a:pPr lvl="0"/>
            <a:r>
              <a:rPr lang="en-US" dirty="0" smtClean="0"/>
              <a:t>Paragraph describing content to the right. </a:t>
            </a:r>
          </a:p>
        </p:txBody>
      </p:sp>
      <p:sp>
        <p:nvSpPr>
          <p:cNvPr id="9" name="Content Placeholder 2"/>
          <p:cNvSpPr>
            <a:spLocks noGrp="1"/>
          </p:cNvSpPr>
          <p:nvPr>
            <p:ph idx="15"/>
          </p:nvPr>
        </p:nvSpPr>
        <p:spPr>
          <a:xfrm>
            <a:off x="5636830" y="1917290"/>
            <a:ext cx="6096678" cy="4185943"/>
          </a:xfrm>
          <a:prstGeom prst="rect">
            <a:avLst/>
          </a:prstGeom>
        </p:spPr>
        <p:txBody>
          <a:bodyPr lIns="0" tIns="228600" rIns="0" bIns="0"/>
          <a:lstStyle>
            <a:lvl1pPr marL="285750" indent="-285750">
              <a:buClr>
                <a:srgbClr val="84329B"/>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smtClean="0"/>
              <a:t>Click to edit Master text styles</a:t>
            </a:r>
          </a:p>
        </p:txBody>
      </p:sp>
      <p:sp>
        <p:nvSpPr>
          <p:cNvPr id="10" name="Text Placeholder 23"/>
          <p:cNvSpPr>
            <a:spLocks noGrp="1"/>
          </p:cNvSpPr>
          <p:nvPr>
            <p:ph type="body" sz="quarter" idx="16" hasCustomPrompt="1"/>
          </p:nvPr>
        </p:nvSpPr>
        <p:spPr>
          <a:xfrm>
            <a:off x="466725" y="646979"/>
            <a:ext cx="7697872" cy="494764"/>
          </a:xfrm>
          <a:prstGeom prst="rect">
            <a:avLst/>
          </a:prstGeom>
        </p:spPr>
        <p:txBody>
          <a:bodyPr vert="horz" lIns="0" tIns="0" rIns="0" bIns="0" anchor="t"/>
          <a:lstStyle>
            <a:lvl1pPr marL="0" indent="0">
              <a:buNone/>
              <a:defRPr sz="3600" baseline="0">
                <a:latin typeface="Roboto Slab Regular"/>
                <a:cs typeface="Roboto Slab Regular"/>
              </a:defRPr>
            </a:lvl1pPr>
          </a:lstStyle>
          <a:p>
            <a:pPr lvl="0"/>
            <a:r>
              <a:rPr lang="en-US" dirty="0" smtClean="0"/>
              <a:t>Title of slide goes here.</a:t>
            </a:r>
            <a:endParaRPr lang="en-US" dirty="0"/>
          </a:p>
        </p:txBody>
      </p:sp>
    </p:spTree>
    <p:extLst>
      <p:ext uri="{BB962C8B-B14F-4D97-AF65-F5344CB8AC3E}">
        <p14:creationId xmlns:p14="http://schemas.microsoft.com/office/powerpoint/2010/main" val="1086295191"/>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ntent Slide - Lis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C1E9C267-FC72-D447-BF05-09A3351C68CB}" type="slidenum">
              <a:rPr lang="en-US" smtClean="0">
                <a:solidFill>
                  <a:prstClr val="black">
                    <a:tint val="75000"/>
                  </a:prstClr>
                </a:solidFill>
              </a:rPr>
              <a:pPr/>
              <a:t>‹#›</a:t>
            </a:fld>
            <a:endParaRPr lang="en-US" dirty="0">
              <a:solidFill>
                <a:prstClr val="black">
                  <a:tint val="75000"/>
                </a:prstClr>
              </a:solidFill>
            </a:endParaRPr>
          </a:p>
        </p:txBody>
      </p:sp>
      <p:sp>
        <p:nvSpPr>
          <p:cNvPr id="4" name="Text Placeholder 14"/>
          <p:cNvSpPr>
            <a:spLocks noGrp="1"/>
          </p:cNvSpPr>
          <p:nvPr>
            <p:ph type="body" sz="quarter" idx="13" hasCustomPrompt="1"/>
          </p:nvPr>
        </p:nvSpPr>
        <p:spPr>
          <a:xfrm>
            <a:off x="466725" y="1149937"/>
            <a:ext cx="8704734" cy="477054"/>
          </a:xfrm>
          <a:prstGeom prst="rect">
            <a:avLst/>
          </a:prstGeom>
        </p:spPr>
        <p:txBody>
          <a:bodyPr wrap="square" lIns="0" tIns="228600" rIns="0" bIns="0">
            <a:spAutoFit/>
          </a:bodyPr>
          <a:lstStyle>
            <a:lvl1pPr marL="0" indent="0">
              <a:buNone/>
              <a:defRPr sz="1600" b="1">
                <a:solidFill>
                  <a:srgbClr val="701B89"/>
                </a:solidFill>
                <a:latin typeface="Roboto Slab" charset="0"/>
                <a:ea typeface="Roboto Slab" charset="0"/>
                <a:cs typeface="Roboto Slab" charset="0"/>
              </a:defRPr>
            </a:lvl1pPr>
          </a:lstStyle>
          <a:p>
            <a:pPr lvl="0"/>
            <a:r>
              <a:rPr lang="en-US" dirty="0" smtClean="0"/>
              <a:t>Subtitle goes here — align top of subtitle box with bottom of title box. </a:t>
            </a:r>
          </a:p>
        </p:txBody>
      </p:sp>
      <p:sp>
        <p:nvSpPr>
          <p:cNvPr id="5" name="Content Placeholder 2"/>
          <p:cNvSpPr>
            <a:spLocks noGrp="1"/>
          </p:cNvSpPr>
          <p:nvPr>
            <p:ph idx="1"/>
          </p:nvPr>
        </p:nvSpPr>
        <p:spPr>
          <a:xfrm>
            <a:off x="466725" y="1917290"/>
            <a:ext cx="4884018" cy="4185943"/>
          </a:xfrm>
          <a:prstGeom prst="rect">
            <a:avLst/>
          </a:prstGeom>
        </p:spPr>
        <p:txBody>
          <a:bodyPr lIns="0" tIns="228600" rIns="0" bIns="0"/>
          <a:lstStyle>
            <a:lvl1pPr marL="285750" indent="-285750">
              <a:buClr>
                <a:srgbClr val="AC4FC5"/>
              </a:buClr>
              <a:buFont typeface="Arial"/>
              <a:buChar char="•"/>
              <a:defRPr sz="1600">
                <a:latin typeface="Roboto" charset="0"/>
                <a:ea typeface="Roboto" charset="0"/>
                <a:cs typeface="Roboto" charset="0"/>
              </a:defRPr>
            </a:lvl1pPr>
            <a:lvl2pPr marL="742950" indent="-285750">
              <a:buClr>
                <a:srgbClr val="AC4FC5"/>
              </a:buClr>
              <a:buFont typeface="Arial"/>
              <a:buChar char="•"/>
              <a:defRPr sz="1600">
                <a:latin typeface="Roboto" charset="0"/>
                <a:ea typeface="Roboto" charset="0"/>
                <a:cs typeface="Roboto" charset="0"/>
              </a:defRPr>
            </a:lvl2pPr>
            <a:lvl3pPr marL="1200150" indent="-285750">
              <a:buClr>
                <a:srgbClr val="AC4FC5"/>
              </a:buClr>
              <a:buFont typeface="Arial"/>
              <a:buChar char="•"/>
              <a:defRPr sz="1600">
                <a:latin typeface="Roboto" charset="0"/>
                <a:ea typeface="Roboto" charset="0"/>
                <a:cs typeface="Roboto" charset="0"/>
              </a:defRPr>
            </a:lvl3pPr>
            <a:lvl4pPr marL="1657350" indent="-285750">
              <a:buClr>
                <a:srgbClr val="AC4FC5"/>
              </a:buClr>
              <a:buFont typeface="Arial"/>
              <a:buChar char="•"/>
              <a:defRPr sz="1600">
                <a:latin typeface="Roboto" charset="0"/>
                <a:ea typeface="Roboto" charset="0"/>
                <a:cs typeface="Roboto" charset="0"/>
              </a:defRPr>
            </a:lvl4pPr>
            <a:lvl5pPr marL="2114550" indent="-285750">
              <a:buClr>
                <a:srgbClr val="AC4FC5"/>
              </a:buClr>
              <a:buFont typeface="Arial"/>
              <a:buChar cha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idx="14"/>
          </p:nvPr>
        </p:nvSpPr>
        <p:spPr>
          <a:xfrm>
            <a:off x="5636830" y="1917290"/>
            <a:ext cx="4884018" cy="4185943"/>
          </a:xfrm>
          <a:prstGeom prst="rect">
            <a:avLst/>
          </a:prstGeom>
        </p:spPr>
        <p:txBody>
          <a:bodyPr lIns="0" tIns="228600" rIns="0" bIns="0"/>
          <a:lstStyle>
            <a:lvl1pPr marL="285750" indent="-285750">
              <a:buClr>
                <a:srgbClr val="AC4FC5"/>
              </a:buClr>
              <a:buFont typeface="Arial"/>
              <a:buChar char="•"/>
              <a:defRPr sz="1600">
                <a:latin typeface="Roboto" charset="0"/>
                <a:ea typeface="Roboto" charset="0"/>
                <a:cs typeface="Roboto" charset="0"/>
              </a:defRPr>
            </a:lvl1pPr>
            <a:lvl2pPr marL="742950" indent="-285750">
              <a:buClr>
                <a:srgbClr val="AC4FC5"/>
              </a:buClr>
              <a:buFont typeface="Arial"/>
              <a:buChar char="•"/>
              <a:defRPr sz="1600">
                <a:latin typeface="Roboto" charset="0"/>
                <a:ea typeface="Roboto" charset="0"/>
                <a:cs typeface="Roboto" charset="0"/>
              </a:defRPr>
            </a:lvl2pPr>
            <a:lvl3pPr marL="1200150" indent="-285750">
              <a:buClr>
                <a:srgbClr val="AC4FC5"/>
              </a:buClr>
              <a:buFont typeface="Arial"/>
              <a:buChar char="•"/>
              <a:defRPr sz="1600">
                <a:latin typeface="Roboto" charset="0"/>
                <a:ea typeface="Roboto" charset="0"/>
                <a:cs typeface="Roboto" charset="0"/>
              </a:defRPr>
            </a:lvl3pPr>
            <a:lvl4pPr marL="1657350" indent="-285750">
              <a:buClr>
                <a:srgbClr val="AC4FC5"/>
              </a:buClr>
              <a:buFont typeface="Arial"/>
              <a:buChar char="•"/>
              <a:defRPr sz="1600">
                <a:latin typeface="Roboto" charset="0"/>
                <a:ea typeface="Roboto" charset="0"/>
                <a:cs typeface="Roboto" charset="0"/>
              </a:defRPr>
            </a:lvl4pPr>
            <a:lvl5pPr marL="2114550" indent="-285750">
              <a:buClr>
                <a:srgbClr val="AC4FC5"/>
              </a:buClr>
              <a:buFont typeface="Arial"/>
              <a:buChar char="•"/>
              <a:defRPr sz="1600">
                <a:latin typeface="Roboto" charset="0"/>
                <a:ea typeface="Roboto" charset="0"/>
                <a:cs typeface="Roboto"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23"/>
          <p:cNvSpPr>
            <a:spLocks noGrp="1"/>
          </p:cNvSpPr>
          <p:nvPr>
            <p:ph type="body" sz="quarter" idx="15" hasCustomPrompt="1"/>
          </p:nvPr>
        </p:nvSpPr>
        <p:spPr>
          <a:xfrm>
            <a:off x="466725" y="646979"/>
            <a:ext cx="7697872" cy="494764"/>
          </a:xfrm>
          <a:prstGeom prst="rect">
            <a:avLst/>
          </a:prstGeom>
        </p:spPr>
        <p:txBody>
          <a:bodyPr vert="horz" lIns="0" tIns="0" rIns="0" bIns="0" anchor="t"/>
          <a:lstStyle>
            <a:lvl1pPr marL="0" indent="0">
              <a:buNone/>
              <a:defRPr sz="3600" baseline="0">
                <a:latin typeface="Roboto Slab Regular"/>
                <a:cs typeface="Roboto Slab Regular"/>
              </a:defRPr>
            </a:lvl1pPr>
          </a:lstStyle>
          <a:p>
            <a:pPr lvl="0"/>
            <a:r>
              <a:rPr lang="en-US" dirty="0" smtClean="0"/>
              <a:t>Title of slide goes here.</a:t>
            </a:r>
            <a:endParaRPr lang="en-US" dirty="0"/>
          </a:p>
        </p:txBody>
      </p:sp>
    </p:spTree>
    <p:extLst>
      <p:ext uri="{BB962C8B-B14F-4D97-AF65-F5344CB8AC3E}">
        <p14:creationId xmlns:p14="http://schemas.microsoft.com/office/powerpoint/2010/main" val="315999984"/>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pic>
        <p:nvPicPr>
          <p:cNvPr id="3" name="Picture 2" descr="CB16029_PPTTemplates_TitleAndDividers_Purple-0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4430"/>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smtClean="0"/>
              <a:t>Presentation Title</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22" name="Text Placeholder 21"/>
          <p:cNvSpPr>
            <a:spLocks noGrp="1"/>
          </p:cNvSpPr>
          <p:nvPr>
            <p:ph type="body" sz="quarter" idx="12" hasCustomPrompt="1"/>
          </p:nvPr>
        </p:nvSpPr>
        <p:spPr>
          <a:xfrm>
            <a:off x="1458686" y="4995272"/>
            <a:ext cx="3824287" cy="166199"/>
          </a:xfrm>
        </p:spPr>
        <p:txBody>
          <a:bodyPr lIns="0" tIns="0" rIns="0" bIns="0" anchor="b" anchorCtr="0">
            <a:spAutoFit/>
          </a:bodyPr>
          <a:lstStyle>
            <a:lvl1pPr marL="0" indent="0">
              <a:buNone/>
              <a:defRPr sz="1200">
                <a:solidFill>
                  <a:schemeClr val="tx1"/>
                </a:solidFill>
                <a:latin typeface="Roboto" charset="0"/>
                <a:ea typeface="Roboto" charset="0"/>
                <a:cs typeface="Roboto"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Date</a:t>
            </a:r>
            <a:endParaRPr lang="en-US" dirty="0"/>
          </a:p>
        </p:txBody>
      </p:sp>
    </p:spTree>
    <p:extLst>
      <p:ext uri="{BB962C8B-B14F-4D97-AF65-F5344CB8AC3E}">
        <p14:creationId xmlns:p14="http://schemas.microsoft.com/office/powerpoint/2010/main" val="1479728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8635" y="617802"/>
            <a:ext cx="4471173" cy="1301895"/>
          </a:xfrm>
        </p:spPr>
        <p:txBody>
          <a:bodyPr wrap="square" lIns="0" tIns="137160" rIns="0" bIns="0" anchor="t" anchorCtr="0">
            <a:spAutoFit/>
          </a:bodyPr>
          <a:lstStyle>
            <a:lvl1pPr>
              <a:defRPr sz="4200">
                <a:solidFill>
                  <a:schemeClr val="tx1"/>
                </a:solidFill>
              </a:defRPr>
            </a:lvl1pPr>
          </a:lstStyle>
          <a:p>
            <a:r>
              <a:rPr lang="en-US" dirty="0" smtClean="0"/>
              <a:t>Thank</a:t>
            </a:r>
            <a:br>
              <a:rPr lang="en-US" dirty="0" smtClean="0"/>
            </a:br>
            <a:r>
              <a:rPr lang="en-US" dirty="0" smtClean="0"/>
              <a:t>You.</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458862" y="1924842"/>
            <a:ext cx="4471173" cy="507831"/>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Additional information if necessary.</a:t>
            </a:r>
            <a:endParaRPr lang="en-US" dirty="0"/>
          </a:p>
        </p:txBody>
      </p:sp>
    </p:spTree>
    <p:extLst>
      <p:ext uri="{BB962C8B-B14F-4D97-AF65-F5344CB8AC3E}">
        <p14:creationId xmlns:p14="http://schemas.microsoft.com/office/powerpoint/2010/main" val="6402933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 No Image">
    <p:spTree>
      <p:nvGrpSpPr>
        <p:cNvPr id="1" name=""/>
        <p:cNvGrpSpPr/>
        <p:nvPr/>
      </p:nvGrpSpPr>
      <p:grpSpPr>
        <a:xfrm>
          <a:off x="0" y="0"/>
          <a:ext cx="0" cy="0"/>
          <a:chOff x="0" y="0"/>
          <a:chExt cx="0" cy="0"/>
        </a:xfrm>
      </p:grpSpPr>
      <p:pic>
        <p:nvPicPr>
          <p:cNvPr id="8" name="Picture 7" descr="CB16029_PPTTemplates_TitleAndDividers_Purple-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4430"/>
          </a:xfrm>
          <a:prstGeom prst="rect">
            <a:avLst/>
          </a:prstGeom>
        </p:spPr>
      </p:pic>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0"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tx1"/>
                </a:solidFill>
                <a:latin typeface="Roboto Slab" charset="0"/>
                <a:ea typeface="Roboto Slab" charset="0"/>
                <a:cs typeface="Roboto Slab" charset="0"/>
              </a:defRPr>
            </a:lvl1pPr>
          </a:lstStyle>
          <a:p>
            <a:r>
              <a:rPr lang="en-US" dirty="0" smtClean="0"/>
              <a:t>Divider, call-out, etc.</a:t>
            </a:r>
            <a:endParaRPr lang="en-US" dirty="0"/>
          </a:p>
        </p:txBody>
      </p:sp>
      <p:sp>
        <p:nvSpPr>
          <p:cNvPr id="11"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2"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14" name="Rectangle 13"/>
          <p:cNvSpPr/>
          <p:nvPr userDrawn="1"/>
        </p:nvSpPr>
        <p:spPr>
          <a:xfrm>
            <a:off x="1308857" y="1923691"/>
            <a:ext cx="4001193" cy="111986"/>
          </a:xfrm>
          <a:prstGeom prst="rect">
            <a:avLst/>
          </a:prstGeom>
          <a:solidFill>
            <a:srgbClr val="5C1B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Tree>
    <p:extLst>
      <p:ext uri="{BB962C8B-B14F-4D97-AF65-F5344CB8AC3E}">
        <p14:creationId xmlns:p14="http://schemas.microsoft.com/office/powerpoint/2010/main" val="5861017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 No Image">
    <p:spTree>
      <p:nvGrpSpPr>
        <p:cNvPr id="1" name=""/>
        <p:cNvGrpSpPr/>
        <p:nvPr/>
      </p:nvGrpSpPr>
      <p:grpSpPr>
        <a:xfrm>
          <a:off x="0" y="0"/>
          <a:ext cx="0" cy="0"/>
          <a:chOff x="0" y="0"/>
          <a:chExt cx="0" cy="0"/>
        </a:xfrm>
      </p:grpSpPr>
      <p:pic>
        <p:nvPicPr>
          <p:cNvPr id="11" name="Picture 10" descr="CB16029_PPTTemplates_TitleAndDividers_Corporate-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7066" cy="6858000"/>
          </a:xfrm>
          <a:prstGeom prst="rect">
            <a:avLst/>
          </a:prstGeom>
        </p:spPr>
      </p:pic>
      <p:sp>
        <p:nvSpPr>
          <p:cNvPr id="7" name="Rectangle 6"/>
          <p:cNvSpPr/>
          <p:nvPr userDrawn="1"/>
        </p:nvSpPr>
        <p:spPr>
          <a:xfrm>
            <a:off x="457201" y="457201"/>
            <a:ext cx="11266714" cy="5943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Roboto Slab" charset="0"/>
                <a:ea typeface="Roboto Slab" charset="0"/>
                <a:cs typeface="Roboto Slab" charset="0"/>
              </a:defRPr>
            </a:lvl1pPr>
          </a:lstStyle>
          <a:p>
            <a:r>
              <a:rPr lang="en-US" dirty="0" smtClean="0"/>
              <a:t>Divider, call-out, etc.</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bg1"/>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8118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 No Image">
    <p:spTree>
      <p:nvGrpSpPr>
        <p:cNvPr id="1" name=""/>
        <p:cNvGrpSpPr/>
        <p:nvPr/>
      </p:nvGrpSpPr>
      <p:grpSpPr>
        <a:xfrm>
          <a:off x="0" y="0"/>
          <a:ext cx="0" cy="0"/>
          <a:chOff x="0" y="0"/>
          <a:chExt cx="0" cy="0"/>
        </a:xfrm>
      </p:grpSpPr>
      <p:pic>
        <p:nvPicPr>
          <p:cNvPr id="11" name="Picture 10" descr="CB16029_PPTTemplates_TitleAndDividers_Corporate-18.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7066" cy="6858000"/>
          </a:xfrm>
          <a:prstGeom prst="rect">
            <a:avLst/>
          </a:prstGeom>
        </p:spPr>
      </p:pic>
      <p:sp>
        <p:nvSpPr>
          <p:cNvPr id="7" name="Rectangle 6"/>
          <p:cNvSpPr/>
          <p:nvPr userDrawn="1"/>
        </p:nvSpPr>
        <p:spPr>
          <a:xfrm>
            <a:off x="457201" y="457201"/>
            <a:ext cx="11266714" cy="5943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Roboto Slab" charset="0"/>
                <a:ea typeface="Roboto Slab" charset="0"/>
                <a:cs typeface="Roboto Slab" charset="0"/>
              </a:defRPr>
            </a:lvl1pPr>
          </a:lstStyle>
          <a:p>
            <a:r>
              <a:rPr lang="en-US" dirty="0" smtClean="0"/>
              <a:t>Divider, call-out, etc.</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bg1"/>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33536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 No Image">
    <p:spTree>
      <p:nvGrpSpPr>
        <p:cNvPr id="1" name=""/>
        <p:cNvGrpSpPr/>
        <p:nvPr/>
      </p:nvGrpSpPr>
      <p:grpSpPr>
        <a:xfrm>
          <a:off x="0" y="0"/>
          <a:ext cx="0" cy="0"/>
          <a:chOff x="0" y="0"/>
          <a:chExt cx="0" cy="0"/>
        </a:xfrm>
      </p:grpSpPr>
      <p:pic>
        <p:nvPicPr>
          <p:cNvPr id="11" name="Picture 10" descr="CB16029_PPTTemplates_TitleAndDividers_Corporate-19.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7066" cy="6858000"/>
          </a:xfrm>
          <a:prstGeom prst="rect">
            <a:avLst/>
          </a:prstGeom>
        </p:spPr>
      </p:pic>
      <p:sp>
        <p:nvSpPr>
          <p:cNvPr id="7" name="Rectangle 6"/>
          <p:cNvSpPr/>
          <p:nvPr userDrawn="1"/>
        </p:nvSpPr>
        <p:spPr>
          <a:xfrm>
            <a:off x="457201" y="457201"/>
            <a:ext cx="11266714" cy="5943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Roboto Slab" charset="0"/>
                <a:ea typeface="Roboto Slab" charset="0"/>
                <a:cs typeface="Roboto Slab" charset="0"/>
              </a:defRPr>
            </a:lvl1pPr>
          </a:lstStyle>
          <a:p>
            <a:r>
              <a:rPr lang="en-US" dirty="0" smtClean="0"/>
              <a:t>Divider, call-out, etc.</a:t>
            </a:r>
            <a:endParaRPr lang="en-US" dirty="0"/>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Roboto" charset="0"/>
              <a:ea typeface="Roboto" charset="0"/>
              <a:cs typeface="Roboto" charset="0"/>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bg1"/>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5713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 Statement Slide - No Image, Purple">
    <p:spTree>
      <p:nvGrpSpPr>
        <p:cNvPr id="1" name=""/>
        <p:cNvGrpSpPr/>
        <p:nvPr/>
      </p:nvGrpSpPr>
      <p:grpSpPr>
        <a:xfrm>
          <a:off x="0" y="0"/>
          <a:ext cx="0" cy="0"/>
          <a:chOff x="0" y="0"/>
          <a:chExt cx="0" cy="0"/>
        </a:xfrm>
      </p:grpSpPr>
      <p:sp>
        <p:nvSpPr>
          <p:cNvPr id="8" name="Rectangle 7"/>
          <p:cNvSpPr/>
          <p:nvPr userDrawn="1"/>
        </p:nvSpPr>
        <p:spPr>
          <a:xfrm>
            <a:off x="457201" y="444500"/>
            <a:ext cx="11266714" cy="5667887"/>
          </a:xfrm>
          <a:prstGeom prst="rect">
            <a:avLst/>
          </a:prstGeom>
          <a:solidFill>
            <a:srgbClr val="5C1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2179486" y="2043974"/>
            <a:ext cx="7630887" cy="807382"/>
          </a:xfrm>
          <a:prstGeom prst="rect">
            <a:avLst/>
          </a:prstGeom>
        </p:spPr>
        <p:txBody>
          <a:bodyPr lIns="0" tIns="137160" rIns="0" bIns="0"/>
          <a:lstStyle>
            <a:lvl1pPr algn="ctr">
              <a:defRPr sz="4200" baseline="0">
                <a:solidFill>
                  <a:schemeClr val="bg1"/>
                </a:solidFill>
                <a:latin typeface="Roboto Slab Regular"/>
                <a:cs typeface="Roboto Slab Regular"/>
              </a:defRPr>
            </a:lvl1pPr>
          </a:lstStyle>
          <a:p>
            <a:r>
              <a:rPr lang="en-US" dirty="0" smtClean="0"/>
              <a:t>Statement goes here.</a:t>
            </a:r>
            <a:endParaRPr lang="en-US" dirty="0"/>
          </a:p>
        </p:txBody>
      </p:sp>
      <p:sp>
        <p:nvSpPr>
          <p:cNvPr id="6" name="Slide Number Placeholder 5"/>
          <p:cNvSpPr>
            <a:spLocks noGrp="1"/>
          </p:cNvSpPr>
          <p:nvPr>
            <p:ph type="sldNum" sz="quarter" idx="12"/>
          </p:nvPr>
        </p:nvSpPr>
        <p:spPr>
          <a:xfrm>
            <a:off x="8887309" y="6193618"/>
            <a:ext cx="2844800" cy="365125"/>
          </a:xfrm>
        </p:spPr>
        <p:txBody>
          <a:bodyPr tIns="0" rIns="0" bIns="0" anchor="b"/>
          <a:lstStyle/>
          <a:p>
            <a:fld id="{E58C0DC8-E089-4D4A-A71C-1ACF76415CE6}" type="slidenum">
              <a:rPr lang="en-US" smtClean="0"/>
              <a:t>‹#›</a:t>
            </a:fld>
            <a:endParaRPr lang="en-US"/>
          </a:p>
        </p:txBody>
      </p:sp>
      <p:sp>
        <p:nvSpPr>
          <p:cNvPr id="9" name="Rectangle 8"/>
          <p:cNvSpPr/>
          <p:nvPr userDrawn="1"/>
        </p:nvSpPr>
        <p:spPr>
          <a:xfrm>
            <a:off x="2179486" y="1923691"/>
            <a:ext cx="7630887"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16"/>
          <p:cNvSpPr>
            <a:spLocks noGrp="1"/>
          </p:cNvSpPr>
          <p:nvPr>
            <p:ph type="body" sz="quarter" idx="10" hasCustomPrompt="1"/>
          </p:nvPr>
        </p:nvSpPr>
        <p:spPr>
          <a:xfrm>
            <a:off x="2179485" y="2851356"/>
            <a:ext cx="7630888" cy="507831"/>
          </a:xfrm>
          <a:prstGeom prst="rect">
            <a:avLst/>
          </a:prstGeom>
        </p:spPr>
        <p:txBody>
          <a:bodyPr wrap="square" lIns="0" tIns="228600" rIns="0" bIns="0">
            <a:spAutoFit/>
          </a:bodyPr>
          <a:lstStyle>
            <a:lvl1pPr marL="0" indent="0" algn="ctr">
              <a:lnSpc>
                <a:spcPct val="100000"/>
              </a:lnSpc>
              <a:buNone/>
              <a:defRPr sz="1800" b="1" normalizeH="0" baseline="0">
                <a:solidFill>
                  <a:schemeClr val="bg1"/>
                </a:solidFill>
                <a:latin typeface="Roboto Slab" charset="0"/>
                <a:ea typeface="Roboto Slab" charset="0"/>
                <a:cs typeface="Roboto Slab"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Subtitle goes here — align top of subtitle box with bottom of title box.</a:t>
            </a:r>
            <a:endParaRPr lang="en-US" dirty="0"/>
          </a:p>
        </p:txBody>
      </p:sp>
      <p:sp>
        <p:nvSpPr>
          <p:cNvPr id="11" name="Text Placeholder 16"/>
          <p:cNvSpPr>
            <a:spLocks noGrp="1"/>
          </p:cNvSpPr>
          <p:nvPr>
            <p:ph type="body" sz="quarter" idx="13" hasCustomPrompt="1"/>
          </p:nvPr>
        </p:nvSpPr>
        <p:spPr>
          <a:xfrm>
            <a:off x="1077743" y="4077111"/>
            <a:ext cx="10036514" cy="609398"/>
          </a:xfrm>
          <a:prstGeom prst="rect">
            <a:avLst/>
          </a:prstGeom>
        </p:spPr>
        <p:txBody>
          <a:bodyPr wrap="square" lIns="0" tIns="0" rIns="0" bIns="0" numCol="3" spcCol="914400">
            <a:spAutoFit/>
          </a:bodyPr>
          <a:lstStyle>
            <a:lvl1pPr marL="285750" indent="-285750" algn="ctr">
              <a:lnSpc>
                <a:spcPct val="100000"/>
              </a:lnSpc>
              <a:buFont typeface="Arial"/>
              <a:buChar char="•"/>
              <a:defRPr sz="1800" b="1" normalizeH="0" baseline="0">
                <a:solidFill>
                  <a:schemeClr val="bg1"/>
                </a:solidFill>
                <a:latin typeface="Roboto Medium"/>
                <a:ea typeface="Roboto Slab" charset="0"/>
                <a:cs typeface="Roboto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Bullet points go here</a:t>
            </a:r>
          </a:p>
          <a:p>
            <a:pPr lvl="0"/>
            <a:endParaRPr lang="en-US" dirty="0" smtClean="0"/>
          </a:p>
          <a:p>
            <a:pPr lvl="0"/>
            <a:r>
              <a:rPr lang="en-US" dirty="0" smtClean="0"/>
              <a:t>Bullet points go here</a:t>
            </a:r>
          </a:p>
          <a:p>
            <a:pPr lvl="0"/>
            <a:endParaRPr lang="en-US" dirty="0" smtClean="0"/>
          </a:p>
          <a:p>
            <a:pPr lvl="0"/>
            <a:r>
              <a:rPr lang="en-US" dirty="0" smtClean="0"/>
              <a:t>Bullet points go here</a:t>
            </a:r>
          </a:p>
          <a:p>
            <a:pPr lvl="0"/>
            <a:endParaRPr lang="en-US" dirty="0"/>
          </a:p>
        </p:txBody>
      </p:sp>
    </p:spTree>
    <p:extLst>
      <p:ext uri="{BB962C8B-B14F-4D97-AF65-F5344CB8AC3E}">
        <p14:creationId xmlns:p14="http://schemas.microsoft.com/office/powerpoint/2010/main" val="35664529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9.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0.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6.xml"/><Relationship Id="rId1" Type="http://schemas.openxmlformats.org/officeDocument/2006/relationships/slideLayout" Target="../slideLayouts/slideLayout20.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10.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CB16029_PPTTemplates_TitleAndDividers_Purple-13.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3325339"/>
      </p:ext>
    </p:extLst>
  </p:cSld>
  <p:clrMap bg1="lt1" tx1="dk1" bg2="lt2" tx2="dk2" accent1="accent1" accent2="accent2" accent3="accent3" accent4="accent4" accent5="accent5" accent6="accent6" hlink="hlink" folHlink="folHlink"/>
  <p:sldLayoutIdLst>
    <p:sldLayoutId id="2147483740" r:id="rId1"/>
    <p:sldLayoutId id="2147483746" r:id="rId2"/>
    <p:sldLayoutId id="2147483674" r:id="rId3"/>
    <p:sldLayoutId id="2147483734" r:id="rId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b="0" i="0" kern="1200">
          <a:solidFill>
            <a:schemeClr val="tx1"/>
          </a:solidFill>
          <a:latin typeface="Roboto Slab Regular" charset="0"/>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oboto Slab Regular"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oboto Slab Regular"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oboto Slab Regular"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315204"/>
      </p:ext>
    </p:extLst>
  </p:cSld>
  <p:clrMap bg1="lt1" tx1="dk1" bg2="lt2" tx2="dk2" accent1="accent1" accent2="accent2" accent3="accent3" accent4="accent4" accent5="accent5" accent6="accent6" hlink="hlink" folHlink="folHlink"/>
  <p:sldLayoutIdLst>
    <p:sldLayoutId id="2147483717" r:id="rId1"/>
    <p:sldLayoutId id="2147483749" r:id="rId2"/>
    <p:sldLayoutId id="2147483751" r:id="rId3"/>
    <p:sldLayoutId id="2147483754" r:id="rId4"/>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C0DC8-E089-4D4A-A71C-1ACF76415CE6}" type="slidenum">
              <a:rPr lang="en-US" smtClean="0"/>
              <a:t>‹#›</a:t>
            </a:fld>
            <a:endParaRPr lang="en-US"/>
          </a:p>
        </p:txBody>
      </p:sp>
      <p:pic>
        <p:nvPicPr>
          <p:cNvPr id="7" name="Picture 6" descr="CB_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167" y="6269614"/>
            <a:ext cx="1292760" cy="378119"/>
          </a:xfrm>
          <a:prstGeom prst="rect">
            <a:avLst/>
          </a:prstGeom>
        </p:spPr>
      </p:pic>
    </p:spTree>
    <p:extLst>
      <p:ext uri="{BB962C8B-B14F-4D97-AF65-F5344CB8AC3E}">
        <p14:creationId xmlns:p14="http://schemas.microsoft.com/office/powerpoint/2010/main" val="3861318769"/>
      </p:ext>
    </p:extLst>
  </p:cSld>
  <p:clrMap bg1="lt1" tx1="dk1" bg2="lt2" tx2="dk2" accent1="accent1" accent2="accent2" accent3="accent3" accent4="accent4" accent5="accent5" accent6="accent6" hlink="hlink" folHlink="folHlink"/>
  <p:sldLayoutIdLst>
    <p:sldLayoutId id="2147483807" r:id="rId1"/>
    <p:sldLayoutId id="2147483808" r:id="rId2"/>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67" y="3172"/>
            <a:ext cx="12187064" cy="6851655"/>
          </a:xfrm>
          <a:prstGeom prst="rect">
            <a:avLst/>
          </a:prstGeom>
        </p:spPr>
      </p:pic>
      <p:sp>
        <p:nvSpPr>
          <p:cNvPr id="6" name="Slide Number Placeholder 5"/>
          <p:cNvSpPr>
            <a:spLocks noGrp="1"/>
          </p:cNvSpPr>
          <p:nvPr>
            <p:ph type="sldNum" sz="quarter" idx="4"/>
          </p:nvPr>
        </p:nvSpPr>
        <p:spPr>
          <a:xfrm>
            <a:off x="8990308" y="6193618"/>
            <a:ext cx="2743200" cy="365125"/>
          </a:xfrm>
          <a:prstGeom prst="rect">
            <a:avLst/>
          </a:prstGeom>
        </p:spPr>
        <p:txBody>
          <a:bodyPr vert="horz" lIns="0" tIns="0" rIns="0" bIns="0" rtlCol="0" anchor="b" anchorCtr="0"/>
          <a:lstStyle>
            <a:lvl1pPr algn="r">
              <a:defRPr sz="1200">
                <a:solidFill>
                  <a:schemeClr val="tx1">
                    <a:tint val="75000"/>
                  </a:schemeClr>
                </a:solidFill>
                <a:latin typeface="Roboto Slab" charset="0"/>
                <a:ea typeface="Roboto Slab" charset="0"/>
                <a:cs typeface="Roboto Slab" charset="0"/>
              </a:defRPr>
            </a:lvl1pPr>
          </a:lstStyle>
          <a:p>
            <a:fld id="{017ED8CA-143E-8B40-B3C8-0174DDF149EE}" type="slidenum">
              <a:rPr lang="en-US" smtClean="0"/>
              <a:pPr/>
              <a:t>‹#›</a:t>
            </a:fld>
            <a:endParaRPr lang="en-US" dirty="0"/>
          </a:p>
        </p:txBody>
      </p:sp>
    </p:spTree>
    <p:extLst>
      <p:ext uri="{BB962C8B-B14F-4D97-AF65-F5344CB8AC3E}">
        <p14:creationId xmlns:p14="http://schemas.microsoft.com/office/powerpoint/2010/main" val="2020793371"/>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Lst>
  <p:transition spd="slow">
    <p:push dir="u"/>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990308" y="628260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9C267-FC72-D447-BF05-09A3351C68CB}" type="slidenum">
              <a:rPr lang="en-US" smtClean="0"/>
              <a:t>‹#›</a:t>
            </a:fld>
            <a:endParaRPr lang="en-US" dirty="0"/>
          </a:p>
        </p:txBody>
      </p:sp>
      <p:sp>
        <p:nvSpPr>
          <p:cNvPr id="8" name="Rectangle 7"/>
          <p:cNvSpPr/>
          <p:nvPr/>
        </p:nvSpPr>
        <p:spPr>
          <a:xfrm>
            <a:off x="466611" y="464489"/>
            <a:ext cx="6276679" cy="87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descr="CB_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167" y="6269614"/>
            <a:ext cx="1292760" cy="378119"/>
          </a:xfrm>
          <a:prstGeom prst="rect">
            <a:avLst/>
          </a:prstGeom>
        </p:spPr>
      </p:pic>
    </p:spTree>
    <p:extLst>
      <p:ext uri="{BB962C8B-B14F-4D97-AF65-F5344CB8AC3E}">
        <p14:creationId xmlns:p14="http://schemas.microsoft.com/office/powerpoint/2010/main" val="138862032"/>
      </p:ext>
    </p:extLst>
  </p:cSld>
  <p:clrMap bg1="lt1" tx1="dk1" bg2="lt2" tx2="dk2" accent1="accent1" accent2="accent2" accent3="accent3" accent4="accent4" accent5="accent5" accent6="accent6" hlink="hlink" folHlink="folHlink"/>
  <p:sldLayoutIdLst>
    <p:sldLayoutId id="2147483810" r:id="rId1"/>
    <p:sldLayoutId id="2147483811" r:id="rId2"/>
  </p:sldLayoutIdLst>
  <p:transition spd="slow">
    <p:push dir="u"/>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67" y="3172"/>
            <a:ext cx="12187064" cy="6851655"/>
          </a:xfrm>
          <a:prstGeom prst="rect">
            <a:avLst/>
          </a:prstGeom>
        </p:spPr>
      </p:pic>
      <p:sp>
        <p:nvSpPr>
          <p:cNvPr id="6" name="Slide Number Placeholder 5"/>
          <p:cNvSpPr>
            <a:spLocks noGrp="1"/>
          </p:cNvSpPr>
          <p:nvPr>
            <p:ph type="sldNum" sz="quarter" idx="4"/>
          </p:nvPr>
        </p:nvSpPr>
        <p:spPr>
          <a:xfrm>
            <a:off x="8888708" y="6193618"/>
            <a:ext cx="2844800" cy="365125"/>
          </a:xfrm>
          <a:prstGeom prst="rect">
            <a:avLst/>
          </a:prstGeom>
        </p:spPr>
        <p:txBody>
          <a:bodyPr vert="horz" lIns="0" tIns="0" rIns="0" bIns="0" rtlCol="0" anchor="b"/>
          <a:lstStyle>
            <a:lvl1pPr algn="r">
              <a:defRPr sz="1200">
                <a:solidFill>
                  <a:schemeClr val="tx1">
                    <a:tint val="75000"/>
                  </a:schemeClr>
                </a:solidFill>
              </a:defRPr>
            </a:lvl1pPr>
          </a:lstStyle>
          <a:p>
            <a:fld id="{B6733D23-7979-984D-AD48-2B29D14C6356}" type="slidenum">
              <a:rPr lang="en-US" smtClean="0"/>
              <a:t>‹#›</a:t>
            </a:fld>
            <a:endParaRPr lang="en-US" dirty="0"/>
          </a:p>
        </p:txBody>
      </p:sp>
    </p:spTree>
    <p:extLst>
      <p:ext uri="{BB962C8B-B14F-4D97-AF65-F5344CB8AC3E}">
        <p14:creationId xmlns:p14="http://schemas.microsoft.com/office/powerpoint/2010/main" val="2089519705"/>
      </p:ext>
    </p:extLst>
  </p:cSld>
  <p:clrMap bg1="lt1" tx1="dk1" bg2="lt2" tx2="dk2" accent1="accent1" accent2="accent2" accent3="accent3" accent4="accent4" accent5="accent5" accent6="accent6" hlink="hlink" folHlink="folHlink"/>
  <p:sldLayoutIdLst>
    <p:sldLayoutId id="2147483813" r:id="rId1"/>
  </p:sldLayoutIdLst>
  <p:transition spd="slow">
    <p:push dir="u"/>
  </p:transition>
  <p:hf hdr="0" ftr="0" dt="0"/>
  <p:txStyles>
    <p:titleStyle>
      <a:lvl1pPr algn="l" defTabSz="457200" rtl="0" eaLnBrk="1" latinLnBrk="0" hangingPunct="1">
        <a:lnSpc>
          <a:spcPct val="90000"/>
        </a:lnSpc>
        <a:spcBef>
          <a:spcPct val="0"/>
        </a:spcBef>
        <a:buNone/>
        <a:defRPr sz="3800" kern="1200" baseline="0">
          <a:solidFill>
            <a:schemeClr val="tx1"/>
          </a:solidFill>
          <a:latin typeface="Roboto Slab Regular"/>
          <a:ea typeface="+mj-ea"/>
          <a:cs typeface="Roboto Slab Regular"/>
        </a:defRPr>
      </a:lvl1pPr>
    </p:titleStyle>
    <p:bodyStyle>
      <a:lvl1pPr marL="0" marR="0" indent="0" algn="l" defTabSz="457200" rtl="0" eaLnBrk="1" fontAlgn="auto" latinLnBrk="0" hangingPunct="1">
        <a:lnSpc>
          <a:spcPct val="100000"/>
        </a:lnSpc>
        <a:spcBef>
          <a:spcPct val="20000"/>
        </a:spcBef>
        <a:spcAft>
          <a:spcPts val="0"/>
        </a:spcAft>
        <a:buClrTx/>
        <a:buSzTx/>
        <a:buFont typeface="Arial"/>
        <a:buNone/>
        <a:tabLst/>
        <a:defRPr sz="1800" kern="1200" baseline="0">
          <a:solidFill>
            <a:srgbClr val="702F8A"/>
          </a:solidFill>
          <a:latin typeface="Roboto Slab Regular"/>
          <a:ea typeface="+mn-ea"/>
          <a:cs typeface="Roboto Slab Regular"/>
        </a:defRPr>
      </a:lvl1pPr>
      <a:lvl2pPr marL="4572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2pPr>
      <a:lvl3pPr marL="9144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3pPr>
      <a:lvl4pPr marL="13716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4pPr>
      <a:lvl5pPr marL="18288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67" y="3172"/>
            <a:ext cx="12187064" cy="6851655"/>
          </a:xfrm>
          <a:prstGeom prst="rect">
            <a:avLst/>
          </a:prstGeom>
        </p:spPr>
      </p:pic>
      <p:sp>
        <p:nvSpPr>
          <p:cNvPr id="6" name="Slide Number Placeholder 5"/>
          <p:cNvSpPr>
            <a:spLocks noGrp="1"/>
          </p:cNvSpPr>
          <p:nvPr>
            <p:ph type="sldNum" sz="quarter" idx="4"/>
          </p:nvPr>
        </p:nvSpPr>
        <p:spPr>
          <a:xfrm>
            <a:off x="8983407" y="6192475"/>
            <a:ext cx="2844800" cy="365125"/>
          </a:xfrm>
          <a:prstGeom prst="rect">
            <a:avLst/>
          </a:prstGeom>
        </p:spPr>
        <p:txBody>
          <a:bodyPr vert="horz" lIns="0" tIns="0" rIns="0" bIns="0" rtlCol="0" anchor="b"/>
          <a:lstStyle>
            <a:lvl1pPr algn="r">
              <a:defRPr sz="1200">
                <a:solidFill>
                  <a:schemeClr val="tx1">
                    <a:tint val="75000"/>
                  </a:schemeClr>
                </a:solidFill>
              </a:defRPr>
            </a:lvl1pPr>
          </a:lstStyle>
          <a:p>
            <a:fld id="{58B64256-0847-0E43-8322-5E20E92606A0}" type="slidenum">
              <a:rPr lang="en-US" smtClean="0"/>
              <a:t>‹#›</a:t>
            </a:fld>
            <a:endParaRPr lang="en-US" dirty="0"/>
          </a:p>
        </p:txBody>
      </p:sp>
    </p:spTree>
    <p:extLst>
      <p:ext uri="{BB962C8B-B14F-4D97-AF65-F5344CB8AC3E}">
        <p14:creationId xmlns:p14="http://schemas.microsoft.com/office/powerpoint/2010/main" val="637806153"/>
      </p:ext>
    </p:extLst>
  </p:cSld>
  <p:clrMap bg1="lt1" tx1="dk1" bg2="lt2" tx2="dk2" accent1="accent1" accent2="accent2" accent3="accent3" accent4="accent4" accent5="accent5" accent6="accent6" hlink="hlink" folHlink="folHlink"/>
  <p:sldLayoutIdLst>
    <p:sldLayoutId id="2147483815" r:id="rId1"/>
    <p:sldLayoutId id="2147483816" r:id="rId2"/>
  </p:sldLayoutIdLst>
  <p:transition spd="slow">
    <p:push dir="u"/>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990308" y="628260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9C267-FC72-D447-BF05-09A3351C68CB}"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p:nvSpPr>
        <p:spPr>
          <a:xfrm>
            <a:off x="466611" y="464489"/>
            <a:ext cx="6276679" cy="87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pic>
        <p:nvPicPr>
          <p:cNvPr id="5" name="Picture 4" descr="CB_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167" y="6269614"/>
            <a:ext cx="1292760" cy="378119"/>
          </a:xfrm>
          <a:prstGeom prst="rect">
            <a:avLst/>
          </a:prstGeom>
        </p:spPr>
      </p:pic>
    </p:spTree>
    <p:extLst>
      <p:ext uri="{BB962C8B-B14F-4D97-AF65-F5344CB8AC3E}">
        <p14:creationId xmlns:p14="http://schemas.microsoft.com/office/powerpoint/2010/main" val="3405351623"/>
      </p:ext>
    </p:extLst>
  </p:cSld>
  <p:clrMap bg1="lt1" tx1="dk1" bg2="lt2" tx2="dk2" accent1="accent1" accent2="accent2" accent3="accent3" accent4="accent4" accent5="accent5" accent6="accent6" hlink="hlink" folHlink="folHlink"/>
  <p:sldLayoutIdLst>
    <p:sldLayoutId id="2147483818" r:id="rId1"/>
    <p:sldLayoutId id="2147483819" r:id="rId2"/>
  </p:sldLayoutIdLst>
  <p:transition spd="slow">
    <p:push dir="u"/>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audio" Target="../media/media10.wav"/><Relationship Id="rId2" Type="http://schemas.microsoft.com/office/2007/relationships/media" Target="../media/media10.wav"/><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notesSlide" Target="../notesSlides/notesSlide10.xml"/><Relationship Id="rId4"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1.wav"/><Relationship Id="rId1" Type="http://schemas.microsoft.com/office/2007/relationships/media" Target="../media/media11.wav"/><Relationship Id="rId5" Type="http://schemas.openxmlformats.org/officeDocument/2006/relationships/image" Target="../media/image11.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wav"/><Relationship Id="rId1" Type="http://schemas.microsoft.com/office/2007/relationships/media" Target="../media/media12.wav"/><Relationship Id="rId5" Type="http://schemas.openxmlformats.org/officeDocument/2006/relationships/image" Target="../media/image11.png"/><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2.wav"/><Relationship Id="rId1" Type="http://schemas.microsoft.com/office/2007/relationships/media" Target="../media/media2.wav"/><Relationship Id="rId5" Type="http://schemas.openxmlformats.org/officeDocument/2006/relationships/image" Target="../media/image1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3.wav"/><Relationship Id="rId1" Type="http://schemas.microsoft.com/office/2007/relationships/media" Target="../media/media3.wav"/><Relationship Id="rId5" Type="http://schemas.openxmlformats.org/officeDocument/2006/relationships/image" Target="../media/image1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audio" Target="../media/media4.wav"/><Relationship Id="rId2" Type="http://schemas.microsoft.com/office/2007/relationships/media" Target="../media/media4.wav"/><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notesSlide" Target="../notesSlides/notesSlide4.xml"/><Relationship Id="rId4"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5.wav"/><Relationship Id="rId1" Type="http://schemas.microsoft.com/office/2007/relationships/media" Target="../media/media5.wav"/><Relationship Id="rId5" Type="http://schemas.openxmlformats.org/officeDocument/2006/relationships/image" Target="../media/image1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6.wav"/><Relationship Id="rId1" Type="http://schemas.microsoft.com/office/2007/relationships/media" Target="../media/media6.wav"/><Relationship Id="rId5" Type="http://schemas.openxmlformats.org/officeDocument/2006/relationships/image" Target="../media/image1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audio" Target="../media/media7.wav"/><Relationship Id="rId2" Type="http://schemas.microsoft.com/office/2007/relationships/media" Target="../media/media7.wav"/><Relationship Id="rId1" Type="http://schemas.openxmlformats.org/officeDocument/2006/relationships/tags" Target="../tags/tag2.xml"/><Relationship Id="rId6" Type="http://schemas.openxmlformats.org/officeDocument/2006/relationships/image" Target="../media/image11.png"/><Relationship Id="rId5" Type="http://schemas.openxmlformats.org/officeDocument/2006/relationships/notesSlide" Target="../notesSlides/notesSlide7.xml"/><Relationship Id="rId4"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audio" Target="../media/media8.wav"/><Relationship Id="rId7" Type="http://schemas.openxmlformats.org/officeDocument/2006/relationships/image" Target="../media/image11.png"/><Relationship Id="rId2" Type="http://schemas.microsoft.com/office/2007/relationships/media" Target="../media/media8.wav"/><Relationship Id="rId1" Type="http://schemas.openxmlformats.org/officeDocument/2006/relationships/tags" Target="../tags/tag3.xml"/><Relationship Id="rId6" Type="http://schemas.openxmlformats.org/officeDocument/2006/relationships/image" Target="../media/image12.png"/><Relationship Id="rId5" Type="http://schemas.openxmlformats.org/officeDocument/2006/relationships/notesSlide" Target="../notesSlides/notesSlide8.xml"/><Relationship Id="rId4"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9.wav"/><Relationship Id="rId1" Type="http://schemas.microsoft.com/office/2007/relationships/media" Target="../media/media9.wav"/><Relationship Id="rId5" Type="http://schemas.openxmlformats.org/officeDocument/2006/relationships/image" Target="../media/image11.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3733800" cy="1883593"/>
          </a:xfrm>
        </p:spPr>
        <p:txBody>
          <a:bodyPr/>
          <a:lstStyle/>
          <a:p>
            <a:r>
              <a:rPr lang="en-US" dirty="0" smtClean="0"/>
              <a:t>Texas Success Initiative Assessment</a:t>
            </a:r>
            <a:endParaRPr lang="en-US" dirty="0"/>
          </a:p>
        </p:txBody>
      </p:sp>
      <p:sp>
        <p:nvSpPr>
          <p:cNvPr id="3" name="Text Placeholder 2"/>
          <p:cNvSpPr>
            <a:spLocks noGrp="1"/>
          </p:cNvSpPr>
          <p:nvPr>
            <p:ph type="body" sz="quarter" idx="10"/>
          </p:nvPr>
        </p:nvSpPr>
        <p:spPr>
          <a:xfrm>
            <a:off x="1452776" y="3681406"/>
            <a:ext cx="3733800" cy="784830"/>
          </a:xfrm>
        </p:spPr>
        <p:txBody>
          <a:bodyPr/>
          <a:lstStyle/>
          <a:p>
            <a:r>
              <a:rPr lang="en-US" dirty="0" smtClean="0"/>
              <a:t>Predictive Placement Validity Study</a:t>
            </a:r>
            <a:endParaRPr lang="en-US" dirty="0"/>
          </a:p>
        </p:txBody>
      </p:sp>
      <p:sp>
        <p:nvSpPr>
          <p:cNvPr id="4" name="Text Placeholder 3"/>
          <p:cNvSpPr>
            <a:spLocks noGrp="1"/>
          </p:cNvSpPr>
          <p:nvPr>
            <p:ph type="body" sz="quarter" idx="12"/>
          </p:nvPr>
        </p:nvSpPr>
        <p:spPr>
          <a:xfrm>
            <a:off x="1458686" y="4752128"/>
            <a:ext cx="3824287" cy="409343"/>
          </a:xfrm>
        </p:spPr>
        <p:txBody>
          <a:bodyPr/>
          <a:lstStyle/>
          <a:p>
            <a:r>
              <a:rPr lang="en-US" dirty="0" smtClean="0"/>
              <a:t>Luz Bay, Ph.D.</a:t>
            </a:r>
          </a:p>
          <a:p>
            <a:pPr>
              <a:spcBef>
                <a:spcPts val="600"/>
              </a:spcBef>
            </a:pPr>
            <a:r>
              <a:rPr lang="en-US" i="1" dirty="0" smtClean="0"/>
              <a:t>June 28, 2017</a:t>
            </a:r>
            <a:endParaRPr lang="en-US" i="1"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72243121"/>
      </p:ext>
    </p:extLst>
  </p:cSld>
  <p:clrMapOvr>
    <a:masterClrMapping/>
  </p:clrMapOvr>
  <mc:AlternateContent xmlns:mc="http://schemas.openxmlformats.org/markup-compatibility/2006">
    <mc:Choice xmlns:p14="http://schemas.microsoft.com/office/powerpoint/2010/main" Requires="p14">
      <p:transition p14:dur="10" advTm="17214"/>
    </mc:Choice>
    <mc:Fallback>
      <p:transition advTm="172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187156519"/>
              </p:ext>
            </p:extLst>
          </p:nvPr>
        </p:nvGraphicFramePr>
        <p:xfrm>
          <a:off x="5110162" y="2319655"/>
          <a:ext cx="6286501" cy="2426610"/>
        </p:xfrm>
        <a:graphic>
          <a:graphicData uri="http://schemas.openxmlformats.org/drawingml/2006/table">
            <a:tbl>
              <a:tblPr firstRow="1" firstCol="1" bandRow="1"/>
              <a:tblGrid>
                <a:gridCol w="1267866"/>
                <a:gridCol w="1056555"/>
                <a:gridCol w="1215038"/>
                <a:gridCol w="1373521"/>
                <a:gridCol w="1373521"/>
              </a:tblGrid>
              <a:tr h="190500">
                <a:tc>
                  <a:txBody>
                    <a:bodyPr/>
                    <a:lstStyle/>
                    <a:p>
                      <a:pPr marL="0" marR="0" algn="ctr">
                        <a:lnSpc>
                          <a:spcPct val="115000"/>
                        </a:lnSpc>
                        <a:spcBef>
                          <a:spcPts val="0"/>
                        </a:spcBef>
                        <a:spcAft>
                          <a:spcPts val="0"/>
                        </a:spcAft>
                      </a:pPr>
                      <a:r>
                        <a:rPr lang="en-US" sz="1400" b="1" dirty="0">
                          <a:effectLst/>
                          <a:latin typeface="Calibri"/>
                          <a:ea typeface="SimSun"/>
                          <a:cs typeface="Times New Roman"/>
                        </a:rPr>
                        <a:t>Course</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effectLst/>
                          <a:latin typeface="Calibri"/>
                          <a:ea typeface="Times New Roman"/>
                          <a:cs typeface="Arial"/>
                        </a:rPr>
                        <a:t>Cut Scores</a:t>
                      </a:r>
                      <a:endParaRPr lang="en-US" sz="14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chemeClr val="bg1"/>
                          </a:solidFill>
                          <a:effectLst/>
                          <a:latin typeface="Calibri"/>
                          <a:ea typeface="SimSun"/>
                          <a:cs typeface="Times New Roman"/>
                        </a:rPr>
                        <a:t>Correct Placement</a:t>
                      </a:r>
                      <a:endParaRPr lang="en-US" sz="1400">
                        <a:solidFill>
                          <a:schemeClr val="bg1"/>
                        </a:solidFill>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Under Placement</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1400" b="1">
                          <a:effectLst/>
                          <a:latin typeface="Calibri"/>
                          <a:ea typeface="Times New Roman"/>
                          <a:cs typeface="Arial"/>
                        </a:rPr>
                        <a:t>Over Placement</a:t>
                      </a:r>
                      <a:endParaRPr lang="en-US" sz="14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63698">
                <a:tc>
                  <a:txBody>
                    <a:bodyPr/>
                    <a:lstStyle/>
                    <a:p>
                      <a:pPr marL="0" marR="0">
                        <a:lnSpc>
                          <a:spcPct val="115000"/>
                        </a:lnSpc>
                        <a:spcBef>
                          <a:spcPts val="0"/>
                        </a:spcBef>
                        <a:spcAft>
                          <a:spcPts val="0"/>
                        </a:spcAft>
                      </a:pPr>
                      <a:r>
                        <a:rPr lang="en-US" sz="1400" b="1" dirty="0">
                          <a:effectLst/>
                          <a:latin typeface="Calibri"/>
                          <a:ea typeface="Times New Roman"/>
                          <a:cs typeface="Arial"/>
                        </a:rPr>
                        <a:t>Mathematics</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effectLst/>
                          <a:latin typeface="Calibri"/>
                          <a:ea typeface="Times New Roman"/>
                          <a:cs typeface="Arial"/>
                        </a:rPr>
                        <a:t>TSIA-M=350</a:t>
                      </a:r>
                      <a:endParaRPr lang="en-US" sz="14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chemeClr val="bg1"/>
                          </a:solidFill>
                          <a:effectLst/>
                          <a:latin typeface="Calibri"/>
                          <a:ea typeface="SimSun"/>
                          <a:cs typeface="Times New Roman"/>
                        </a:rPr>
                        <a:t>62.55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tabLst>
                          <a:tab pos="560070" algn="dec"/>
                        </a:tabLst>
                      </a:pPr>
                      <a:r>
                        <a:rPr lang="en-US" sz="1600">
                          <a:effectLst/>
                          <a:latin typeface="Calibri"/>
                          <a:ea typeface="SimSun"/>
                          <a:cs typeface="Times New Roman"/>
                        </a:rPr>
                        <a:t>14.88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1600">
                          <a:effectLst/>
                          <a:latin typeface="Calibri"/>
                          <a:ea typeface="SimSun"/>
                          <a:cs typeface="Times New Roman"/>
                        </a:rPr>
                        <a:t>22.57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0500">
                <a:tc>
                  <a:txBody>
                    <a:bodyPr/>
                    <a:lstStyle/>
                    <a:p>
                      <a:pPr marL="0" marR="0">
                        <a:lnSpc>
                          <a:spcPct val="115000"/>
                        </a:lnSpc>
                        <a:spcBef>
                          <a:spcPts val="0"/>
                        </a:spcBef>
                        <a:spcAft>
                          <a:spcPts val="0"/>
                        </a:spcAft>
                      </a:pPr>
                      <a:r>
                        <a:rPr lang="en-US" sz="1400" b="1" dirty="0">
                          <a:effectLst/>
                          <a:latin typeface="Calibri"/>
                          <a:ea typeface="Times New Roman"/>
                          <a:cs typeface="Arial"/>
                        </a:rPr>
                        <a:t>Reading-Intensive</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effectLst/>
                          <a:latin typeface="Calibri"/>
                          <a:ea typeface="Times New Roman"/>
                          <a:cs typeface="Arial"/>
                        </a:rPr>
                        <a:t>TSIA-R=351</a:t>
                      </a:r>
                      <a:endParaRPr lang="en-US" sz="14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chemeClr val="bg1"/>
                          </a:solidFill>
                          <a:effectLst/>
                          <a:latin typeface="Calibri"/>
                          <a:ea typeface="SimSun"/>
                          <a:cs typeface="Times New Roman"/>
                        </a:rPr>
                        <a:t>68.59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tabLst>
                          <a:tab pos="560070" algn="dec"/>
                        </a:tabLst>
                      </a:pPr>
                      <a:r>
                        <a:rPr lang="en-US" sz="1600" dirty="0">
                          <a:effectLst/>
                          <a:latin typeface="Calibri"/>
                          <a:ea typeface="SimSun"/>
                          <a:cs typeface="Times New Roman"/>
                        </a:rPr>
                        <a:t>10.54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1600">
                          <a:effectLst/>
                          <a:latin typeface="Calibri"/>
                          <a:ea typeface="SimSun"/>
                          <a:cs typeface="Times New Roman"/>
                        </a:rPr>
                        <a:t>20.86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0500">
                <a:tc rowSpan="2">
                  <a:txBody>
                    <a:bodyPr/>
                    <a:lstStyle/>
                    <a:p>
                      <a:pPr marL="0" marR="0">
                        <a:lnSpc>
                          <a:spcPct val="115000"/>
                        </a:lnSpc>
                        <a:spcBef>
                          <a:spcPts val="0"/>
                        </a:spcBef>
                        <a:spcAft>
                          <a:spcPts val="0"/>
                        </a:spcAft>
                      </a:pPr>
                      <a:r>
                        <a:rPr lang="en-US" sz="1400" b="1" dirty="0">
                          <a:effectLst/>
                          <a:latin typeface="Calibri"/>
                          <a:ea typeface="Times New Roman"/>
                          <a:cs typeface="Arial"/>
                        </a:rPr>
                        <a:t>English Composition</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WP=5 and</a:t>
                      </a:r>
                      <a:endParaRPr lang="en-US" sz="1400" dirty="0">
                        <a:effectLst/>
                        <a:latin typeface="Calibri"/>
                        <a:ea typeface="SimSun"/>
                        <a:cs typeface="Times New Roman"/>
                      </a:endParaRPr>
                    </a:p>
                    <a:p>
                      <a:pPr marL="0" marR="0" algn="ctr">
                        <a:lnSpc>
                          <a:spcPct val="115000"/>
                        </a:lnSpc>
                        <a:spcBef>
                          <a:spcPts val="0"/>
                        </a:spcBef>
                        <a:spcAft>
                          <a:spcPts val="0"/>
                        </a:spcAft>
                      </a:pPr>
                      <a:r>
                        <a:rPr lang="en-US" sz="1400" b="1" dirty="0">
                          <a:effectLst/>
                          <a:latin typeface="Calibri"/>
                          <a:ea typeface="Times New Roman"/>
                          <a:cs typeface="Arial"/>
                        </a:rPr>
                        <a:t>TSIA-W=350</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chemeClr val="bg1"/>
                          </a:solidFill>
                          <a:effectLst/>
                          <a:latin typeface="Calibri"/>
                          <a:ea typeface="SimSun"/>
                          <a:cs typeface="Times New Roman"/>
                        </a:rPr>
                        <a:t>74.87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tabLst>
                          <a:tab pos="560070" algn="dec"/>
                        </a:tabLst>
                      </a:pPr>
                      <a:r>
                        <a:rPr lang="en-US" sz="1600" dirty="0">
                          <a:effectLst/>
                          <a:latin typeface="Calibri"/>
                          <a:ea typeface="SimSun"/>
                          <a:cs typeface="Times New Roman"/>
                        </a:rPr>
                        <a:t>7.36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1600" dirty="0">
                          <a:effectLst/>
                          <a:latin typeface="Calibri"/>
                          <a:ea typeface="SimSun"/>
                          <a:cs typeface="Times New Roman"/>
                        </a:rPr>
                        <a:t>17.77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0500">
                <a:tc vMerge="1">
                  <a:txBody>
                    <a:bodyPr/>
                    <a:lstStyle/>
                    <a:p>
                      <a:endParaRPr lang="en-US"/>
                    </a:p>
                  </a:txBody>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WP= 4 and</a:t>
                      </a:r>
                      <a:endParaRPr lang="en-US" sz="1400" dirty="0">
                        <a:effectLst/>
                        <a:latin typeface="Calibri"/>
                        <a:ea typeface="SimSun"/>
                        <a:cs typeface="Times New Roman"/>
                      </a:endParaRPr>
                    </a:p>
                    <a:p>
                      <a:pPr marL="0" marR="0" algn="ctr">
                        <a:lnSpc>
                          <a:spcPct val="115000"/>
                        </a:lnSpc>
                        <a:spcBef>
                          <a:spcPts val="0"/>
                        </a:spcBef>
                        <a:spcAft>
                          <a:spcPts val="0"/>
                        </a:spcAft>
                      </a:pPr>
                      <a:r>
                        <a:rPr lang="en-US" sz="1400" b="1" dirty="0">
                          <a:effectLst/>
                          <a:latin typeface="Calibri"/>
                          <a:ea typeface="Times New Roman"/>
                          <a:cs typeface="Arial"/>
                        </a:rPr>
                        <a:t>TSIA-W=363</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chemeClr val="bg1"/>
                          </a:solidFill>
                          <a:effectLst/>
                          <a:latin typeface="Calibri"/>
                          <a:ea typeface="SimSun"/>
                          <a:cs typeface="Times New Roman"/>
                        </a:rPr>
                        <a:t>59.91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tabLst>
                          <a:tab pos="560070" algn="dec"/>
                        </a:tabLst>
                      </a:pPr>
                      <a:r>
                        <a:rPr lang="en-US" sz="1600" dirty="0">
                          <a:effectLst/>
                          <a:latin typeface="Calibri"/>
                          <a:ea typeface="SimSun"/>
                          <a:cs typeface="Times New Roman"/>
                        </a:rPr>
                        <a:t>24.39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1600" dirty="0">
                          <a:effectLst/>
                          <a:latin typeface="Calibri"/>
                          <a:ea typeface="SimSun"/>
                          <a:cs typeface="Times New Roman"/>
                        </a:rPr>
                        <a:t>15.70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3" name="Slide Number Placeholder 2"/>
          <p:cNvSpPr>
            <a:spLocks noGrp="1"/>
          </p:cNvSpPr>
          <p:nvPr>
            <p:ph type="sldNum" sz="quarter" idx="12"/>
          </p:nvPr>
        </p:nvSpPr>
        <p:spPr/>
        <p:txBody>
          <a:bodyPr/>
          <a:lstStyle/>
          <a:p>
            <a:fld id="{017ED8CA-143E-8B40-B3C8-0174DDF149EE}" type="slidenum">
              <a:rPr lang="en-US" smtClean="0"/>
              <a:pPr/>
              <a:t>10</a:t>
            </a:fld>
            <a:endParaRPr lang="en-US" dirty="0"/>
          </a:p>
        </p:txBody>
      </p:sp>
      <p:sp>
        <p:nvSpPr>
          <p:cNvPr id="4" name="Title 3"/>
          <p:cNvSpPr>
            <a:spLocks noGrp="1"/>
          </p:cNvSpPr>
          <p:nvPr>
            <p:ph type="title"/>
          </p:nvPr>
        </p:nvSpPr>
        <p:spPr>
          <a:xfrm>
            <a:off x="466611" y="555809"/>
            <a:ext cx="3741179" cy="637097"/>
          </a:xfrm>
        </p:spPr>
        <p:txBody>
          <a:bodyPr/>
          <a:lstStyle/>
          <a:p>
            <a:r>
              <a:rPr lang="en-US" dirty="0" smtClean="0"/>
              <a:t>Other Results</a:t>
            </a:r>
            <a:endParaRPr lang="en-US" dirty="0"/>
          </a:p>
        </p:txBody>
      </p:sp>
      <p:graphicFrame>
        <p:nvGraphicFramePr>
          <p:cNvPr id="7" name="Content Placeholder 6"/>
          <p:cNvGraphicFramePr>
            <a:graphicFrameLocks noGrp="1"/>
          </p:cNvGraphicFramePr>
          <p:nvPr>
            <p:ph idx="14"/>
            <p:extLst>
              <p:ext uri="{D42A27DB-BD31-4B8C-83A1-F6EECF244321}">
                <p14:modId xmlns:p14="http://schemas.microsoft.com/office/powerpoint/2010/main" val="1068600198"/>
              </p:ext>
            </p:extLst>
          </p:nvPr>
        </p:nvGraphicFramePr>
        <p:xfrm>
          <a:off x="661874" y="1702330"/>
          <a:ext cx="3638551" cy="1651000"/>
        </p:xfrm>
        <a:graphic>
          <a:graphicData uri="http://schemas.openxmlformats.org/drawingml/2006/table">
            <a:tbl>
              <a:tblPr firstRow="1" bandRow="1">
                <a:tableStyleId>{5C22544A-7EE6-4342-B048-85BDC9FD1C3A}</a:tableStyleId>
              </a:tblPr>
              <a:tblGrid>
                <a:gridCol w="1171575"/>
                <a:gridCol w="1228725"/>
                <a:gridCol w="1238251"/>
              </a:tblGrid>
              <a:tr h="370840">
                <a:tc>
                  <a:txBody>
                    <a:bodyPr/>
                    <a:lstStyle/>
                    <a:p>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lnSpc>
                          <a:spcPct val="90000"/>
                        </a:lnSpc>
                        <a:spcBef>
                          <a:spcPts val="1000"/>
                        </a:spcBef>
                        <a:buFont typeface="Arial"/>
                        <a:buNone/>
                      </a:pPr>
                      <a:r>
                        <a:rPr lang="en-US" sz="1600" b="1" kern="1200" dirty="0" smtClean="0">
                          <a:solidFill>
                            <a:schemeClr val="accent1"/>
                          </a:solidFill>
                          <a:latin typeface="Roboto Slab" charset="0"/>
                          <a:ea typeface="Roboto Slab" charset="0"/>
                          <a:cs typeface="Roboto Slab" charset="0"/>
                        </a:rPr>
                        <a:t>Below Cut</a:t>
                      </a:r>
                      <a:endParaRPr lang="en-US" sz="1600" b="1" kern="1200" dirty="0">
                        <a:solidFill>
                          <a:schemeClr val="accent1"/>
                        </a:solidFill>
                        <a:latin typeface="Roboto Slab" charset="0"/>
                        <a:ea typeface="Roboto Slab" charset="0"/>
                        <a:cs typeface="Roboto Slab"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lnSpc>
                          <a:spcPct val="90000"/>
                        </a:lnSpc>
                        <a:spcBef>
                          <a:spcPts val="1000"/>
                        </a:spcBef>
                        <a:buFont typeface="Arial"/>
                        <a:buNone/>
                      </a:pPr>
                      <a:r>
                        <a:rPr lang="en-US" sz="1600" b="1" kern="1200" dirty="0" smtClean="0">
                          <a:solidFill>
                            <a:schemeClr val="accent1"/>
                          </a:solidFill>
                          <a:latin typeface="Roboto Slab" charset="0"/>
                          <a:ea typeface="Roboto Slab" charset="0"/>
                          <a:cs typeface="Roboto Slab" charset="0"/>
                        </a:rPr>
                        <a:t>Above Cut</a:t>
                      </a:r>
                      <a:endParaRPr lang="en-US" sz="1600" b="1" kern="1200" dirty="0">
                        <a:solidFill>
                          <a:schemeClr val="accent1"/>
                        </a:solidFill>
                        <a:latin typeface="Roboto Slab" charset="0"/>
                        <a:ea typeface="Roboto Slab" charset="0"/>
                        <a:cs typeface="Roboto Slab"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505">
                <a:tc>
                  <a:txBody>
                    <a:bodyPr/>
                    <a:lstStyle/>
                    <a:p>
                      <a:r>
                        <a:rPr lang="en-US" sz="1600" b="1" kern="1200" dirty="0" smtClean="0">
                          <a:solidFill>
                            <a:schemeClr val="accent1"/>
                          </a:solidFill>
                          <a:latin typeface="Roboto Slab" charset="0"/>
                          <a:ea typeface="Roboto Slab" charset="0"/>
                          <a:cs typeface="Roboto Slab" charset="0"/>
                        </a:rPr>
                        <a:t>Success</a:t>
                      </a:r>
                      <a:endParaRPr lang="en-US" sz="1600" b="1" kern="1200" dirty="0">
                        <a:solidFill>
                          <a:schemeClr val="accent1"/>
                        </a:solidFill>
                        <a:latin typeface="Roboto Slab" charset="0"/>
                        <a:ea typeface="Roboto Slab" charset="0"/>
                        <a:cs typeface="Roboto Slab"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rPr>
                        <a:t>Under-placement</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dirty="0" smtClean="0">
                          <a:solidFill>
                            <a:schemeClr val="bg1"/>
                          </a:solidFill>
                        </a:rPr>
                        <a:t>Correct</a:t>
                      </a:r>
                      <a:r>
                        <a:rPr lang="en-US" baseline="0" dirty="0" smtClean="0">
                          <a:solidFill>
                            <a:schemeClr val="bg1"/>
                          </a:solidFill>
                        </a:rPr>
                        <a:t> Decision</a:t>
                      </a:r>
                      <a:endParaRPr lang="en-US"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r>
              <a:tr h="370840">
                <a:tc>
                  <a:txBody>
                    <a:bodyPr/>
                    <a:lstStyle/>
                    <a:p>
                      <a:r>
                        <a:rPr lang="en-US" sz="1600" b="1" kern="1200" dirty="0" smtClean="0">
                          <a:solidFill>
                            <a:schemeClr val="accent1"/>
                          </a:solidFill>
                          <a:latin typeface="Roboto Slab" charset="0"/>
                          <a:ea typeface="Roboto Slab" charset="0"/>
                          <a:cs typeface="Roboto Slab" charset="0"/>
                        </a:rPr>
                        <a:t>Non-Success</a:t>
                      </a:r>
                      <a:endParaRPr lang="en-US" sz="1600" b="1" kern="1200" dirty="0">
                        <a:solidFill>
                          <a:schemeClr val="accent1"/>
                        </a:solidFill>
                        <a:latin typeface="Roboto Slab" charset="0"/>
                        <a:ea typeface="Roboto Slab" charset="0"/>
                        <a:cs typeface="Roboto Slab"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bg1"/>
                          </a:solidFill>
                        </a:rPr>
                        <a:t>Correct Decision</a:t>
                      </a:r>
                      <a:endParaRPr lang="en-US"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r>
                        <a:rPr lang="en-US" dirty="0" smtClean="0"/>
                        <a:t>Over-placement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bl>
          </a:graphicData>
        </a:graphic>
      </p:graphicFrame>
      <p:sp>
        <p:nvSpPr>
          <p:cNvPr id="14" name="Rectangle 13"/>
          <p:cNvSpPr/>
          <p:nvPr/>
        </p:nvSpPr>
        <p:spPr>
          <a:xfrm>
            <a:off x="5110162" y="1915011"/>
            <a:ext cx="6096000" cy="307777"/>
          </a:xfrm>
          <a:prstGeom prst="rect">
            <a:avLst/>
          </a:prstGeom>
        </p:spPr>
        <p:txBody>
          <a:bodyPr>
            <a:spAutoFit/>
          </a:bodyPr>
          <a:lstStyle/>
          <a:p>
            <a:pPr algn="ctr"/>
            <a:r>
              <a:rPr lang="en-US" sz="1400" b="1" dirty="0">
                <a:solidFill>
                  <a:srgbClr val="365F91"/>
                </a:solidFill>
                <a:latin typeface="Calibri"/>
                <a:ea typeface="SimSun"/>
                <a:cs typeface="Times New Roman"/>
              </a:rPr>
              <a:t>Percentages of Correct Placement, Under-Placement, and Over-Placement</a:t>
            </a:r>
          </a:p>
        </p:txBody>
      </p:sp>
      <p:sp>
        <p:nvSpPr>
          <p:cNvPr id="15" name="TextBox 14"/>
          <p:cNvSpPr txBox="1"/>
          <p:nvPr/>
        </p:nvSpPr>
        <p:spPr>
          <a:xfrm>
            <a:off x="2585924" y="1314450"/>
            <a:ext cx="1143000" cy="369332"/>
          </a:xfrm>
          <a:prstGeom prst="rect">
            <a:avLst/>
          </a:prstGeom>
          <a:noFill/>
        </p:spPr>
        <p:txBody>
          <a:bodyPr wrap="square" rtlCol="0">
            <a:spAutoFit/>
          </a:bodyPr>
          <a:lstStyle/>
          <a:p>
            <a:r>
              <a:rPr lang="en-US" dirty="0" smtClean="0"/>
              <a:t>Test Score</a:t>
            </a:r>
            <a:endParaRPr lang="en-US" dirty="0"/>
          </a:p>
        </p:txBody>
      </p:sp>
      <p:sp>
        <p:nvSpPr>
          <p:cNvPr id="16" name="TextBox 15"/>
          <p:cNvSpPr txBox="1"/>
          <p:nvPr/>
        </p:nvSpPr>
        <p:spPr>
          <a:xfrm rot="16200000">
            <a:off x="-4989" y="2557234"/>
            <a:ext cx="1038225" cy="369332"/>
          </a:xfrm>
          <a:prstGeom prst="rect">
            <a:avLst/>
          </a:prstGeom>
          <a:noFill/>
        </p:spPr>
        <p:txBody>
          <a:bodyPr wrap="square" rtlCol="0">
            <a:spAutoFit/>
          </a:bodyPr>
          <a:lstStyle/>
          <a:p>
            <a:pPr algn="ctr"/>
            <a:r>
              <a:rPr lang="en-US" dirty="0" smtClean="0"/>
              <a:t>Course</a:t>
            </a:r>
            <a:endParaRPr lang="en-US" dirty="0"/>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1427866245"/>
      </p:ext>
    </p:extLst>
  </p:cSld>
  <p:clrMapOvr>
    <a:masterClrMapping/>
  </p:clrMapOvr>
  <p:transition spd="slow" advTm="16965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2"/>
                </p:tgtEl>
              </p:cMediaNode>
            </p:audio>
          </p:childTnLst>
        </p:cTn>
      </p:par>
    </p:tnLst>
    <p:bldLst>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indent="-342900">
              <a:buFont typeface="+mj-lt"/>
              <a:buAutoNum type="arabicPeriod"/>
            </a:pPr>
            <a:endParaRPr lang="en-US" sz="1800" dirty="0" smtClean="0"/>
          </a:p>
          <a:p>
            <a:pPr marL="342900" indent="-342900">
              <a:buFont typeface="+mj-lt"/>
              <a:buAutoNum type="arabicPeriod"/>
            </a:pPr>
            <a:r>
              <a:rPr lang="en-US" sz="1800" dirty="0" smtClean="0"/>
              <a:t>Scores on TSI assessments are positively related to student success in college credit-bearing courses in Texas.</a:t>
            </a:r>
          </a:p>
          <a:p>
            <a:pPr marL="342900" indent="-342900">
              <a:buFont typeface="+mj-lt"/>
              <a:buAutoNum type="arabicPeriod"/>
            </a:pPr>
            <a:endParaRPr lang="en-US" sz="1800" dirty="0" smtClean="0"/>
          </a:p>
          <a:p>
            <a:pPr marL="342900" indent="-342900">
              <a:buFont typeface="+mj-lt"/>
              <a:buAutoNum type="arabicPeriod"/>
            </a:pPr>
            <a:r>
              <a:rPr lang="en-US" sz="1800" dirty="0" smtClean="0"/>
              <a:t>Cut scores on TSI assessments are associated with high expected probabilities of success in college credit-bearing courses in Texas.</a:t>
            </a:r>
          </a:p>
          <a:p>
            <a:pPr marL="342900" indent="-342900">
              <a:buFont typeface="+mj-lt"/>
              <a:buAutoNum type="arabicPeriod"/>
            </a:pPr>
            <a:endParaRPr lang="en-US" sz="1800" dirty="0" smtClean="0"/>
          </a:p>
          <a:p>
            <a:pPr marL="342900" indent="-342900">
              <a:buFont typeface="+mj-lt"/>
              <a:buAutoNum type="arabicPeriod"/>
            </a:pPr>
            <a:r>
              <a:rPr lang="en-US" sz="1800" dirty="0" smtClean="0"/>
              <a:t>When cut scores are used to place students in credit-bearing courses, the rates of correct placement are high.</a:t>
            </a:r>
          </a:p>
          <a:p>
            <a:pPr marL="342900" indent="-342900">
              <a:buFont typeface="+mj-lt"/>
              <a:buAutoNum type="arabicPeriod"/>
            </a:pPr>
            <a:endParaRPr lang="en-US" sz="1800" dirty="0"/>
          </a:p>
          <a:p>
            <a:pPr marL="342900" indent="-342900">
              <a:buFont typeface="+mj-lt"/>
              <a:buAutoNum type="arabicPeriod"/>
            </a:pPr>
            <a:r>
              <a:rPr lang="en-US" sz="1800" dirty="0" smtClean="0"/>
              <a:t>If adjustment to the cut scores are being considered, it should be based on both</a:t>
            </a:r>
          </a:p>
          <a:p>
            <a:pPr marL="1028700" lvl="1" indent="-342900">
              <a:buFont typeface="+mj-lt"/>
              <a:buAutoNum type="alphaLcPeriod"/>
            </a:pPr>
            <a:r>
              <a:rPr lang="en-US" sz="1800" dirty="0" smtClean="0"/>
              <a:t>Expected probability of successful course completion</a:t>
            </a:r>
          </a:p>
          <a:p>
            <a:pPr marL="1028700" lvl="1" indent="-342900">
              <a:buFont typeface="+mj-lt"/>
              <a:buAutoNum type="alphaLcPeriod"/>
            </a:pPr>
            <a:r>
              <a:rPr lang="en-US" sz="1800" dirty="0" smtClean="0"/>
              <a:t>Percentages of correct placement, under-placement, and over-placement</a:t>
            </a:r>
          </a:p>
          <a:p>
            <a:pPr marL="1028700" lvl="1" indent="-342900">
              <a:buFont typeface="+mj-lt"/>
              <a:buAutoNum type="alphaLcPeriod"/>
            </a:pPr>
            <a:endParaRPr lang="en-US" sz="1800" dirty="0" smtClean="0"/>
          </a:p>
          <a:p>
            <a:pPr marL="342900" indent="-342900">
              <a:buFont typeface="+mj-lt"/>
              <a:buAutoNum type="arabicPeriod"/>
            </a:pPr>
            <a:endParaRPr lang="en-US" sz="1800" dirty="0"/>
          </a:p>
        </p:txBody>
      </p:sp>
      <p:sp>
        <p:nvSpPr>
          <p:cNvPr id="3" name="Slide Number Placeholder 2"/>
          <p:cNvSpPr>
            <a:spLocks noGrp="1"/>
          </p:cNvSpPr>
          <p:nvPr>
            <p:ph type="sldNum" sz="quarter" idx="12"/>
          </p:nvPr>
        </p:nvSpPr>
        <p:spPr/>
        <p:txBody>
          <a:bodyPr/>
          <a:lstStyle/>
          <a:p>
            <a:fld id="{017ED8CA-143E-8B40-B3C8-0174DDF149EE}" type="slidenum">
              <a:rPr lang="en-US" smtClean="0"/>
              <a:pPr/>
              <a:t>11</a:t>
            </a:fld>
            <a:endParaRPr lang="en-US" dirty="0"/>
          </a:p>
        </p:txBody>
      </p:sp>
      <p:sp>
        <p:nvSpPr>
          <p:cNvPr id="4" name="Title 3"/>
          <p:cNvSpPr>
            <a:spLocks noGrp="1"/>
          </p:cNvSpPr>
          <p:nvPr>
            <p:ph type="title"/>
          </p:nvPr>
        </p:nvSpPr>
        <p:spPr>
          <a:xfrm>
            <a:off x="466611" y="555809"/>
            <a:ext cx="3741179" cy="637097"/>
          </a:xfrm>
        </p:spPr>
        <p:txBody>
          <a:bodyPr/>
          <a:lstStyle/>
          <a:p>
            <a:r>
              <a:rPr lang="en-US" dirty="0" smtClean="0"/>
              <a:t>Final Remarks</a:t>
            </a:r>
            <a:endParaRPr lang="en-US"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374801773"/>
      </p:ext>
    </p:extLst>
  </p:cSld>
  <p:clrMapOvr>
    <a:masterClrMapping/>
  </p:clrMapOvr>
  <p:transition spd="slow" advTm="6590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635" y="617802"/>
            <a:ext cx="4471173" cy="2132892"/>
          </a:xfrm>
        </p:spPr>
        <p:txBody>
          <a:bodyPr/>
          <a:lstStyle/>
          <a:p>
            <a:r>
              <a:rPr lang="en-US" sz="7200" dirty="0" smtClean="0"/>
              <a:t>Thank</a:t>
            </a:r>
            <a:br>
              <a:rPr lang="en-US" sz="7200" dirty="0" smtClean="0"/>
            </a:br>
            <a:r>
              <a:rPr lang="en-US" sz="7200" dirty="0" smtClean="0"/>
              <a:t>You.</a:t>
            </a:r>
            <a:endParaRPr lang="en-US" sz="7200" dirty="0"/>
          </a:p>
        </p:txBody>
      </p:sp>
      <p:sp>
        <p:nvSpPr>
          <p:cNvPr id="3" name="Text Placeholder 2"/>
          <p:cNvSpPr>
            <a:spLocks noGrp="1"/>
          </p:cNvSpPr>
          <p:nvPr>
            <p:ph type="body" sz="quarter" idx="10"/>
          </p:nvPr>
        </p:nvSpPr>
        <p:spPr>
          <a:xfrm>
            <a:off x="458862" y="2564754"/>
            <a:ext cx="4471173" cy="507831"/>
          </a:xfrm>
        </p:spPr>
        <p:txBody>
          <a:bodyPr/>
          <a:lstStyle/>
          <a:p>
            <a:r>
              <a:rPr lang="en-US" dirty="0" smtClean="0"/>
              <a:t>lbay@collegeboard.org</a:t>
            </a:r>
            <a:endParaRPr lang="en-US" b="0"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607252426"/>
      </p:ext>
    </p:extLst>
  </p:cSld>
  <p:clrMapOvr>
    <a:masterClrMapping/>
  </p:clrMapOvr>
  <mc:AlternateContent xmlns:mc="http://schemas.openxmlformats.org/markup-compatibility/2006" xmlns:p14="http://schemas.microsoft.com/office/powerpoint/2010/main">
    <mc:Choice Requires="p14">
      <p:transition p14:dur="0" advTm="14256"/>
    </mc:Choice>
    <mc:Fallback xmlns="">
      <p:transition advTm="142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idx="1"/>
          </p:nvPr>
        </p:nvSpPr>
        <p:spPr/>
        <p:txBody>
          <a:bodyPr/>
          <a:lstStyle/>
          <a:p>
            <a:pPr marL="0" indent="0">
              <a:buNone/>
            </a:pPr>
            <a:endParaRPr lang="en-US" sz="1800" dirty="0" smtClean="0"/>
          </a:p>
          <a:p>
            <a:r>
              <a:rPr lang="en-US" sz="1800" dirty="0" smtClean="0"/>
              <a:t>determine </a:t>
            </a:r>
            <a:r>
              <a:rPr lang="en-US" sz="1800" dirty="0"/>
              <a:t>the relationship between TSIA test scores and success </a:t>
            </a:r>
            <a:r>
              <a:rPr lang="en-US" sz="1800" dirty="0" smtClean="0"/>
              <a:t>in </a:t>
            </a:r>
            <a:r>
              <a:rPr lang="en-US" sz="1800" dirty="0"/>
              <a:t>introductory credit-bearing college </a:t>
            </a:r>
            <a:r>
              <a:rPr lang="en-US" sz="1800" dirty="0" smtClean="0"/>
              <a:t>courses</a:t>
            </a:r>
          </a:p>
          <a:p>
            <a:r>
              <a:rPr lang="en-US" sz="1800" dirty="0" smtClean="0"/>
              <a:t>compute the probability of success associated with the current college-readiness cut scores</a:t>
            </a:r>
          </a:p>
          <a:p>
            <a:r>
              <a:rPr lang="en-US" sz="1800" dirty="0" smtClean="0"/>
              <a:t>provide </a:t>
            </a:r>
            <a:r>
              <a:rPr lang="en-US" sz="1800" dirty="0"/>
              <a:t>to the THECB information that could help confirm or improve its current course placement policies</a:t>
            </a:r>
            <a:endParaRPr lang="en-US" sz="1800" dirty="0" smtClean="0"/>
          </a:p>
        </p:txBody>
      </p:sp>
      <p:sp>
        <p:nvSpPr>
          <p:cNvPr id="18" name="Slide Number Placeholder 17"/>
          <p:cNvSpPr>
            <a:spLocks noGrp="1"/>
          </p:cNvSpPr>
          <p:nvPr>
            <p:ph type="sldNum" sz="quarter" idx="12"/>
          </p:nvPr>
        </p:nvSpPr>
        <p:spPr/>
        <p:txBody>
          <a:bodyPr/>
          <a:lstStyle/>
          <a:p>
            <a:fld id="{017ED8CA-143E-8B40-B3C8-0174DDF149EE}" type="slidenum">
              <a:rPr lang="en-US" smtClean="0"/>
              <a:t>2</a:t>
            </a:fld>
            <a:endParaRPr lang="en-US" dirty="0"/>
          </a:p>
        </p:txBody>
      </p:sp>
      <p:sp>
        <p:nvSpPr>
          <p:cNvPr id="12" name="Title 11"/>
          <p:cNvSpPr>
            <a:spLocks noGrp="1"/>
          </p:cNvSpPr>
          <p:nvPr>
            <p:ph type="title"/>
          </p:nvPr>
        </p:nvSpPr>
        <p:spPr>
          <a:xfrm>
            <a:off x="466611" y="555809"/>
            <a:ext cx="3741179" cy="1135696"/>
          </a:xfrm>
        </p:spPr>
        <p:txBody>
          <a:bodyPr/>
          <a:lstStyle/>
          <a:p>
            <a:r>
              <a:rPr lang="en-US" sz="3600" dirty="0" smtClean="0"/>
              <a:t>Purpose of the Study</a:t>
            </a:r>
            <a:endParaRPr lang="en-US" sz="3600"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52799175"/>
      </p:ext>
    </p:extLst>
  </p:cSld>
  <p:clrMapOvr>
    <a:masterClrMapping/>
  </p:clrMapOvr>
  <mc:AlternateContent xmlns:mc="http://schemas.openxmlformats.org/markup-compatibility/2006">
    <mc:Choice xmlns:p14="http://schemas.microsoft.com/office/powerpoint/2010/main" Requires="p14">
      <p:transition p14:dur="0" advTm="110000"/>
    </mc:Choice>
    <mc:Fallback>
      <p:transition advTm="1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buFont typeface="Arial" panose="020B0604020202020204" pitchFamily="34" charset="0"/>
              <a:buChar char="•"/>
            </a:pPr>
            <a:endParaRPr lang="en-US" sz="1800" dirty="0" smtClean="0"/>
          </a:p>
          <a:p>
            <a:pPr marL="285750" indent="-285750">
              <a:buFont typeface="Arial" panose="020B0604020202020204" pitchFamily="34" charset="0"/>
              <a:buChar char="•"/>
            </a:pPr>
            <a:r>
              <a:rPr lang="en-US" sz="1800" dirty="0" smtClean="0"/>
              <a:t>A TSIA college-readiness cut score is the score that a student needs to get to be placed in a pertinent college credit-bearing course</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smtClean="0"/>
              <a:t>A student who scores at this level or higher is deemed to have the necessary content knowledge that makes him/her ready to receive instruction and succeed in the course by earning a grade of C or higher</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smtClean="0"/>
              <a:t>Ideally, a cut score is associated with 0.67 expected probability of success</a:t>
            </a:r>
          </a:p>
        </p:txBody>
      </p:sp>
      <p:sp>
        <p:nvSpPr>
          <p:cNvPr id="3" name="Slide Number Placeholder 2"/>
          <p:cNvSpPr>
            <a:spLocks noGrp="1"/>
          </p:cNvSpPr>
          <p:nvPr>
            <p:ph type="sldNum" sz="quarter" idx="12"/>
          </p:nvPr>
        </p:nvSpPr>
        <p:spPr/>
        <p:txBody>
          <a:bodyPr/>
          <a:lstStyle/>
          <a:p>
            <a:fld id="{017ED8CA-143E-8B40-B3C8-0174DDF149EE}" type="slidenum">
              <a:rPr lang="en-US" smtClean="0"/>
              <a:pPr/>
              <a:t>3</a:t>
            </a:fld>
            <a:endParaRPr lang="en-US" dirty="0"/>
          </a:p>
        </p:txBody>
      </p:sp>
      <p:sp>
        <p:nvSpPr>
          <p:cNvPr id="4" name="Title 3"/>
          <p:cNvSpPr>
            <a:spLocks noGrp="1"/>
          </p:cNvSpPr>
          <p:nvPr>
            <p:ph type="title"/>
          </p:nvPr>
        </p:nvSpPr>
        <p:spPr>
          <a:xfrm>
            <a:off x="466611" y="555809"/>
            <a:ext cx="3741179" cy="1634294"/>
          </a:xfrm>
        </p:spPr>
        <p:txBody>
          <a:bodyPr/>
          <a:lstStyle/>
          <a:p>
            <a:r>
              <a:rPr lang="en-US" dirty="0" smtClean="0"/>
              <a:t>College-Readiness</a:t>
            </a:r>
            <a:br>
              <a:rPr lang="en-US" dirty="0" smtClean="0"/>
            </a:br>
            <a:r>
              <a:rPr lang="en-US" dirty="0" smtClean="0"/>
              <a:t>Cut Score</a:t>
            </a:r>
            <a:endParaRPr lang="en-US"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03087023"/>
      </p:ext>
    </p:extLst>
  </p:cSld>
  <p:clrMapOvr>
    <a:masterClrMapping/>
  </p:clrMapOvr>
  <p:transition spd="slow" advTm="4884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Cut Score is 350</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Mathematics Courses</a:t>
            </a:r>
          </a:p>
          <a:p>
            <a:pPr lvl="1"/>
            <a:endParaRPr lang="en-US" sz="2000" dirty="0" smtClean="0"/>
          </a:p>
          <a:p>
            <a:pPr lvl="1"/>
            <a:r>
              <a:rPr lang="en-US" sz="1800" dirty="0" smtClean="0"/>
              <a:t>MATH 1314/1414 </a:t>
            </a:r>
            <a:r>
              <a:rPr lang="en-US" sz="1800" dirty="0"/>
              <a:t>– College </a:t>
            </a:r>
            <a:r>
              <a:rPr lang="en-US" sz="1800" dirty="0" smtClean="0"/>
              <a:t>Algebra</a:t>
            </a:r>
          </a:p>
          <a:p>
            <a:pPr lvl="1"/>
            <a:endParaRPr lang="en-US" sz="1800" dirty="0" smtClean="0"/>
          </a:p>
          <a:p>
            <a:pPr lvl="1"/>
            <a:r>
              <a:rPr lang="en-US" sz="1800" dirty="0" smtClean="0"/>
              <a:t>MATH </a:t>
            </a:r>
            <a:r>
              <a:rPr lang="en-US" sz="1800" dirty="0"/>
              <a:t>1324 – Mathematics for Business &amp; Social Sciences </a:t>
            </a:r>
            <a:r>
              <a:rPr lang="en-US" sz="1800" dirty="0" smtClean="0"/>
              <a:t>I</a:t>
            </a:r>
          </a:p>
          <a:p>
            <a:pPr lvl="1"/>
            <a:endParaRPr lang="en-US" sz="1800" dirty="0"/>
          </a:p>
          <a:p>
            <a:pPr lvl="1"/>
            <a:r>
              <a:rPr lang="en-US" sz="1800" dirty="0"/>
              <a:t>MATH 1332 – Contemporary Mathematics I</a:t>
            </a:r>
          </a:p>
          <a:p>
            <a:pPr lvl="1"/>
            <a:endParaRPr lang="en-US" sz="1800" dirty="0" smtClean="0"/>
          </a:p>
          <a:p>
            <a:pPr lvl="1"/>
            <a:r>
              <a:rPr lang="en-US" sz="1800" dirty="0" smtClean="0"/>
              <a:t>MATH </a:t>
            </a:r>
            <a:r>
              <a:rPr lang="en-US" sz="1800" dirty="0"/>
              <a:t>1342 – Elementary Statistical Methods </a:t>
            </a:r>
            <a:endParaRPr lang="en-US" sz="1800" dirty="0" smtClean="0"/>
          </a:p>
          <a:p>
            <a:pPr marL="285750" indent="-285750">
              <a:buFont typeface="Arial" panose="020B0604020202020204" pitchFamily="34" charset="0"/>
              <a:buChar char="•"/>
            </a:pPr>
            <a:endParaRPr lang="en-US" sz="1800" dirty="0"/>
          </a:p>
        </p:txBody>
      </p:sp>
      <p:sp>
        <p:nvSpPr>
          <p:cNvPr id="3" name="Slide Number Placeholder 2"/>
          <p:cNvSpPr>
            <a:spLocks noGrp="1"/>
          </p:cNvSpPr>
          <p:nvPr>
            <p:ph type="sldNum" sz="quarter" idx="12"/>
          </p:nvPr>
        </p:nvSpPr>
        <p:spPr/>
        <p:txBody>
          <a:bodyPr/>
          <a:lstStyle/>
          <a:p>
            <a:fld id="{017ED8CA-143E-8B40-B3C8-0174DDF149EE}" type="slidenum">
              <a:rPr lang="en-US" smtClean="0"/>
              <a:pPr/>
              <a:t>4</a:t>
            </a:fld>
            <a:endParaRPr lang="en-US" dirty="0"/>
          </a:p>
        </p:txBody>
      </p:sp>
      <p:sp>
        <p:nvSpPr>
          <p:cNvPr id="4" name="Title 3"/>
          <p:cNvSpPr>
            <a:spLocks noGrp="1"/>
          </p:cNvSpPr>
          <p:nvPr>
            <p:ph type="title"/>
          </p:nvPr>
        </p:nvSpPr>
        <p:spPr>
          <a:xfrm>
            <a:off x="466611" y="555809"/>
            <a:ext cx="3741179" cy="1135696"/>
          </a:xfrm>
        </p:spPr>
        <p:txBody>
          <a:bodyPr/>
          <a:lstStyle/>
          <a:p>
            <a:r>
              <a:rPr lang="en-US" dirty="0" smtClean="0"/>
              <a:t>Mathematics Test</a:t>
            </a:r>
            <a:endParaRPr lang="en-US" dirty="0"/>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2318393447"/>
      </p:ext>
    </p:extLst>
  </p:cSld>
  <p:clrMapOvr>
    <a:masterClrMapping/>
  </p:clrMapOvr>
  <p:transition spd="slow" advTm="3487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9" presetClass="emph" presetSubtype="0" fill="hold" nodeType="clickEffect">
                                  <p:stCondLst>
                                    <p:cond delay="0"/>
                                  </p:stCondLst>
                                  <p:iterate type="lt">
                                    <p:tmPct val="0"/>
                                  </p:iterate>
                                  <p:childTnLst>
                                    <p:animClr clrSpc="rgb" dir="cw">
                                      <p:cBhvr override="childStyle">
                                        <p:cTn id="10" dur="500" fill="hold"/>
                                        <p:tgtEl>
                                          <p:spTgt spid="2">
                                            <p:txEl>
                                              <p:pRg st="5" end="5"/>
                                            </p:txEl>
                                          </p:spTgt>
                                        </p:tgtEl>
                                        <p:attrNameLst>
                                          <p:attrName>style.color</p:attrName>
                                        </p:attrNameLst>
                                      </p:cBhvr>
                                      <p:to>
                                        <a:schemeClr val="accent2"/>
                                      </p:to>
                                    </p:animClr>
                                    <p:animClr clrSpc="rgb" dir="cw">
                                      <p:cBhvr>
                                        <p:cTn id="11" dur="500" fill="hold"/>
                                        <p:tgtEl>
                                          <p:spTgt spid="2">
                                            <p:txEl>
                                              <p:pRg st="5" end="5"/>
                                            </p:txEl>
                                          </p:spTgt>
                                        </p:tgtEl>
                                        <p:attrNameLst>
                                          <p:attrName>fillcolor</p:attrName>
                                        </p:attrNameLst>
                                      </p:cBhvr>
                                      <p:to>
                                        <a:schemeClr val="accent2"/>
                                      </p:to>
                                    </p:animClr>
                                    <p:set>
                                      <p:cBhvr>
                                        <p:cTn id="12" dur="500" fill="hold"/>
                                        <p:tgtEl>
                                          <p:spTgt spid="2">
                                            <p:txEl>
                                              <p:pRg st="5" end="5"/>
                                            </p:txEl>
                                          </p:spTgt>
                                        </p:tgtEl>
                                        <p:attrNameLst>
                                          <p:attrName>fill.type</p:attrName>
                                        </p:attrNameLst>
                                      </p:cBhvr>
                                      <p:to>
                                        <p:strVal val="solid"/>
                                      </p:to>
                                    </p:set>
                                    <p:set>
                                      <p:cBhvr>
                                        <p:cTn id="13" dur="500" fill="hold"/>
                                        <p:tgtEl>
                                          <p:spTgt spid="2">
                                            <p:txEl>
                                              <p:pRg st="5" end="5"/>
                                            </p:txEl>
                                          </p:spTgt>
                                        </p:tgtEl>
                                        <p:attrNameLst>
                                          <p:attrName>fill.on</p:attrName>
                                        </p:attrNameLst>
                                      </p:cBhvr>
                                      <p:to>
                                        <p:strVal val="true"/>
                                      </p:to>
                                    </p:set>
                                  </p:childTnLst>
                                </p:cTn>
                              </p:par>
                              <p:par>
                                <p:cTn id="14" presetID="26" presetClass="emph" presetSubtype="0" repeatCount="indefinite" fill="hold" nodeType="withEffect">
                                  <p:stCondLst>
                                    <p:cond delay="0"/>
                                  </p:stCondLst>
                                  <p:endCondLst>
                                    <p:cond evt="onNext" delay="0">
                                      <p:tgtEl>
                                        <p:sldTgt/>
                                      </p:tgtEl>
                                    </p:cond>
                                  </p:endCondLst>
                                  <p:iterate type="lt">
                                    <p:tmPct val="10000"/>
                                  </p:iterate>
                                  <p:childTnLst>
                                    <p:animEffect transition="out" filter="fade">
                                      <p:cBhvr>
                                        <p:cTn id="15" dur="500" tmFilter="0, 0; .2, .5; .8, .5; 1, 0"/>
                                        <p:tgtEl>
                                          <p:spTgt spid="2">
                                            <p:txEl>
                                              <p:pRg st="5" end="5"/>
                                            </p:txEl>
                                          </p:spTgt>
                                        </p:tgtEl>
                                      </p:cBhvr>
                                    </p:animEffect>
                                    <p:animScale>
                                      <p:cBhvr>
                                        <p:cTn id="16" dur="250" autoRev="1" fill="hold"/>
                                        <p:tgtEl>
                                          <p:spTgt spid="2">
                                            <p:txEl>
                                              <p:pRg st="5" end="5"/>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Cut Score is 351</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Reading-intensive Courses</a:t>
            </a:r>
          </a:p>
          <a:p>
            <a:pPr lvl="1"/>
            <a:r>
              <a:rPr lang="en-US" sz="2000" dirty="0"/>
              <a:t>GOVT 2301 – American Government </a:t>
            </a:r>
            <a:r>
              <a:rPr lang="en-US" sz="2000" dirty="0" smtClean="0"/>
              <a:t>I</a:t>
            </a:r>
            <a:endParaRPr lang="en-US" sz="2000" dirty="0"/>
          </a:p>
          <a:p>
            <a:pPr lvl="1"/>
            <a:r>
              <a:rPr lang="en-US" sz="2000" dirty="0"/>
              <a:t>GOVT 2302 – American Government </a:t>
            </a:r>
            <a:r>
              <a:rPr lang="en-US" sz="2000" dirty="0" smtClean="0"/>
              <a:t>II</a:t>
            </a:r>
            <a:endParaRPr lang="en-US" sz="2000" dirty="0"/>
          </a:p>
          <a:p>
            <a:pPr lvl="1"/>
            <a:r>
              <a:rPr lang="en-US" sz="2000" dirty="0"/>
              <a:t>GOVT 2305 – Federal </a:t>
            </a:r>
            <a:r>
              <a:rPr lang="en-US" sz="2000" dirty="0" smtClean="0"/>
              <a:t>Government</a:t>
            </a:r>
            <a:endParaRPr lang="en-US" sz="2000" dirty="0"/>
          </a:p>
          <a:p>
            <a:pPr lvl="1"/>
            <a:r>
              <a:rPr lang="en-US" sz="2000" dirty="0"/>
              <a:t>GOVT 2306 – Texas Government </a:t>
            </a:r>
            <a:endParaRPr lang="en-US" sz="2000" dirty="0" smtClean="0"/>
          </a:p>
          <a:p>
            <a:pPr lvl="1"/>
            <a:r>
              <a:rPr lang="en-US" sz="2000" dirty="0" smtClean="0"/>
              <a:t>HIST </a:t>
            </a:r>
            <a:r>
              <a:rPr lang="en-US" sz="2000" dirty="0"/>
              <a:t>1301 – United States History I</a:t>
            </a:r>
          </a:p>
          <a:p>
            <a:pPr lvl="1"/>
            <a:r>
              <a:rPr lang="en-US" sz="2000" dirty="0"/>
              <a:t>HIST 1302 – United States History II</a:t>
            </a:r>
          </a:p>
          <a:p>
            <a:pPr lvl="1"/>
            <a:r>
              <a:rPr lang="en-US" sz="2000" dirty="0"/>
              <a:t>HUMA 1301 – Introduction to the Humanities I</a:t>
            </a:r>
          </a:p>
          <a:p>
            <a:pPr lvl="1"/>
            <a:r>
              <a:rPr lang="en-US" sz="2000" dirty="0"/>
              <a:t>PHIL 1301 – Introduction to Philosophy</a:t>
            </a:r>
          </a:p>
          <a:p>
            <a:pPr lvl="1"/>
            <a:r>
              <a:rPr lang="en-US" sz="2000" dirty="0"/>
              <a:t>PSYC 2301 – General Psychology</a:t>
            </a:r>
          </a:p>
          <a:p>
            <a:pPr lvl="1"/>
            <a:r>
              <a:rPr lang="en-US" sz="2000" dirty="0"/>
              <a:t>SOCI 1301 – Introductory Sociology</a:t>
            </a:r>
          </a:p>
          <a:p>
            <a:pPr marL="971550" lvl="1" indent="-285750">
              <a:buFont typeface="Arial" panose="020B0604020202020204" pitchFamily="34" charset="0"/>
              <a:buChar char="•"/>
            </a:pPr>
            <a:endParaRPr lang="en-US" sz="2000" dirty="0"/>
          </a:p>
        </p:txBody>
      </p:sp>
      <p:sp>
        <p:nvSpPr>
          <p:cNvPr id="3" name="Slide Number Placeholder 2"/>
          <p:cNvSpPr>
            <a:spLocks noGrp="1"/>
          </p:cNvSpPr>
          <p:nvPr>
            <p:ph type="sldNum" sz="quarter" idx="12"/>
          </p:nvPr>
        </p:nvSpPr>
        <p:spPr/>
        <p:txBody>
          <a:bodyPr/>
          <a:lstStyle/>
          <a:p>
            <a:fld id="{017ED8CA-143E-8B40-B3C8-0174DDF149EE}" type="slidenum">
              <a:rPr lang="en-US" smtClean="0"/>
              <a:pPr/>
              <a:t>5</a:t>
            </a:fld>
            <a:endParaRPr lang="en-US" dirty="0"/>
          </a:p>
        </p:txBody>
      </p:sp>
      <p:sp>
        <p:nvSpPr>
          <p:cNvPr id="4" name="Title 3"/>
          <p:cNvSpPr>
            <a:spLocks noGrp="1"/>
          </p:cNvSpPr>
          <p:nvPr>
            <p:ph type="title"/>
          </p:nvPr>
        </p:nvSpPr>
        <p:spPr>
          <a:xfrm>
            <a:off x="466611" y="555809"/>
            <a:ext cx="3741179" cy="637097"/>
          </a:xfrm>
        </p:spPr>
        <p:txBody>
          <a:bodyPr/>
          <a:lstStyle/>
          <a:p>
            <a:r>
              <a:rPr lang="en-US" dirty="0" smtClean="0"/>
              <a:t>Reading Test</a:t>
            </a:r>
            <a:endParaRPr lang="en-US"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4221935866"/>
      </p:ext>
    </p:extLst>
  </p:cSld>
  <p:clrMapOvr>
    <a:masterClrMapping/>
  </p:clrMapOvr>
  <p:transition spd="slow" advTm="3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Cut Scores</a:t>
            </a:r>
          </a:p>
          <a:p>
            <a:pPr lvl="1"/>
            <a:r>
              <a:rPr lang="en-US" sz="2000" dirty="0"/>
              <a:t>Essay Score of 5 and Multiple Choice Score of 350, or </a:t>
            </a:r>
          </a:p>
          <a:p>
            <a:pPr lvl="1"/>
            <a:r>
              <a:rPr lang="en-US" sz="2000" dirty="0"/>
              <a:t>Essay Score of 4 and Multiple Choice Score of 363</a:t>
            </a:r>
          </a:p>
          <a:p>
            <a:pPr marL="971550" lvl="1"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English Composition Courses</a:t>
            </a:r>
          </a:p>
          <a:p>
            <a:pPr lvl="1"/>
            <a:r>
              <a:rPr lang="en-US" sz="2000" dirty="0"/>
              <a:t>ENGL 1301 – Composition I</a:t>
            </a:r>
          </a:p>
          <a:p>
            <a:pPr lvl="1"/>
            <a:r>
              <a:rPr lang="en-US" sz="2000" dirty="0"/>
              <a:t>ENGL 1302 – Composition II</a:t>
            </a:r>
          </a:p>
          <a:p>
            <a:pPr marL="971550" lvl="1" indent="-285750">
              <a:buFont typeface="Arial" panose="020B0604020202020204" pitchFamily="34" charset="0"/>
              <a:buChar char="•"/>
            </a:pPr>
            <a:endParaRPr lang="en-US" sz="2000" dirty="0" smtClean="0"/>
          </a:p>
          <a:p>
            <a:pPr marL="285750" indent="-285750">
              <a:buFont typeface="Arial" panose="020B0604020202020204" pitchFamily="34" charset="0"/>
              <a:buChar char="•"/>
            </a:pPr>
            <a:endParaRPr lang="en-US" sz="2000" dirty="0"/>
          </a:p>
        </p:txBody>
      </p:sp>
      <p:sp>
        <p:nvSpPr>
          <p:cNvPr id="3" name="Slide Number Placeholder 2"/>
          <p:cNvSpPr>
            <a:spLocks noGrp="1"/>
          </p:cNvSpPr>
          <p:nvPr>
            <p:ph type="sldNum" sz="quarter" idx="12"/>
          </p:nvPr>
        </p:nvSpPr>
        <p:spPr/>
        <p:txBody>
          <a:bodyPr/>
          <a:lstStyle/>
          <a:p>
            <a:fld id="{017ED8CA-143E-8B40-B3C8-0174DDF149EE}" type="slidenum">
              <a:rPr lang="en-US" smtClean="0"/>
              <a:pPr/>
              <a:t>6</a:t>
            </a:fld>
            <a:endParaRPr lang="en-US" dirty="0"/>
          </a:p>
        </p:txBody>
      </p:sp>
      <p:sp>
        <p:nvSpPr>
          <p:cNvPr id="4" name="Title 3"/>
          <p:cNvSpPr>
            <a:spLocks noGrp="1"/>
          </p:cNvSpPr>
          <p:nvPr>
            <p:ph type="title"/>
          </p:nvPr>
        </p:nvSpPr>
        <p:spPr>
          <a:xfrm>
            <a:off x="466611" y="555809"/>
            <a:ext cx="3741179" cy="637097"/>
          </a:xfrm>
        </p:spPr>
        <p:txBody>
          <a:bodyPr/>
          <a:lstStyle/>
          <a:p>
            <a:r>
              <a:rPr lang="en-US" dirty="0" smtClean="0"/>
              <a:t>Writing Tests</a:t>
            </a:r>
            <a:endParaRPr lang="en-US"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647516054"/>
      </p:ext>
    </p:extLst>
  </p:cSld>
  <p:clrMapOvr>
    <a:masterClrMapping/>
  </p:clrMapOvr>
  <p:transition spd="slow" advTm="4011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66611" y="555809"/>
            <a:ext cx="3741179" cy="581698"/>
          </a:xfrm>
        </p:spPr>
        <p:txBody>
          <a:bodyPr/>
          <a:lstStyle/>
          <a:p>
            <a:r>
              <a:rPr lang="en-US" dirty="0" smtClean="0"/>
              <a:t>Data</a:t>
            </a:r>
            <a:endParaRPr lang="en-US" dirty="0"/>
          </a:p>
        </p:txBody>
      </p:sp>
      <p:sp>
        <p:nvSpPr>
          <p:cNvPr id="3" name="Text Placeholder 2"/>
          <p:cNvSpPr>
            <a:spLocks noGrp="1"/>
          </p:cNvSpPr>
          <p:nvPr>
            <p:ph type="body" sz="quarter" idx="13"/>
          </p:nvPr>
        </p:nvSpPr>
        <p:spPr>
          <a:xfrm>
            <a:off x="466725" y="1279912"/>
            <a:ext cx="3741738" cy="1228028"/>
          </a:xfrm>
        </p:spPr>
        <p:txBody>
          <a:bodyPr/>
          <a:lstStyle/>
          <a:p>
            <a:pPr>
              <a:spcBef>
                <a:spcPts val="0"/>
              </a:spcBef>
            </a:pPr>
            <a:r>
              <a:rPr lang="en-US" sz="1800" dirty="0"/>
              <a:t>F</a:t>
            </a:r>
            <a:r>
              <a:rPr lang="en-US" sz="1800" dirty="0" smtClean="0"/>
              <a:t>irst </a:t>
            </a:r>
            <a:r>
              <a:rPr lang="en-US" sz="1800" dirty="0"/>
              <a:t>time first year students in TX public higher education institutions in fall 2013, spring 2014, summer 2014, and fall 2014</a:t>
            </a:r>
          </a:p>
        </p:txBody>
      </p:sp>
      <p:graphicFrame>
        <p:nvGraphicFramePr>
          <p:cNvPr id="9" name="Table 8"/>
          <p:cNvGraphicFramePr>
            <a:graphicFrameLocks noGrp="1"/>
          </p:cNvGraphicFramePr>
          <p:nvPr>
            <p:extLst>
              <p:ext uri="{D42A27DB-BD31-4B8C-83A1-F6EECF244321}">
                <p14:modId xmlns:p14="http://schemas.microsoft.com/office/powerpoint/2010/main" val="3443652942"/>
              </p:ext>
            </p:extLst>
          </p:nvPr>
        </p:nvGraphicFramePr>
        <p:xfrm>
          <a:off x="4819649" y="1279912"/>
          <a:ext cx="6874086" cy="1962912"/>
        </p:xfrm>
        <a:graphic>
          <a:graphicData uri="http://schemas.openxmlformats.org/drawingml/2006/table">
            <a:tbl>
              <a:tblPr firstRow="1" firstCol="1" bandRow="1"/>
              <a:tblGrid>
                <a:gridCol w="1419226"/>
                <a:gridCol w="1327968"/>
                <a:gridCol w="1330167"/>
                <a:gridCol w="1466558"/>
                <a:gridCol w="1330167"/>
              </a:tblGrid>
              <a:tr h="0">
                <a:tc>
                  <a:txBody>
                    <a:bodyPr/>
                    <a:lstStyle/>
                    <a:p>
                      <a:pPr marL="0" marR="0" algn="ctr">
                        <a:lnSpc>
                          <a:spcPct val="115000"/>
                        </a:lnSpc>
                        <a:spcBef>
                          <a:spcPts val="0"/>
                        </a:spcBef>
                        <a:spcAft>
                          <a:spcPts val="0"/>
                        </a:spcAft>
                      </a:pPr>
                      <a:r>
                        <a:rPr lang="en-US" sz="1600" b="1" dirty="0">
                          <a:effectLst/>
                          <a:latin typeface="Calibri"/>
                          <a:ea typeface="SimSun"/>
                          <a:cs typeface="Times New Roman"/>
                        </a:rPr>
                        <a:t>Semester</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Calibri"/>
                          <a:ea typeface="SimSun"/>
                          <a:cs typeface="Times New Roman"/>
                        </a:rPr>
                        <a:t>Number of Records</a:t>
                      </a:r>
                      <a:endParaRPr lang="en-US" sz="16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latin typeface="Calibri"/>
                          <a:ea typeface="SimSun"/>
                          <a:cs typeface="Times New Roman"/>
                        </a:rPr>
                        <a:t>Percentage of Records</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Calibri"/>
                          <a:ea typeface="SimSun"/>
                          <a:cs typeface="Times New Roman"/>
                        </a:rPr>
                        <a:t>Number of Students</a:t>
                      </a:r>
                      <a:endParaRPr lang="en-US" sz="16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Calibri"/>
                          <a:ea typeface="SimSun"/>
                          <a:cs typeface="Times New Roman"/>
                        </a:rPr>
                        <a:t>Percentage of Students</a:t>
                      </a:r>
                      <a:endParaRPr lang="en-US" sz="16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pPr>
                      <a:r>
                        <a:rPr lang="en-US" sz="1600" dirty="0">
                          <a:effectLst/>
                          <a:latin typeface="Calibri"/>
                          <a:ea typeface="SimSun"/>
                          <a:cs typeface="Times New Roman"/>
                        </a:rPr>
                        <a:t>Fall 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 algn="dec"/>
                          <a:tab pos="393192" algn="dec"/>
                        </a:tabLst>
                      </a:pPr>
                      <a:r>
                        <a:rPr lang="en-US" sz="1600" dirty="0" smtClean="0">
                          <a:effectLst/>
                          <a:latin typeface="Calibri"/>
                          <a:ea typeface="SimSun"/>
                          <a:cs typeface="Times New Roman"/>
                        </a:rPr>
                        <a:t>  130</a:t>
                      </a:r>
                      <a:endParaRPr lang="en-US" sz="16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0" algn="dec"/>
                          <a:tab pos="548640" algn="dec"/>
                        </a:tabLst>
                      </a:pPr>
                      <a:r>
                        <a:rPr lang="en-US" sz="1600" dirty="0" smtClean="0">
                          <a:solidFill>
                            <a:srgbClr val="000000"/>
                          </a:solidFill>
                          <a:effectLst/>
                          <a:latin typeface="Calibri"/>
                          <a:ea typeface="Times New Roman"/>
                          <a:cs typeface="Times New Roman"/>
                        </a:rPr>
                        <a:t>  0.61</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88620" algn="dec"/>
                        </a:tabLst>
                      </a:pPr>
                      <a:r>
                        <a:rPr lang="en-US" sz="1600" dirty="0" smtClean="0">
                          <a:effectLst/>
                          <a:latin typeface="Calibri"/>
                          <a:ea typeface="SimSun"/>
                          <a:cs typeface="Times New Roman"/>
                        </a:rPr>
                        <a:t>  123</a:t>
                      </a:r>
                      <a:endParaRPr lang="en-US" sz="16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73075" algn="dec"/>
                        </a:tabLst>
                      </a:pPr>
                      <a:r>
                        <a:rPr lang="en-US" sz="1600" dirty="0">
                          <a:solidFill>
                            <a:srgbClr val="000000"/>
                          </a:solidFill>
                          <a:effectLst/>
                          <a:latin typeface="Calibri"/>
                          <a:ea typeface="Times New Roman"/>
                          <a:cs typeface="Times New Roman"/>
                        </a:rPr>
                        <a:t>0.60</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pPr>
                      <a:r>
                        <a:rPr lang="en-US" sz="1600" dirty="0">
                          <a:effectLst/>
                          <a:latin typeface="Calibri"/>
                          <a:ea typeface="SimSun"/>
                          <a:cs typeface="Times New Roman"/>
                        </a:rPr>
                        <a:t>Spring 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 algn="dec"/>
                          <a:tab pos="393192" algn="dec"/>
                        </a:tabLst>
                      </a:pPr>
                      <a:r>
                        <a:rPr lang="en-US" sz="1600" dirty="0">
                          <a:effectLst/>
                          <a:latin typeface="Calibri"/>
                          <a:ea typeface="SimSun"/>
                          <a:cs typeface="Times New Roman"/>
                        </a:rPr>
                        <a:t>3,767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0" algn="dec"/>
                          <a:tab pos="548640" algn="dec"/>
                        </a:tabLst>
                      </a:pPr>
                      <a:r>
                        <a:rPr lang="en-US" sz="1600" dirty="0">
                          <a:solidFill>
                            <a:srgbClr val="000000"/>
                          </a:solidFill>
                          <a:effectLst/>
                          <a:latin typeface="Calibri"/>
                          <a:ea typeface="Times New Roman"/>
                          <a:cs typeface="Times New Roman"/>
                        </a:rPr>
                        <a:t>17.77</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88620" algn="dec"/>
                        </a:tabLst>
                      </a:pPr>
                      <a:r>
                        <a:rPr lang="en-US" sz="1600">
                          <a:effectLst/>
                          <a:latin typeface="Calibri"/>
                          <a:ea typeface="SimSun"/>
                          <a:cs typeface="Times New Roman"/>
                        </a:rPr>
                        <a:t>3,694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73075" algn="dec"/>
                        </a:tabLst>
                      </a:pPr>
                      <a:r>
                        <a:rPr lang="en-US" sz="1600" dirty="0">
                          <a:solidFill>
                            <a:srgbClr val="000000"/>
                          </a:solidFill>
                          <a:effectLst/>
                          <a:latin typeface="Calibri"/>
                          <a:ea typeface="Times New Roman"/>
                          <a:cs typeface="Times New Roman"/>
                        </a:rPr>
                        <a:t>17.94</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pPr>
                      <a:r>
                        <a:rPr lang="en-US" sz="1600">
                          <a:effectLst/>
                          <a:latin typeface="Calibri"/>
                          <a:ea typeface="SimSun"/>
                          <a:cs typeface="Times New Roman"/>
                        </a:rPr>
                        <a:t>Summer 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 algn="dec"/>
                          <a:tab pos="393192" algn="dec"/>
                        </a:tabLst>
                      </a:pPr>
                      <a:r>
                        <a:rPr lang="en-US" sz="1600" dirty="0">
                          <a:effectLst/>
                          <a:latin typeface="Calibri"/>
                          <a:ea typeface="SimSun"/>
                          <a:cs typeface="Times New Roman"/>
                        </a:rPr>
                        <a:t>1,599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0" algn="dec"/>
                          <a:tab pos="548640" algn="dec"/>
                        </a:tabLst>
                      </a:pPr>
                      <a:r>
                        <a:rPr lang="en-US" sz="1600" dirty="0" smtClean="0">
                          <a:solidFill>
                            <a:srgbClr val="000000"/>
                          </a:solidFill>
                          <a:effectLst/>
                          <a:latin typeface="Calibri"/>
                          <a:ea typeface="Times New Roman"/>
                          <a:cs typeface="Times New Roman"/>
                        </a:rPr>
                        <a:t>  7.54</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88620" algn="dec"/>
                        </a:tabLst>
                      </a:pPr>
                      <a:r>
                        <a:rPr lang="en-US" sz="1600">
                          <a:effectLst/>
                          <a:latin typeface="Calibri"/>
                          <a:ea typeface="SimSun"/>
                          <a:cs typeface="Times New Roman"/>
                        </a:rPr>
                        <a:t>1,571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73075" algn="dec"/>
                        </a:tabLst>
                      </a:pPr>
                      <a:r>
                        <a:rPr lang="en-US" sz="1600" dirty="0" smtClean="0">
                          <a:solidFill>
                            <a:srgbClr val="000000"/>
                          </a:solidFill>
                          <a:effectLst/>
                          <a:latin typeface="Calibri"/>
                          <a:ea typeface="Times New Roman"/>
                          <a:cs typeface="Times New Roman"/>
                        </a:rPr>
                        <a:t>  7.63</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pPr>
                      <a:r>
                        <a:rPr lang="en-US" sz="1600">
                          <a:effectLst/>
                          <a:latin typeface="Calibri"/>
                          <a:ea typeface="SimSun"/>
                          <a:cs typeface="Times New Roman"/>
                        </a:rPr>
                        <a:t>Fall 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 algn="dec"/>
                          <a:tab pos="393192" algn="dec"/>
                        </a:tabLst>
                      </a:pPr>
                      <a:r>
                        <a:rPr lang="en-US" sz="1600" dirty="0">
                          <a:effectLst/>
                          <a:latin typeface="Calibri"/>
                          <a:ea typeface="SimSun"/>
                          <a:cs typeface="Times New Roman"/>
                        </a:rPr>
                        <a:t>15,701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0" algn="dec"/>
                          <a:tab pos="548640" algn="dec"/>
                        </a:tabLst>
                      </a:pPr>
                      <a:r>
                        <a:rPr lang="en-US" sz="1600" dirty="0">
                          <a:solidFill>
                            <a:srgbClr val="000000"/>
                          </a:solidFill>
                          <a:effectLst/>
                          <a:latin typeface="Calibri"/>
                          <a:ea typeface="Times New Roman"/>
                          <a:cs typeface="Times New Roman"/>
                        </a:rPr>
                        <a:t>74.07</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88620" algn="dec"/>
                        </a:tabLst>
                      </a:pPr>
                      <a:r>
                        <a:rPr lang="en-US" sz="1600">
                          <a:effectLst/>
                          <a:latin typeface="Calibri"/>
                          <a:ea typeface="SimSun"/>
                          <a:cs typeface="Times New Roman"/>
                        </a:rPr>
                        <a:t>15,199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73075" algn="dec"/>
                        </a:tabLst>
                      </a:pPr>
                      <a:r>
                        <a:rPr lang="en-US" sz="1600" dirty="0">
                          <a:solidFill>
                            <a:srgbClr val="000000"/>
                          </a:solidFill>
                          <a:effectLst/>
                          <a:latin typeface="Calibri"/>
                          <a:ea typeface="Times New Roman"/>
                          <a:cs typeface="Times New Roman"/>
                        </a:rPr>
                        <a:t>73.83</a:t>
                      </a:r>
                      <a:endParaRPr lang="en-US" sz="16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a:txBody>
                    <a:bodyPr/>
                    <a:lstStyle/>
                    <a:p>
                      <a:pPr marL="0" marR="0" algn="ctr">
                        <a:lnSpc>
                          <a:spcPct val="115000"/>
                        </a:lnSpc>
                        <a:spcBef>
                          <a:spcPts val="0"/>
                        </a:spcBef>
                        <a:spcAft>
                          <a:spcPts val="0"/>
                        </a:spcAft>
                      </a:pPr>
                      <a:r>
                        <a:rPr lang="en-US" sz="1600" b="1">
                          <a:effectLst/>
                          <a:latin typeface="Calibri"/>
                          <a:ea typeface="SimSun"/>
                          <a:cs typeface="Times New Roman"/>
                        </a:rPr>
                        <a:t>Total</a:t>
                      </a:r>
                      <a:endParaRPr lang="en-US" sz="160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 algn="dec"/>
                          <a:tab pos="393192" algn="dec"/>
                        </a:tabLst>
                      </a:pPr>
                      <a:r>
                        <a:rPr lang="en-US" sz="1600" b="1" dirty="0">
                          <a:effectLst/>
                          <a:latin typeface="Calibri"/>
                          <a:ea typeface="SimSun"/>
                          <a:cs typeface="Times New Roman"/>
                        </a:rPr>
                        <a:t>21,197</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57200" algn="dec"/>
                          <a:tab pos="548640" algn="dec"/>
                        </a:tabLst>
                      </a:pPr>
                      <a:r>
                        <a:rPr lang="en-US" sz="1600" dirty="0">
                          <a:solidFill>
                            <a:srgbClr val="000000"/>
                          </a:solidFill>
                          <a:effectLst/>
                          <a:latin typeface="Calibri"/>
                          <a:ea typeface="Times New Roman"/>
                          <a:cs typeface="Times New Roman"/>
                        </a:rPr>
                        <a:t>100.00</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88620" algn="dec"/>
                        </a:tabLst>
                      </a:pPr>
                      <a:r>
                        <a:rPr lang="en-US" sz="1600" b="1" dirty="0">
                          <a:effectLst/>
                          <a:latin typeface="Calibri"/>
                          <a:ea typeface="SimSun"/>
                          <a:cs typeface="Times New Roman"/>
                        </a:rPr>
                        <a:t>20,587</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73075" algn="dec"/>
                        </a:tabLst>
                      </a:pPr>
                      <a:r>
                        <a:rPr lang="en-US" sz="1600" dirty="0">
                          <a:solidFill>
                            <a:srgbClr val="000000"/>
                          </a:solidFill>
                          <a:effectLst/>
                          <a:latin typeface="Calibri"/>
                          <a:ea typeface="Times New Roman"/>
                          <a:cs typeface="Times New Roman"/>
                        </a:rPr>
                        <a:t>100.00</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2"/>
          <p:cNvSpPr>
            <a:spLocks noChangeArrowheads="1"/>
          </p:cNvSpPr>
          <p:nvPr/>
        </p:nvSpPr>
        <p:spPr bwMode="auto">
          <a:xfrm>
            <a:off x="5971355" y="934066"/>
            <a:ext cx="45706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73075" algn="dec"/>
              </a:tabLst>
              <a:defRPr>
                <a:solidFill>
                  <a:schemeClr val="tx1"/>
                </a:solidFill>
                <a:latin typeface="Arial" pitchFamily="34" charset="0"/>
                <a:cs typeface="Arial" pitchFamily="34" charset="0"/>
              </a:defRPr>
            </a:lvl1pPr>
            <a:lvl2pPr fontAlgn="base">
              <a:spcBef>
                <a:spcPct val="0"/>
              </a:spcBef>
              <a:spcAft>
                <a:spcPct val="0"/>
              </a:spcAft>
              <a:tabLst>
                <a:tab pos="473075" algn="dec"/>
              </a:tabLst>
              <a:defRPr>
                <a:solidFill>
                  <a:schemeClr val="tx1"/>
                </a:solidFill>
                <a:latin typeface="Arial" pitchFamily="34" charset="0"/>
                <a:cs typeface="Arial" pitchFamily="34" charset="0"/>
              </a:defRPr>
            </a:lvl2pPr>
            <a:lvl3pPr fontAlgn="base">
              <a:spcBef>
                <a:spcPct val="0"/>
              </a:spcBef>
              <a:spcAft>
                <a:spcPct val="0"/>
              </a:spcAft>
              <a:tabLst>
                <a:tab pos="473075" algn="dec"/>
              </a:tabLst>
              <a:defRPr>
                <a:solidFill>
                  <a:schemeClr val="tx1"/>
                </a:solidFill>
                <a:latin typeface="Arial" pitchFamily="34" charset="0"/>
                <a:cs typeface="Arial" pitchFamily="34" charset="0"/>
              </a:defRPr>
            </a:lvl3pPr>
            <a:lvl4pPr fontAlgn="base">
              <a:spcBef>
                <a:spcPct val="0"/>
              </a:spcBef>
              <a:spcAft>
                <a:spcPct val="0"/>
              </a:spcAft>
              <a:tabLst>
                <a:tab pos="473075" algn="dec"/>
              </a:tabLst>
              <a:defRPr>
                <a:solidFill>
                  <a:schemeClr val="tx1"/>
                </a:solidFill>
                <a:latin typeface="Arial" pitchFamily="34" charset="0"/>
                <a:cs typeface="Arial" pitchFamily="34" charset="0"/>
              </a:defRPr>
            </a:lvl4pPr>
            <a:lvl5pPr fontAlgn="base">
              <a:spcBef>
                <a:spcPct val="0"/>
              </a:spcBef>
              <a:spcAft>
                <a:spcPct val="0"/>
              </a:spcAft>
              <a:tabLst>
                <a:tab pos="473075" algn="dec"/>
              </a:tabLst>
              <a:defRPr>
                <a:solidFill>
                  <a:schemeClr val="tx1"/>
                </a:solidFill>
                <a:latin typeface="Arial" pitchFamily="34" charset="0"/>
                <a:cs typeface="Arial" pitchFamily="34" charset="0"/>
              </a:defRPr>
            </a:lvl5pPr>
            <a:lvl6pPr fontAlgn="base">
              <a:spcBef>
                <a:spcPct val="0"/>
              </a:spcBef>
              <a:spcAft>
                <a:spcPct val="0"/>
              </a:spcAft>
              <a:tabLst>
                <a:tab pos="473075" algn="dec"/>
              </a:tabLst>
              <a:defRPr>
                <a:solidFill>
                  <a:schemeClr val="tx1"/>
                </a:solidFill>
                <a:latin typeface="Arial" pitchFamily="34" charset="0"/>
                <a:cs typeface="Arial" pitchFamily="34" charset="0"/>
              </a:defRPr>
            </a:lvl6pPr>
            <a:lvl7pPr fontAlgn="base">
              <a:spcBef>
                <a:spcPct val="0"/>
              </a:spcBef>
              <a:spcAft>
                <a:spcPct val="0"/>
              </a:spcAft>
              <a:tabLst>
                <a:tab pos="473075" algn="dec"/>
              </a:tabLst>
              <a:defRPr>
                <a:solidFill>
                  <a:schemeClr val="tx1"/>
                </a:solidFill>
                <a:latin typeface="Arial" pitchFamily="34" charset="0"/>
                <a:cs typeface="Arial" pitchFamily="34" charset="0"/>
              </a:defRPr>
            </a:lvl7pPr>
            <a:lvl8pPr fontAlgn="base">
              <a:spcBef>
                <a:spcPct val="0"/>
              </a:spcBef>
              <a:spcAft>
                <a:spcPct val="0"/>
              </a:spcAft>
              <a:tabLst>
                <a:tab pos="473075" algn="dec"/>
              </a:tabLst>
              <a:defRPr>
                <a:solidFill>
                  <a:schemeClr val="tx1"/>
                </a:solidFill>
                <a:latin typeface="Arial" pitchFamily="34" charset="0"/>
                <a:cs typeface="Arial" pitchFamily="34" charset="0"/>
              </a:defRPr>
            </a:lvl8pPr>
            <a:lvl9pPr fontAlgn="base">
              <a:spcBef>
                <a:spcPct val="0"/>
              </a:spcBef>
              <a:spcAft>
                <a:spcPct val="0"/>
              </a:spcAft>
              <a:tabLst>
                <a:tab pos="473075" algn="dec"/>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73075" algn="dec"/>
              </a:tabLst>
            </a:pPr>
            <a:r>
              <a:rPr kumimoji="0" lang="en-US" altLang="en-US" sz="1600" b="1" i="0" u="none" strike="noStrike" cap="none" normalizeH="0" baseline="0" dirty="0" smtClean="0" bmk="_Toc485162399">
                <a:ln>
                  <a:noFill/>
                </a:ln>
                <a:solidFill>
                  <a:srgbClr val="365F91"/>
                </a:solidFill>
                <a:effectLst/>
                <a:latin typeface="Calibri" pitchFamily="34" charset="0"/>
                <a:ea typeface="SimSun" pitchFamily="2" charset="-122"/>
                <a:cs typeface="Times New Roman" pitchFamily="18" charset="0"/>
              </a:rPr>
              <a:t>Number of Records and Students for Each Semester</a:t>
            </a:r>
            <a:endParaRPr kumimoji="0" lang="en-US" altLang="en-US" sz="1600" b="0" i="0" u="none" strike="noStrike" cap="none" normalizeH="0" baseline="0" dirty="0" smtClean="0">
              <a:ln>
                <a:noFill/>
              </a:ln>
              <a:solidFill>
                <a:schemeClr val="tx1"/>
              </a:solidFill>
              <a:effectLst/>
            </a:endParaRPr>
          </a:p>
        </p:txBody>
      </p:sp>
      <p:graphicFrame>
        <p:nvGraphicFramePr>
          <p:cNvPr id="12" name="Table 11"/>
          <p:cNvGraphicFramePr>
            <a:graphicFrameLocks noGrp="1"/>
          </p:cNvGraphicFramePr>
          <p:nvPr>
            <p:extLst>
              <p:ext uri="{D42A27DB-BD31-4B8C-83A1-F6EECF244321}">
                <p14:modId xmlns:p14="http://schemas.microsoft.com/office/powerpoint/2010/main" val="216461577"/>
              </p:ext>
            </p:extLst>
          </p:nvPr>
        </p:nvGraphicFramePr>
        <p:xfrm>
          <a:off x="6135699" y="4422485"/>
          <a:ext cx="4241986" cy="1402080"/>
        </p:xfrm>
        <a:graphic>
          <a:graphicData uri="http://schemas.openxmlformats.org/drawingml/2006/table">
            <a:tbl>
              <a:tblPr firstRow="1" firstCol="1" bandRow="1"/>
              <a:tblGrid>
                <a:gridCol w="2135486"/>
                <a:gridCol w="2106500"/>
              </a:tblGrid>
              <a:tr h="0">
                <a:tc>
                  <a:txBody>
                    <a:bodyPr/>
                    <a:lstStyle/>
                    <a:p>
                      <a:pPr marL="0" marR="0" algn="ctr">
                        <a:lnSpc>
                          <a:spcPct val="115000"/>
                        </a:lnSpc>
                        <a:spcBef>
                          <a:spcPts val="0"/>
                        </a:spcBef>
                        <a:spcAft>
                          <a:spcPts val="0"/>
                        </a:spcAft>
                      </a:pPr>
                      <a:r>
                        <a:rPr lang="en-US" sz="1600" b="1" dirty="0">
                          <a:effectLst/>
                          <a:latin typeface="Calibri"/>
                          <a:ea typeface="SimSun"/>
                          <a:cs typeface="Times New Roman"/>
                        </a:rPr>
                        <a:t> </a:t>
                      </a:r>
                      <a:r>
                        <a:rPr lang="en-US" sz="1600" b="1" dirty="0" smtClean="0">
                          <a:effectLst/>
                          <a:latin typeface="Calibri"/>
                          <a:ea typeface="SimSun"/>
                          <a:cs typeface="Times New Roman"/>
                        </a:rPr>
                        <a:t>Test</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latin typeface="Calibri"/>
                          <a:ea typeface="SimSun"/>
                          <a:cs typeface="Times New Roman"/>
                        </a:rPr>
                        <a:t>Number of Records</a:t>
                      </a:r>
                      <a:endParaRPr lang="en-US" sz="16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dirty="0">
                          <a:effectLst/>
                          <a:latin typeface="Calibri"/>
                          <a:ea typeface="SimSun"/>
                          <a:cs typeface="Times New Roman"/>
                        </a:rPr>
                        <a:t>TSIA Mathematics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31470" algn="dec"/>
                        </a:tabLst>
                      </a:pPr>
                      <a:r>
                        <a:rPr lang="en-US" sz="1600" dirty="0">
                          <a:effectLst/>
                          <a:latin typeface="Calibri"/>
                          <a:ea typeface="SimSun"/>
                          <a:cs typeface="Times New Roman"/>
                        </a:rPr>
                        <a:t>3,690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dirty="0">
                          <a:effectLst/>
                          <a:latin typeface="Calibri"/>
                          <a:ea typeface="SimSun"/>
                          <a:cs typeface="Times New Roman"/>
                        </a:rPr>
                        <a:t>TSIA Reading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31470" algn="dec"/>
                        </a:tabLst>
                      </a:pPr>
                      <a:r>
                        <a:rPr lang="en-US" sz="1600" dirty="0">
                          <a:effectLst/>
                          <a:latin typeface="Calibri"/>
                          <a:ea typeface="SimSun"/>
                          <a:cs typeface="Times New Roman"/>
                        </a:rPr>
                        <a:t>11,911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a:effectLst/>
                          <a:latin typeface="Calibri"/>
                          <a:ea typeface="SimSun"/>
                          <a:cs typeface="Times New Roman"/>
                        </a:rPr>
                        <a:t>TSIA Writing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31470" algn="dec"/>
                        </a:tabLst>
                      </a:pPr>
                      <a:r>
                        <a:rPr lang="en-US" sz="1600" dirty="0">
                          <a:effectLst/>
                          <a:latin typeface="Calibri"/>
                          <a:ea typeface="SimSun"/>
                          <a:cs typeface="Times New Roman"/>
                        </a:rPr>
                        <a:t>5,202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a:effectLst/>
                          <a:latin typeface="Calibri"/>
                          <a:ea typeface="SimSun"/>
                          <a:cs typeface="Times New Roman"/>
                        </a:rPr>
                        <a:t>WritePlacer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331470" algn="dec"/>
                        </a:tabLst>
                      </a:pPr>
                      <a:r>
                        <a:rPr lang="en-US" sz="1600" dirty="0">
                          <a:effectLst/>
                          <a:latin typeface="Calibri"/>
                          <a:ea typeface="SimSun"/>
                          <a:cs typeface="Times New Roman"/>
                        </a:rPr>
                        <a:t>4,310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Rectangle 2"/>
          <p:cNvSpPr>
            <a:spLocks noChangeArrowheads="1"/>
          </p:cNvSpPr>
          <p:nvPr/>
        </p:nvSpPr>
        <p:spPr bwMode="auto">
          <a:xfrm>
            <a:off x="6784334" y="4011125"/>
            <a:ext cx="29447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73075" algn="dec"/>
              </a:tabLst>
              <a:defRPr>
                <a:solidFill>
                  <a:schemeClr val="tx1"/>
                </a:solidFill>
                <a:latin typeface="Arial" pitchFamily="34" charset="0"/>
                <a:cs typeface="Arial" pitchFamily="34" charset="0"/>
              </a:defRPr>
            </a:lvl1pPr>
            <a:lvl2pPr fontAlgn="base">
              <a:spcBef>
                <a:spcPct val="0"/>
              </a:spcBef>
              <a:spcAft>
                <a:spcPct val="0"/>
              </a:spcAft>
              <a:tabLst>
                <a:tab pos="473075" algn="dec"/>
              </a:tabLst>
              <a:defRPr>
                <a:solidFill>
                  <a:schemeClr val="tx1"/>
                </a:solidFill>
                <a:latin typeface="Arial" pitchFamily="34" charset="0"/>
                <a:cs typeface="Arial" pitchFamily="34" charset="0"/>
              </a:defRPr>
            </a:lvl2pPr>
            <a:lvl3pPr fontAlgn="base">
              <a:spcBef>
                <a:spcPct val="0"/>
              </a:spcBef>
              <a:spcAft>
                <a:spcPct val="0"/>
              </a:spcAft>
              <a:tabLst>
                <a:tab pos="473075" algn="dec"/>
              </a:tabLst>
              <a:defRPr>
                <a:solidFill>
                  <a:schemeClr val="tx1"/>
                </a:solidFill>
                <a:latin typeface="Arial" pitchFamily="34" charset="0"/>
                <a:cs typeface="Arial" pitchFamily="34" charset="0"/>
              </a:defRPr>
            </a:lvl3pPr>
            <a:lvl4pPr fontAlgn="base">
              <a:spcBef>
                <a:spcPct val="0"/>
              </a:spcBef>
              <a:spcAft>
                <a:spcPct val="0"/>
              </a:spcAft>
              <a:tabLst>
                <a:tab pos="473075" algn="dec"/>
              </a:tabLst>
              <a:defRPr>
                <a:solidFill>
                  <a:schemeClr val="tx1"/>
                </a:solidFill>
                <a:latin typeface="Arial" pitchFamily="34" charset="0"/>
                <a:cs typeface="Arial" pitchFamily="34" charset="0"/>
              </a:defRPr>
            </a:lvl4pPr>
            <a:lvl5pPr fontAlgn="base">
              <a:spcBef>
                <a:spcPct val="0"/>
              </a:spcBef>
              <a:spcAft>
                <a:spcPct val="0"/>
              </a:spcAft>
              <a:tabLst>
                <a:tab pos="473075" algn="dec"/>
              </a:tabLst>
              <a:defRPr>
                <a:solidFill>
                  <a:schemeClr val="tx1"/>
                </a:solidFill>
                <a:latin typeface="Arial" pitchFamily="34" charset="0"/>
                <a:cs typeface="Arial" pitchFamily="34" charset="0"/>
              </a:defRPr>
            </a:lvl5pPr>
            <a:lvl6pPr fontAlgn="base">
              <a:spcBef>
                <a:spcPct val="0"/>
              </a:spcBef>
              <a:spcAft>
                <a:spcPct val="0"/>
              </a:spcAft>
              <a:tabLst>
                <a:tab pos="473075" algn="dec"/>
              </a:tabLst>
              <a:defRPr>
                <a:solidFill>
                  <a:schemeClr val="tx1"/>
                </a:solidFill>
                <a:latin typeface="Arial" pitchFamily="34" charset="0"/>
                <a:cs typeface="Arial" pitchFamily="34" charset="0"/>
              </a:defRPr>
            </a:lvl6pPr>
            <a:lvl7pPr fontAlgn="base">
              <a:spcBef>
                <a:spcPct val="0"/>
              </a:spcBef>
              <a:spcAft>
                <a:spcPct val="0"/>
              </a:spcAft>
              <a:tabLst>
                <a:tab pos="473075" algn="dec"/>
              </a:tabLst>
              <a:defRPr>
                <a:solidFill>
                  <a:schemeClr val="tx1"/>
                </a:solidFill>
                <a:latin typeface="Arial" pitchFamily="34" charset="0"/>
                <a:cs typeface="Arial" pitchFamily="34" charset="0"/>
              </a:defRPr>
            </a:lvl7pPr>
            <a:lvl8pPr fontAlgn="base">
              <a:spcBef>
                <a:spcPct val="0"/>
              </a:spcBef>
              <a:spcAft>
                <a:spcPct val="0"/>
              </a:spcAft>
              <a:tabLst>
                <a:tab pos="473075" algn="dec"/>
              </a:tabLst>
              <a:defRPr>
                <a:solidFill>
                  <a:schemeClr val="tx1"/>
                </a:solidFill>
                <a:latin typeface="Arial" pitchFamily="34" charset="0"/>
                <a:cs typeface="Arial" pitchFamily="34" charset="0"/>
              </a:defRPr>
            </a:lvl8pPr>
            <a:lvl9pPr fontAlgn="base">
              <a:spcBef>
                <a:spcPct val="0"/>
              </a:spcBef>
              <a:spcAft>
                <a:spcPct val="0"/>
              </a:spcAft>
              <a:tabLst>
                <a:tab pos="473075" algn="dec"/>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73075" algn="dec"/>
              </a:tabLst>
            </a:pPr>
            <a:r>
              <a:rPr kumimoji="0" lang="en-US" altLang="en-US" sz="1600" b="1" i="0" u="none" strike="noStrike" cap="none" normalizeH="0" baseline="0" dirty="0" smtClean="0" bmk="_Toc485162399">
                <a:ln>
                  <a:noFill/>
                </a:ln>
                <a:solidFill>
                  <a:srgbClr val="365F91"/>
                </a:solidFill>
                <a:effectLst/>
                <a:latin typeface="Calibri" pitchFamily="34" charset="0"/>
                <a:ea typeface="SimSun" pitchFamily="2" charset="-122"/>
                <a:cs typeface="Times New Roman" pitchFamily="18" charset="0"/>
              </a:rPr>
              <a:t>Number of Records for Each Test</a:t>
            </a:r>
            <a:endParaRPr kumimoji="0" lang="en-US" altLang="en-US" sz="1600" b="0" i="0" u="none" strike="noStrike" cap="none" normalizeH="0" baseline="0" dirty="0" smtClean="0">
              <a:ln>
                <a:noFill/>
              </a:ln>
              <a:solidFill>
                <a:schemeClr val="tx1"/>
              </a:solidFill>
              <a:effectLst/>
            </a:endParaRPr>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3846941670"/>
      </p:ext>
    </p:extLst>
  </p:cSld>
  <p:clrMapOvr>
    <a:masterClrMapping/>
  </p:clrMapOvr>
  <p:transition spd="slow" advTm="6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2"/>
                </p:tgtEl>
              </p:cMediaNode>
            </p:audio>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15000"/>
              </a:lnSpc>
              <a:spcAft>
                <a:spcPts val="1000"/>
              </a:spcAft>
            </a:pPr>
            <a:r>
              <a:rPr lang="en-US" sz="1400" b="1" dirty="0" smtClean="0">
                <a:solidFill>
                  <a:srgbClr val="365F91"/>
                </a:solidFill>
                <a:latin typeface="Calibri"/>
                <a:ea typeface="SimSun"/>
                <a:cs typeface="Times New Roman"/>
              </a:rPr>
              <a:t>Expected </a:t>
            </a:r>
            <a:r>
              <a:rPr lang="en-US" sz="1400" b="1" dirty="0">
                <a:solidFill>
                  <a:srgbClr val="365F91"/>
                </a:solidFill>
                <a:latin typeface="Calibri"/>
                <a:ea typeface="SimSun"/>
                <a:cs typeface="Times New Roman"/>
              </a:rPr>
              <a:t>Probability of Successful Reading-Intensive Course Completion Predicted by TSIA-R</a:t>
            </a: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pPr/>
              <a:t>8</a:t>
            </a:fld>
            <a:endParaRPr lang="en-US" dirty="0"/>
          </a:p>
        </p:txBody>
      </p:sp>
      <p:sp>
        <p:nvSpPr>
          <p:cNvPr id="4" name="Title 3"/>
          <p:cNvSpPr>
            <a:spLocks noGrp="1"/>
          </p:cNvSpPr>
          <p:nvPr>
            <p:ph type="title"/>
          </p:nvPr>
        </p:nvSpPr>
        <p:spPr>
          <a:xfrm>
            <a:off x="466611" y="555809"/>
            <a:ext cx="3741179" cy="1135696"/>
          </a:xfrm>
        </p:spPr>
        <p:txBody>
          <a:bodyPr/>
          <a:lstStyle/>
          <a:p>
            <a:r>
              <a:rPr lang="en-US" dirty="0" smtClean="0"/>
              <a:t>Logistic Regression</a:t>
            </a:r>
            <a:endParaRPr lang="en-US" dirty="0"/>
          </a:p>
        </p:txBody>
      </p:sp>
      <p:sp>
        <p:nvSpPr>
          <p:cNvPr id="5" name="Text Placeholder 4"/>
          <p:cNvSpPr>
            <a:spLocks noGrp="1"/>
          </p:cNvSpPr>
          <p:nvPr>
            <p:ph type="body" sz="quarter" idx="13"/>
          </p:nvPr>
        </p:nvSpPr>
        <p:spPr>
          <a:xfrm>
            <a:off x="466725" y="1692275"/>
            <a:ext cx="3741738" cy="452432"/>
          </a:xfrm>
        </p:spPr>
        <p:txBody>
          <a:bodyPr/>
          <a:lstStyle/>
          <a:p>
            <a:r>
              <a:rPr lang="en-US" dirty="0" smtClean="0"/>
              <a:t>Sample Result</a:t>
            </a:r>
            <a:endParaRPr lang="en-US" dirty="0"/>
          </a:p>
        </p:txBody>
      </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6323" y="1136249"/>
            <a:ext cx="6809083" cy="51049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5112284" y="2506794"/>
            <a:ext cx="478891" cy="261610"/>
          </a:xfrm>
          <a:prstGeom prst="rect">
            <a:avLst/>
          </a:prstGeom>
          <a:solidFill>
            <a:schemeClr val="bg1"/>
          </a:solidFill>
        </p:spPr>
        <p:txBody>
          <a:bodyPr wrap="square" rtlCol="0">
            <a:spAutoFit/>
          </a:bodyPr>
          <a:lstStyle/>
          <a:p>
            <a:r>
              <a:rPr lang="en-US" sz="1100" i="1" dirty="0" smtClean="0">
                <a:solidFill>
                  <a:srgbClr val="FF0000"/>
                </a:solidFill>
              </a:rPr>
              <a:t>0.68</a:t>
            </a:r>
            <a:endParaRPr lang="en-US" sz="1100" i="1" dirty="0">
              <a:solidFill>
                <a:srgbClr val="FF0000"/>
              </a:solidFill>
            </a:endParaRPr>
          </a:p>
        </p:txBody>
      </p:sp>
      <p:cxnSp>
        <p:nvCxnSpPr>
          <p:cNvPr id="17" name="Elbow Connector 16"/>
          <p:cNvCxnSpPr/>
          <p:nvPr/>
        </p:nvCxnSpPr>
        <p:spPr>
          <a:xfrm rot="10800000">
            <a:off x="5562600" y="2637599"/>
            <a:ext cx="3067050" cy="2210628"/>
          </a:xfrm>
          <a:prstGeom prst="bentConnector3">
            <a:avLst>
              <a:gd name="adj1" fmla="val 31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306322231"/>
      </p:ext>
    </p:extLst>
  </p:cSld>
  <p:clrMapOvr>
    <a:masterClrMapping/>
  </p:clrMapOvr>
  <p:transition spd="slow" advTm="12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6"/>
                </p:tgtEl>
              </p:cMediaNode>
            </p:audio>
          </p:childTnLst>
        </p:cTn>
      </p:par>
    </p:tnLst>
    <p:bldLst>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842214687"/>
              </p:ext>
            </p:extLst>
          </p:nvPr>
        </p:nvGraphicFramePr>
        <p:xfrm>
          <a:off x="5054600" y="2247265"/>
          <a:ext cx="6350000" cy="1472184"/>
        </p:xfrm>
        <a:graphic>
          <a:graphicData uri="http://schemas.openxmlformats.org/drawingml/2006/table">
            <a:tbl>
              <a:tblPr firstRow="1" firstCol="1" bandRow="1"/>
              <a:tblGrid>
                <a:gridCol w="1965244"/>
                <a:gridCol w="1942494"/>
                <a:gridCol w="2442262"/>
              </a:tblGrid>
              <a:tr h="190500">
                <a:tc>
                  <a:txBody>
                    <a:bodyPr/>
                    <a:lstStyle/>
                    <a:p>
                      <a:pPr marL="457200" marR="0" indent="-457200" algn="ctr">
                        <a:lnSpc>
                          <a:spcPct val="115000"/>
                        </a:lnSpc>
                        <a:spcBef>
                          <a:spcPts val="0"/>
                        </a:spcBef>
                        <a:spcAft>
                          <a:spcPts val="0"/>
                        </a:spcAft>
                      </a:pPr>
                      <a:r>
                        <a:rPr lang="en-US" sz="1400" dirty="0">
                          <a:effectLst/>
                          <a:latin typeface="Calibri"/>
                          <a:ea typeface="SimSun"/>
                          <a:cs typeface="Times New Roman"/>
                        </a:rPr>
                        <a:t/>
                      </a:r>
                      <a:br>
                        <a:rPr lang="en-US" sz="1400" dirty="0">
                          <a:effectLst/>
                          <a:latin typeface="Calibri"/>
                          <a:ea typeface="SimSun"/>
                          <a:cs typeface="Times New Roman"/>
                        </a:rPr>
                      </a:br>
                      <a:r>
                        <a:rPr lang="en-US" sz="1400" b="1" dirty="0">
                          <a:effectLst/>
                          <a:latin typeface="Calibri"/>
                          <a:ea typeface="SimSun"/>
                          <a:cs typeface="Times New Roman"/>
                        </a:rPr>
                        <a:t>Course</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457200" algn="ctr">
                        <a:lnSpc>
                          <a:spcPct val="115000"/>
                        </a:lnSpc>
                        <a:spcBef>
                          <a:spcPts val="0"/>
                        </a:spcBef>
                        <a:spcAft>
                          <a:spcPts val="0"/>
                        </a:spcAft>
                      </a:pPr>
                      <a:r>
                        <a:rPr lang="en-US" sz="1400" b="1" dirty="0">
                          <a:effectLst/>
                          <a:latin typeface="Calibri"/>
                          <a:ea typeface="SimSun"/>
                          <a:cs typeface="Times New Roman"/>
                        </a:rPr>
                        <a:t>Predictor/Cut Score</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457200" algn="ctr">
                        <a:lnSpc>
                          <a:spcPct val="115000"/>
                        </a:lnSpc>
                        <a:spcBef>
                          <a:spcPts val="0"/>
                        </a:spcBef>
                        <a:spcAft>
                          <a:spcPts val="0"/>
                        </a:spcAft>
                      </a:pPr>
                      <a:r>
                        <a:rPr lang="en-US" sz="1400" b="1" dirty="0">
                          <a:effectLst/>
                          <a:latin typeface="Calibri"/>
                          <a:ea typeface="SimSun"/>
                          <a:cs typeface="Times New Roman"/>
                        </a:rPr>
                        <a:t>P(C- or Higher; </a:t>
                      </a:r>
                      <a:r>
                        <a:rPr lang="en-US" sz="1400" b="1" dirty="0" smtClean="0">
                          <a:effectLst/>
                          <a:latin typeface="Calibri"/>
                          <a:ea typeface="SimSun"/>
                          <a:cs typeface="Times New Roman"/>
                        </a:rPr>
                        <a:t>W </a:t>
                      </a:r>
                      <a:r>
                        <a:rPr lang="en-US" sz="1400" b="1" dirty="0">
                          <a:effectLst/>
                          <a:latin typeface="Calibri"/>
                          <a:ea typeface="SimSun"/>
                          <a:cs typeface="Times New Roman"/>
                        </a:rPr>
                        <a:t>Included)</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0500">
                <a:tc>
                  <a:txBody>
                    <a:bodyPr/>
                    <a:lstStyle/>
                    <a:p>
                      <a:pPr marL="0" marR="0" algn="ctr">
                        <a:lnSpc>
                          <a:spcPct val="115000"/>
                        </a:lnSpc>
                        <a:spcBef>
                          <a:spcPts val="0"/>
                        </a:spcBef>
                        <a:spcAft>
                          <a:spcPts val="0"/>
                        </a:spcAft>
                      </a:pPr>
                      <a:r>
                        <a:rPr lang="en-US" sz="1400" b="1" dirty="0">
                          <a:effectLst/>
                          <a:latin typeface="Calibri"/>
                          <a:ea typeface="Times New Roman"/>
                          <a:cs typeface="Arial"/>
                        </a:rPr>
                        <a:t>Mathematics</a:t>
                      </a:r>
                      <a:endParaRPr lang="en-US" sz="14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TSIA-M=350</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effectLst/>
                          <a:latin typeface="Calibri"/>
                          <a:ea typeface="Times New Roman"/>
                          <a:cs typeface="Arial"/>
                        </a:rPr>
                        <a:t>0.64</a:t>
                      </a:r>
                      <a:endParaRPr lang="en-US" sz="14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0500">
                <a:tc>
                  <a:txBody>
                    <a:bodyPr/>
                    <a:lstStyle/>
                    <a:p>
                      <a:pPr marL="0" marR="0" algn="ctr">
                        <a:lnSpc>
                          <a:spcPct val="115000"/>
                        </a:lnSpc>
                        <a:spcBef>
                          <a:spcPts val="0"/>
                        </a:spcBef>
                        <a:spcAft>
                          <a:spcPts val="0"/>
                        </a:spcAft>
                      </a:pPr>
                      <a:r>
                        <a:rPr lang="en-US" sz="1400" b="1" dirty="0">
                          <a:effectLst/>
                          <a:latin typeface="Calibri"/>
                          <a:ea typeface="Times New Roman"/>
                          <a:cs typeface="Arial"/>
                        </a:rPr>
                        <a:t>Reading-Intensive</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TSIA-R=351</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effectLst/>
                          <a:latin typeface="Calibri"/>
                          <a:ea typeface="Times New Roman"/>
                          <a:cs typeface="Arial"/>
                        </a:rPr>
                        <a:t>0.68</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0500">
                <a:tc rowSpan="2">
                  <a:txBody>
                    <a:bodyPr/>
                    <a:lstStyle/>
                    <a:p>
                      <a:pPr marL="0" marR="0" algn="ctr">
                        <a:lnSpc>
                          <a:spcPct val="115000"/>
                        </a:lnSpc>
                        <a:spcBef>
                          <a:spcPts val="0"/>
                        </a:spcBef>
                        <a:spcAft>
                          <a:spcPts val="0"/>
                        </a:spcAft>
                      </a:pPr>
                      <a:r>
                        <a:rPr lang="en-US" sz="1400" b="1" dirty="0" smtClean="0">
                          <a:effectLst/>
                          <a:latin typeface="Calibri"/>
                          <a:ea typeface="Times New Roman"/>
                          <a:cs typeface="Arial"/>
                        </a:rPr>
                        <a:t>English Composition</a:t>
                      </a:r>
                      <a:endParaRPr lang="en-US" sz="1400" dirty="0">
                        <a:effectLst/>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WP=5 and </a:t>
                      </a:r>
                      <a:r>
                        <a:rPr lang="en-US" sz="1400" b="1" dirty="0" smtClean="0">
                          <a:effectLst/>
                          <a:latin typeface="Calibri"/>
                          <a:ea typeface="Times New Roman"/>
                          <a:cs typeface="Arial"/>
                        </a:rPr>
                        <a:t>TSIA-W=350</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smtClean="0">
                          <a:effectLst/>
                          <a:latin typeface="Calibri"/>
                          <a:ea typeface="Times New Roman"/>
                          <a:cs typeface="Times New Roman"/>
                        </a:rPr>
                        <a:t>0.75</a:t>
                      </a:r>
                      <a:endParaRPr lang="en-US" sz="14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0500">
                <a:tc vMerge="1">
                  <a:txBody>
                    <a:bodyPr/>
                    <a:lstStyle/>
                    <a:p>
                      <a:endParaRPr lang="en-US"/>
                    </a:p>
                  </a:txBody>
                  <a:tcPr/>
                </a:tc>
                <a:tc>
                  <a:txBody>
                    <a:bodyPr/>
                    <a:lstStyle/>
                    <a:p>
                      <a:pPr marL="0" marR="0" algn="ctr">
                        <a:lnSpc>
                          <a:spcPct val="115000"/>
                        </a:lnSpc>
                        <a:spcBef>
                          <a:spcPts val="0"/>
                        </a:spcBef>
                        <a:spcAft>
                          <a:spcPts val="0"/>
                        </a:spcAft>
                      </a:pPr>
                      <a:r>
                        <a:rPr lang="en-US" sz="1400" b="1" dirty="0">
                          <a:effectLst/>
                          <a:latin typeface="Calibri"/>
                          <a:ea typeface="Times New Roman"/>
                          <a:cs typeface="Arial"/>
                        </a:rPr>
                        <a:t> WP= 4 and </a:t>
                      </a:r>
                      <a:r>
                        <a:rPr lang="en-US" sz="1400" b="1" dirty="0" smtClean="0">
                          <a:effectLst/>
                          <a:latin typeface="Calibri"/>
                          <a:ea typeface="Times New Roman"/>
                          <a:cs typeface="Arial"/>
                        </a:rPr>
                        <a:t>TSIA-W=363</a:t>
                      </a:r>
                      <a:endParaRPr lang="en-US" sz="1400" dirty="0">
                        <a:effectLst/>
                        <a:latin typeface="Calibri"/>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smtClean="0">
                          <a:effectLst/>
                          <a:latin typeface="Calibri"/>
                          <a:ea typeface="Times New Roman"/>
                          <a:cs typeface="Arial"/>
                        </a:rPr>
                        <a:t>0.78</a:t>
                      </a:r>
                      <a:endParaRPr lang="en-US" sz="1400" dirty="0">
                        <a:effectLst/>
                        <a:latin typeface="Calibri"/>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3" name="Slide Number Placeholder 2"/>
          <p:cNvSpPr>
            <a:spLocks noGrp="1"/>
          </p:cNvSpPr>
          <p:nvPr>
            <p:ph type="sldNum" sz="quarter" idx="12"/>
          </p:nvPr>
        </p:nvSpPr>
        <p:spPr/>
        <p:txBody>
          <a:bodyPr/>
          <a:lstStyle/>
          <a:p>
            <a:fld id="{017ED8CA-143E-8B40-B3C8-0174DDF149EE}" type="slidenum">
              <a:rPr lang="en-US" smtClean="0"/>
              <a:pPr/>
              <a:t>9</a:t>
            </a:fld>
            <a:endParaRPr lang="en-US" dirty="0"/>
          </a:p>
        </p:txBody>
      </p:sp>
      <p:sp>
        <p:nvSpPr>
          <p:cNvPr id="4" name="Title 3"/>
          <p:cNvSpPr>
            <a:spLocks noGrp="1"/>
          </p:cNvSpPr>
          <p:nvPr>
            <p:ph type="title"/>
          </p:nvPr>
        </p:nvSpPr>
        <p:spPr>
          <a:xfrm>
            <a:off x="466611" y="555809"/>
            <a:ext cx="3741179" cy="1135696"/>
          </a:xfrm>
        </p:spPr>
        <p:txBody>
          <a:bodyPr/>
          <a:lstStyle/>
          <a:p>
            <a:r>
              <a:rPr lang="en-US" dirty="0" smtClean="0"/>
              <a:t>Logistic Regression</a:t>
            </a:r>
            <a:endParaRPr lang="en-US" dirty="0"/>
          </a:p>
        </p:txBody>
      </p:sp>
      <p:sp>
        <p:nvSpPr>
          <p:cNvPr id="5" name="Text Placeholder 4"/>
          <p:cNvSpPr>
            <a:spLocks noGrp="1"/>
          </p:cNvSpPr>
          <p:nvPr>
            <p:ph type="body" sz="quarter" idx="13"/>
          </p:nvPr>
        </p:nvSpPr>
        <p:spPr>
          <a:xfrm>
            <a:off x="466725" y="1692275"/>
            <a:ext cx="3741738" cy="452432"/>
          </a:xfrm>
        </p:spPr>
        <p:txBody>
          <a:bodyPr/>
          <a:lstStyle/>
          <a:p>
            <a:r>
              <a:rPr lang="en-US" dirty="0" smtClean="0"/>
              <a:t>Results</a:t>
            </a:r>
            <a:endParaRPr lang="en-US" dirty="0"/>
          </a:p>
        </p:txBody>
      </p:sp>
      <p:sp>
        <p:nvSpPr>
          <p:cNvPr id="9" name="Content Placeholder 1"/>
          <p:cNvSpPr txBox="1">
            <a:spLocks/>
          </p:cNvSpPr>
          <p:nvPr/>
        </p:nvSpPr>
        <p:spPr>
          <a:xfrm>
            <a:off x="5451673" y="1691505"/>
            <a:ext cx="5555855" cy="510991"/>
          </a:xfrm>
          <a:prstGeom prst="rect">
            <a:avLst/>
          </a:prstGeom>
        </p:spPr>
        <p:txBody>
          <a:bodyPr lIns="0" tIns="228600" rIns="0" bIns="0"/>
          <a:lstStyle>
            <a:lvl1pPr marL="0" marR="0" indent="0" algn="l" defTabSz="914400" rtl="0" eaLnBrk="1" fontAlgn="auto" latinLnBrk="0" hangingPunct="1">
              <a:lnSpc>
                <a:spcPct val="90000"/>
              </a:lnSpc>
              <a:spcBef>
                <a:spcPts val="1000"/>
              </a:spcBef>
              <a:spcAft>
                <a:spcPts val="0"/>
              </a:spcAft>
              <a:buClr>
                <a:schemeClr val="accent2"/>
              </a:buClr>
              <a:buSzTx/>
              <a:buFont typeface="Arial" charset="0"/>
              <a:buNone/>
              <a:tabLst/>
              <a:defRPr sz="1600" kern="1200">
                <a:solidFill>
                  <a:schemeClr val="tx1"/>
                </a:solidFill>
                <a:latin typeface="Roboto" charset="0"/>
                <a:ea typeface="Roboto" charset="0"/>
                <a:cs typeface="Roboto" charset="0"/>
              </a:defRPr>
            </a:lvl1pPr>
            <a:lvl2pPr marL="685800" indent="-228600" algn="l" defTabSz="914400" rtl="0" eaLnBrk="1" latinLnBrk="0" hangingPunct="1">
              <a:lnSpc>
                <a:spcPct val="90000"/>
              </a:lnSpc>
              <a:spcBef>
                <a:spcPts val="500"/>
              </a:spcBef>
              <a:buClr>
                <a:schemeClr val="accent2"/>
              </a:buClr>
              <a:buFont typeface="Arial"/>
              <a:buChar char="•"/>
              <a:defRPr sz="1600" kern="1200">
                <a:solidFill>
                  <a:schemeClr val="tx1"/>
                </a:solidFill>
                <a:latin typeface="Roboto" charset="0"/>
                <a:ea typeface="Roboto" charset="0"/>
                <a:cs typeface="Roboto" charset="0"/>
              </a:defRPr>
            </a:lvl2pPr>
            <a:lvl3pPr marL="1143000" indent="-228600" algn="l" defTabSz="914400" rtl="0" eaLnBrk="1" latinLnBrk="0" hangingPunct="1">
              <a:lnSpc>
                <a:spcPct val="90000"/>
              </a:lnSpc>
              <a:spcBef>
                <a:spcPts val="500"/>
              </a:spcBef>
              <a:buClr>
                <a:schemeClr val="accent2"/>
              </a:buClr>
              <a:buFont typeface="Arial"/>
              <a:buChar char="•"/>
              <a:defRPr sz="1600" kern="1200">
                <a:solidFill>
                  <a:schemeClr val="tx1"/>
                </a:solidFill>
                <a:latin typeface="Roboto" charset="0"/>
                <a:ea typeface="Roboto" charset="0"/>
                <a:cs typeface="Roboto" charset="0"/>
              </a:defRPr>
            </a:lvl3pPr>
            <a:lvl4pPr marL="1600200" indent="-228600" algn="l" defTabSz="914400" rtl="0" eaLnBrk="1" latinLnBrk="0" hangingPunct="1">
              <a:lnSpc>
                <a:spcPct val="90000"/>
              </a:lnSpc>
              <a:spcBef>
                <a:spcPts val="500"/>
              </a:spcBef>
              <a:buClr>
                <a:schemeClr val="accent2"/>
              </a:buClr>
              <a:buFont typeface="Arial"/>
              <a:buChar char="•"/>
              <a:defRPr sz="1600" kern="1200">
                <a:solidFill>
                  <a:schemeClr val="tx1"/>
                </a:solidFill>
                <a:latin typeface="Roboto" charset="0"/>
                <a:ea typeface="Roboto" charset="0"/>
                <a:cs typeface="Roboto" charset="0"/>
              </a:defRPr>
            </a:lvl4pPr>
            <a:lvl5pPr marL="2057400" indent="-228600" algn="l" defTabSz="914400" rtl="0" eaLnBrk="1" latinLnBrk="0" hangingPunct="1">
              <a:lnSpc>
                <a:spcPct val="90000"/>
              </a:lnSpc>
              <a:spcBef>
                <a:spcPts val="500"/>
              </a:spcBef>
              <a:buClr>
                <a:schemeClr val="accent2"/>
              </a:buClr>
              <a:buFont typeface="Arial"/>
              <a:buChar char="•"/>
              <a:defRPr sz="1600" kern="1200">
                <a:solidFill>
                  <a:schemeClr val="tx1"/>
                </a:solidFill>
                <a:latin typeface="Roboto" charset="0"/>
                <a:ea typeface="Roboto" charset="0"/>
                <a:cs typeface="Robot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5000"/>
              </a:lnSpc>
              <a:spcAft>
                <a:spcPts val="1000"/>
              </a:spcAft>
            </a:pPr>
            <a:r>
              <a:rPr lang="en-US" sz="1400" b="1" dirty="0" smtClean="0">
                <a:solidFill>
                  <a:srgbClr val="365F91"/>
                </a:solidFill>
                <a:latin typeface="Calibri"/>
                <a:ea typeface="SimSun"/>
                <a:cs typeface="Times New Roman"/>
              </a:rPr>
              <a:t>Expected Probabilities of Successful Course Completion at the Cut Scores</a:t>
            </a:r>
          </a:p>
          <a:p>
            <a:endParaRPr lang="en-US"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385296900"/>
      </p:ext>
    </p:extLst>
  </p:cSld>
  <p:clrMapOvr>
    <a:masterClrMapping/>
  </p:clrMapOvr>
  <p:transition spd="slow" advTm="7283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8"/>
</p:tagLst>
</file>

<file path=ppt/tags/tag2.xml><?xml version="1.0" encoding="utf-8"?>
<p:tagLst xmlns:a="http://schemas.openxmlformats.org/drawingml/2006/main" xmlns:r="http://schemas.openxmlformats.org/officeDocument/2006/relationships" xmlns:p="http://schemas.openxmlformats.org/presentationml/2006/main">
  <p:tag name="TIMING" val="|39.4"/>
</p:tagLst>
</file>

<file path=ppt/tags/tag3.xml><?xml version="1.0" encoding="utf-8"?>
<p:tagLst xmlns:a="http://schemas.openxmlformats.org/drawingml/2006/main" xmlns:r="http://schemas.openxmlformats.org/officeDocument/2006/relationships" xmlns:p="http://schemas.openxmlformats.org/presentationml/2006/main">
  <p:tag name="TIMING" val="|89.2|10.3"/>
</p:tagLst>
</file>

<file path=ppt/tags/tag4.xml><?xml version="1.0" encoding="utf-8"?>
<p:tagLst xmlns:a="http://schemas.openxmlformats.org/drawingml/2006/main" xmlns:r="http://schemas.openxmlformats.org/officeDocument/2006/relationships" xmlns:p="http://schemas.openxmlformats.org/presentationml/2006/main">
  <p:tag name="TIMING" val="|79.6"/>
</p:tagLst>
</file>

<file path=ppt/theme/theme1.xml><?xml version="1.0" encoding="utf-8"?>
<a:theme xmlns:a="http://schemas.openxmlformats.org/drawingml/2006/main" name="Title Slides">
  <a:themeElements>
    <a:clrScheme name="CB Purple_NEW">
      <a:dk1>
        <a:srgbClr val="1E1E1E"/>
      </a:dk1>
      <a:lt1>
        <a:srgbClr val="FFFFFF"/>
      </a:lt1>
      <a:dk2>
        <a:srgbClr val="44546A"/>
      </a:dk2>
      <a:lt2>
        <a:srgbClr val="E7E6E6"/>
      </a:lt2>
      <a:accent1>
        <a:srgbClr val="702F8A"/>
      </a:accent1>
      <a:accent2>
        <a:srgbClr val="AC4FC6"/>
      </a:accent2>
      <a:accent3>
        <a:srgbClr val="FEDB00"/>
      </a:accent3>
      <a:accent4>
        <a:srgbClr val="E57200"/>
      </a:accent4>
      <a:accent5>
        <a:srgbClr val="009CDE"/>
      </a:accent5>
      <a:accent6>
        <a:srgbClr val="3A913F"/>
      </a:accent6>
      <a:hlink>
        <a:srgbClr val="84329B"/>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ection Dividers">
  <a:themeElements>
    <a:clrScheme name="CB Purple_NEW">
      <a:dk1>
        <a:srgbClr val="1E1E1E"/>
      </a:dk1>
      <a:lt1>
        <a:srgbClr val="FFFFFF"/>
      </a:lt1>
      <a:dk2>
        <a:srgbClr val="44546A"/>
      </a:dk2>
      <a:lt2>
        <a:srgbClr val="E7E6E6"/>
      </a:lt2>
      <a:accent1>
        <a:srgbClr val="702F8A"/>
      </a:accent1>
      <a:accent2>
        <a:srgbClr val="AC4FC6"/>
      </a:accent2>
      <a:accent3>
        <a:srgbClr val="FEDB00"/>
      </a:accent3>
      <a:accent4>
        <a:srgbClr val="E57200"/>
      </a:accent4>
      <a:accent5>
        <a:srgbClr val="009CDE"/>
      </a:accent5>
      <a:accent6>
        <a:srgbClr val="3A913F"/>
      </a:accent6>
      <a:hlink>
        <a:srgbClr val="84329B"/>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Statement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4. Content Slides - Left Sidebar">
  <a:themeElements>
    <a:clrScheme name="CB-Purple-Higher-Ed">
      <a:dk1>
        <a:srgbClr val="1E1E1E"/>
      </a:dk1>
      <a:lt1>
        <a:srgbClr val="FFFFFF"/>
      </a:lt1>
      <a:dk2>
        <a:srgbClr val="505050"/>
      </a:dk2>
      <a:lt2>
        <a:srgbClr val="DCDCDC"/>
      </a:lt2>
      <a:accent1>
        <a:srgbClr val="702F8A"/>
      </a:accent1>
      <a:accent2>
        <a:srgbClr val="A05EB5"/>
      </a:accent2>
      <a:accent3>
        <a:srgbClr val="E57200"/>
      </a:accent3>
      <a:accent4>
        <a:srgbClr val="AF2D8A"/>
      </a:accent4>
      <a:accent5>
        <a:srgbClr val="1E1E1E"/>
      </a:accent5>
      <a:accent6>
        <a:srgbClr val="1E1E1E"/>
      </a:accent6>
      <a:hlink>
        <a:srgbClr val="006298"/>
      </a:hlink>
      <a:folHlink>
        <a:srgbClr val="E8798A"/>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 Content Slide - No Side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6. Content Slide - Large Text (+4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7. Content Slide - Large Text (+12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_5. Content Slide - No Side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1950</Words>
  <Application>Microsoft Office PowerPoint</Application>
  <PresentationFormat>Widescreen</PresentationFormat>
  <Paragraphs>268</Paragraphs>
  <Slides>12</Slides>
  <Notes>12</Notes>
  <HiddenSlides>0</HiddenSlides>
  <MMClips>12</MMClips>
  <ScaleCrop>false</ScaleCrop>
  <HeadingPairs>
    <vt:vector size="6" baseType="variant">
      <vt:variant>
        <vt:lpstr>Fonts Used</vt:lpstr>
      </vt:variant>
      <vt:variant>
        <vt:i4>8</vt:i4>
      </vt:variant>
      <vt:variant>
        <vt:lpstr>Theme</vt:lpstr>
      </vt:variant>
      <vt:variant>
        <vt:i4>8</vt:i4>
      </vt:variant>
      <vt:variant>
        <vt:lpstr>Slide Titles</vt:lpstr>
      </vt:variant>
      <vt:variant>
        <vt:i4>12</vt:i4>
      </vt:variant>
    </vt:vector>
  </HeadingPairs>
  <TitlesOfParts>
    <vt:vector size="28" baseType="lpstr">
      <vt:lpstr>SimSun</vt:lpstr>
      <vt:lpstr>Arial</vt:lpstr>
      <vt:lpstr>Calibri</vt:lpstr>
      <vt:lpstr>Roboto</vt:lpstr>
      <vt:lpstr>Roboto Medium</vt:lpstr>
      <vt:lpstr>Roboto Slab</vt:lpstr>
      <vt:lpstr>Roboto Slab Regular</vt:lpstr>
      <vt:lpstr>Times New Roman</vt:lpstr>
      <vt:lpstr>Title Slides</vt:lpstr>
      <vt:lpstr>Section Dividers</vt:lpstr>
      <vt:lpstr>3. Statement Slides</vt:lpstr>
      <vt:lpstr>4. Content Slides - Left Sidebar</vt:lpstr>
      <vt:lpstr>5. Content Slide - No Sidebar</vt:lpstr>
      <vt:lpstr>6. Content Slide - Large Text (+4pt)</vt:lpstr>
      <vt:lpstr>7. Content Slide - Large Text (+12pt)</vt:lpstr>
      <vt:lpstr>1_5. Content Slide - No Sidebar</vt:lpstr>
      <vt:lpstr>Texas Success Initiative Assessment</vt:lpstr>
      <vt:lpstr>Purpose of the Study</vt:lpstr>
      <vt:lpstr>College-Readiness Cut Score</vt:lpstr>
      <vt:lpstr>Mathematics Test</vt:lpstr>
      <vt:lpstr>Reading Test</vt:lpstr>
      <vt:lpstr>Writing Tests</vt:lpstr>
      <vt:lpstr>Data</vt:lpstr>
      <vt:lpstr>Logistic Regression</vt:lpstr>
      <vt:lpstr>Logistic Regression</vt:lpstr>
      <vt:lpstr>Other Results</vt:lpstr>
      <vt:lpstr>Final Remarks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2017-07-08T01:28:15Z</dcterms:created>
  <dcterms:modified xsi:type="dcterms:W3CDTF">2017-07-17T19:07:31Z</dcterms:modified>
</cp:coreProperties>
</file>