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8" r:id="rId2"/>
    <p:sldId id="282" r:id="rId3"/>
    <p:sldId id="261" r:id="rId4"/>
    <p:sldId id="284" r:id="rId5"/>
    <p:sldId id="262" r:id="rId6"/>
    <p:sldId id="271" r:id="rId7"/>
    <p:sldId id="272" r:id="rId8"/>
    <p:sldId id="273" r:id="rId9"/>
    <p:sldId id="274" r:id="rId10"/>
    <p:sldId id="275" r:id="rId11"/>
    <p:sldId id="279" r:id="rId12"/>
    <p:sldId id="280" r:id="rId13"/>
    <p:sldId id="281" r:id="rId14"/>
    <p:sldId id="268" r:id="rId15"/>
    <p:sldId id="270" r:id="rId16"/>
    <p:sldId id="258" r:id="rId17"/>
    <p:sldId id="286" r:id="rId18"/>
    <p:sldId id="287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1D40"/>
    <a:srgbClr val="005F84"/>
    <a:srgbClr val="F7B82D"/>
    <a:srgbClr val="F6B11A"/>
    <a:srgbClr val="FAEAC2"/>
    <a:srgbClr val="CB950F"/>
    <a:srgbClr val="D69D10"/>
    <a:srgbClr val="000000"/>
    <a:srgbClr val="C7920F"/>
    <a:srgbClr val="E5A8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96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notesViewPr>
    <p:cSldViewPr snapToGrid="0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32D2CB73-7125-4306-99A3-9D184CB17A9A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C01419B-7CEA-4AEA-9FDA-C5D440E9F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35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826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72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415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9390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129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52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93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295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1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30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70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774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38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5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0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24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341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5A39-A20A-4F8D-ADBB-9A13FA43802B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87A8-3E60-4CEA-A5BC-062E02BB5379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C9B-5AC5-4379-8A2F-251F7586B8D2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C471-68B4-43D2-88AC-73EEACDC1385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493D-B2CE-49AD-9CE4-6D8989E601EF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3E68-0112-470F-A9AE-2EEB35356D8B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1711-846E-4400-AA6E-B22FCDEA83C4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4BA1-9107-4977-B71A-23FD757F3C66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0859-13EF-4F6D-8C46-DD7FEF7149B5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6C1D-6E65-46CD-A8BC-E3E12BCFCFA3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4137-F50F-4798-9959-FCBA97F52E19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C7E74-6FA6-4C73-AA06-611984BFA24F}" type="datetime1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10.m4a"/><Relationship Id="rId7" Type="http://schemas.openxmlformats.org/officeDocument/2006/relationships/image" Target="../media/image18.png"/><Relationship Id="rId2" Type="http://schemas.openxmlformats.org/officeDocument/2006/relationships/audio" Target="NULL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11.m4a"/><Relationship Id="rId2" Type="http://schemas.openxmlformats.org/officeDocument/2006/relationships/audio" Target="NULL" TargetMode="Externa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12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9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m4a"/><Relationship Id="rId7" Type="http://schemas.openxmlformats.org/officeDocument/2006/relationships/image" Target="../media/image2.png"/><Relationship Id="rId2" Type="http://schemas.microsoft.com/office/2007/relationships/media" Target="../media/media13.m4a"/><Relationship Id="rId1" Type="http://schemas.openxmlformats.org/officeDocument/2006/relationships/tags" Target="../tags/tag10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14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15.m4a"/><Relationship Id="rId7" Type="http://schemas.openxmlformats.org/officeDocument/2006/relationships/image" Target="../media/image24.png"/><Relationship Id="rId2" Type="http://schemas.openxmlformats.org/officeDocument/2006/relationships/audio" Target="NULL" TargetMode="External"/><Relationship Id="rId1" Type="http://schemas.openxmlformats.org/officeDocument/2006/relationships/tags" Target="../tags/tag12.xml"/><Relationship Id="rId6" Type="http://schemas.openxmlformats.org/officeDocument/2006/relationships/image" Target="../media/image23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16.m4a"/><Relationship Id="rId7" Type="http://schemas.openxmlformats.org/officeDocument/2006/relationships/image" Target="../media/image25.jpeg"/><Relationship Id="rId2" Type="http://schemas.openxmlformats.org/officeDocument/2006/relationships/audio" Target="NULL" TargetMode="External"/><Relationship Id="rId1" Type="http://schemas.openxmlformats.org/officeDocument/2006/relationships/tags" Target="../tags/tag13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17.m4a"/><Relationship Id="rId7" Type="http://schemas.microsoft.com/office/2007/relationships/hdphoto" Target="../media/hdphoto1.wdp"/><Relationship Id="rId2" Type="http://schemas.openxmlformats.org/officeDocument/2006/relationships/audio" Target="NULL" TargetMode="External"/><Relationship Id="rId1" Type="http://schemas.openxmlformats.org/officeDocument/2006/relationships/tags" Target="../tags/tag14.xml"/><Relationship Id="rId6" Type="http://schemas.openxmlformats.org/officeDocument/2006/relationships/image" Target="../media/image26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jpeg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6" Type="http://schemas.openxmlformats.org/officeDocument/2006/relationships/hyperlink" Target="http://www.google.com/url?sa=i&amp;rct=j&amp;q=&amp;esrc=s&amp;source=images&amp;cd=&amp;cad=rja&amp;uact=8&amp;ved=0ahUKEwj_64KaycLSAhUr4oMKHcCAAkUQjRwIBw&amp;url=http://clipart-library.com/details-cliparts.html&amp;psig=AFQjCNFDGPWdebBd8nGQQBv_1LifVfOhag&amp;ust=1488913512933464" TargetMode="External"/><Relationship Id="rId5" Type="http://schemas.openxmlformats.org/officeDocument/2006/relationships/hyperlink" Target="mailto:grantinfo@thecb.state.tx.us" TargetMode="External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3.m4a"/><Relationship Id="rId7" Type="http://schemas.openxmlformats.org/officeDocument/2006/relationships/image" Target="../media/image3.png"/><Relationship Id="rId2" Type="http://schemas.openxmlformats.org/officeDocument/2006/relationships/audio" Target="NULL" TargetMode="External"/><Relationship Id="rId1" Type="http://schemas.openxmlformats.org/officeDocument/2006/relationships/tags" Target="../tags/tag1.xml"/><Relationship Id="rId6" Type="http://schemas.openxmlformats.org/officeDocument/2006/relationships/hyperlink" Target="https://www.google.com/imgres?imgurl=http://clipartbarn.com/wp-content/uploads/2016/10/Compass-clip-art-to-download.jpg&amp;imgrefurl=http://famclipart.com/compass-clipart_3414/&amp;docid=ZA6iPynjmbJ3YM&amp;tbnid=Ps3kKuVeKs4UdM:&amp;vet=1&amp;w=800&amp;h=800&amp;itg=1&amp;bih=1019&amp;biw=1347&amp;q=navigation%20clipart&amp;ved=0ahUKEwj1v8e5nsXSAhUmw1QKHX2pBGY4ZBAzCFQoUTBR&amp;iact=mrc&amp;uact=8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m4a"/><Relationship Id="rId7" Type="http://schemas.openxmlformats.org/officeDocument/2006/relationships/image" Target="../media/image5.png"/><Relationship Id="rId2" Type="http://schemas.openxmlformats.org/officeDocument/2006/relationships/audio" Target="NULL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5.m4a"/><Relationship Id="rId7" Type="http://schemas.openxmlformats.org/officeDocument/2006/relationships/image" Target="../media/image8.png"/><Relationship Id="rId2" Type="http://schemas.openxmlformats.org/officeDocument/2006/relationships/audi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6.m4a"/><Relationship Id="rId7" Type="http://schemas.openxmlformats.org/officeDocument/2006/relationships/image" Target="../media/image10.png"/><Relationship Id="rId2" Type="http://schemas.openxmlformats.org/officeDocument/2006/relationships/audio" Target="NULL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8.m4a"/><Relationship Id="rId7" Type="http://schemas.openxmlformats.org/officeDocument/2006/relationships/image" Target="../media/image14.png"/><Relationship Id="rId2" Type="http://schemas.openxmlformats.org/officeDocument/2006/relationships/audio" Target="NULL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9.m4a"/><Relationship Id="rId7" Type="http://schemas.openxmlformats.org/officeDocument/2006/relationships/image" Target="../media/image16.png"/><Relationship Id="rId2" Type="http://schemas.openxmlformats.org/officeDocument/2006/relationships/audio" Target="NULL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2317" y="1295153"/>
            <a:ext cx="982031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i="1" u="sng" dirty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 ON SPEAKERS</a:t>
            </a:r>
          </a:p>
          <a:p>
            <a:pPr algn="ctr"/>
            <a:endParaRPr lang="en-US" sz="6000" b="1" dirty="0" smtClean="0">
              <a:solidFill>
                <a:srgbClr val="1854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start the presentation</a:t>
            </a:r>
          </a:p>
          <a:p>
            <a:pPr algn="ctr"/>
            <a:r>
              <a:rPr lang="en-US" sz="6000" b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 </a:t>
            </a:r>
            <a:r>
              <a:rPr lang="en-US" sz="6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F5 </a:t>
            </a: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81.292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98485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135" y="1594558"/>
            <a:ext cx="4342281" cy="3353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3391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Reports =  Allocation Lookup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4627" y="2244773"/>
            <a:ext cx="4654795" cy="3631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3389650" y="4706776"/>
            <a:ext cx="530995" cy="2660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8513" y="1594558"/>
            <a:ext cx="5044131" cy="3766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363221" y="4777449"/>
            <a:ext cx="1106144" cy="19538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4628" end="1678.458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161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4570">
        <p14:prism isInverted="1"/>
      </p:transition>
    </mc:Choice>
    <mc:Fallback xmlns="">
      <p:transition spd="slow" advClick="0" advTm="345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9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" y="412139"/>
            <a:ext cx="12192000" cy="77599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 Counseling Report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1546098"/>
            <a:ext cx="12191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Users will be able to retrieve a report with the following information for students who have completed the BOT Counseling Session.</a:t>
            </a:r>
            <a:endParaRPr lang="en-US" sz="28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084718"/>
              </p:ext>
            </p:extLst>
          </p:nvPr>
        </p:nvGraphicFramePr>
        <p:xfrm>
          <a:off x="1124262" y="2728210"/>
          <a:ext cx="9938479" cy="2923082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1242310"/>
                <a:gridCol w="2348476"/>
                <a:gridCol w="1242310"/>
                <a:gridCol w="1242310"/>
                <a:gridCol w="1242310"/>
                <a:gridCol w="2620763"/>
              </a:tblGrid>
              <a:tr h="8260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8260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635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149709" y="3825314"/>
            <a:ext cx="916683" cy="485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3014" y="3542016"/>
            <a:ext cx="2080378" cy="897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BORROWER'S </a:t>
            </a:r>
            <a:endParaRPr lang="en-US" sz="25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1542" y="3825572"/>
            <a:ext cx="700833" cy="485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SSN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3501" y="3825572"/>
            <a:ext cx="782587" cy="485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DOB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50903" y="3825314"/>
            <a:ext cx="1037463" cy="485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61749" y="3542016"/>
            <a:ext cx="1914370" cy="897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of </a:t>
            </a:r>
          </a:p>
          <a:p>
            <a:pPr>
              <a:lnSpc>
                <a:spcPct val="107000"/>
              </a:lnSpc>
            </a:pPr>
            <a:r>
              <a:rPr lang="en-US" sz="2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</a:t>
            </a:r>
            <a:endParaRPr lang="en-US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Audio 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4248" end="1551.873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81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8370">
        <p14:prism isInverted="1"/>
      </p:transition>
    </mc:Choice>
    <mc:Fallback xmlns="">
      <p:transition spd="slow" advClick="0" advTm="483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501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001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1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01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4501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4" grpId="0"/>
      <p:bldP spid="7" grpId="0"/>
      <p:bldP spid="8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17489"/>
            <a:ext cx="12192000" cy="120785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School Allocation Reporting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1409362" y="1609925"/>
            <a:ext cx="9137553" cy="375121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2863122" y="2608289"/>
            <a:ext cx="944380" cy="5696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78112" y="3576053"/>
            <a:ext cx="944380" cy="5462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44590" y="2293495"/>
            <a:ext cx="2173574" cy="238343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Audio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902" end="2528.6485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1430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9080">
        <p14:prism isInverted="1"/>
      </p:transition>
    </mc:Choice>
    <mc:Fallback xmlns="">
      <p:transition spd="slow" advClick="0" advTm="390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94873"/>
            <a:ext cx="12192000" cy="82820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School Allocation Reporting Summary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6"/>
          <a:stretch>
            <a:fillRect/>
          </a:stretch>
        </p:blipFill>
        <p:spPr>
          <a:xfrm>
            <a:off x="2097649" y="1240440"/>
            <a:ext cx="7996701" cy="489307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2" name="Rectangle 1"/>
          <p:cNvSpPr/>
          <p:nvPr/>
        </p:nvSpPr>
        <p:spPr>
          <a:xfrm>
            <a:off x="5795888" y="2635091"/>
            <a:ext cx="4284393" cy="1852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16602" y="2635091"/>
            <a:ext cx="2418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1. </a:t>
            </a:r>
            <a:r>
              <a:rPr lang="en-US" sz="2000" b="1" dirty="0"/>
              <a:t>Disbursed Amount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8552" y="2977350"/>
            <a:ext cx="4897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2. </a:t>
            </a:r>
            <a:r>
              <a:rPr lang="en-US" sz="2000" b="1" dirty="0"/>
              <a:t>Amount of Pending Future Disbursements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786658" y="1939944"/>
            <a:ext cx="2495683" cy="369332"/>
          </a:xfrm>
          <a:prstGeom prst="rect">
            <a:avLst/>
          </a:prstGeom>
          <a:ln w="44450">
            <a:solidFill>
              <a:srgbClr val="A81D40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Total Allocation Amount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983879" y="2185132"/>
            <a:ext cx="1802779" cy="495384"/>
          </a:xfrm>
          <a:prstGeom prst="straightConnector1">
            <a:avLst/>
          </a:prstGeom>
          <a:ln w="60325">
            <a:solidFill>
              <a:srgbClr val="A81D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216602" y="3300610"/>
            <a:ext cx="58636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3. </a:t>
            </a:r>
            <a:r>
              <a:rPr lang="en-US" sz="2000" b="1" dirty="0"/>
              <a:t>Amount of loans Pending Disbursements due to missing </a:t>
            </a:r>
            <a:r>
              <a:rPr lang="en-US" sz="2000" b="1" dirty="0" smtClean="0"/>
              <a:t>documents</a:t>
            </a:r>
            <a:endParaRPr lang="en-US" sz="2000" b="1" dirty="0"/>
          </a:p>
        </p:txBody>
      </p:sp>
      <p:pic>
        <p:nvPicPr>
          <p:cNvPr id="19" name="Audio 1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1151" y="1787703"/>
            <a:ext cx="1541124" cy="318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91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9080">
        <p14:prism isInverted="1"/>
      </p:transition>
    </mc:Choice>
    <mc:Fallback xmlns="">
      <p:transition spd="slow" advClick="0" advTm="490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3" grpId="0"/>
      <p:bldP spid="4" grpId="0"/>
      <p:bldP spid="9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00203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Active Tab Identifier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0418" y="1479140"/>
            <a:ext cx="7355799" cy="436258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8607666" y="1530148"/>
            <a:ext cx="470940" cy="326583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434" end="1970.337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216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6840">
        <p14:prism isInverted="1"/>
      </p:transition>
    </mc:Choice>
    <mc:Fallback xmlns="">
      <p:transition spd="slow" advClick="0" advTm="168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77679" y="1708683"/>
            <a:ext cx="3390900" cy="3648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</a:t>
            </a:r>
            <a:r>
              <a:rPr lang="en-US" sz="3200" dirty="0" smtClean="0"/>
              <a:t> user cannot open more than 5 tabs at once. If an attempt is made to open a 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tab, an </a:t>
            </a:r>
            <a:r>
              <a:rPr lang="en-US" sz="3200" b="1" dirty="0" smtClean="0"/>
              <a:t>error</a:t>
            </a:r>
            <a:r>
              <a:rPr lang="en-US" sz="3200" dirty="0" smtClean="0"/>
              <a:t> message will appear.</a:t>
            </a: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304801"/>
            <a:ext cx="12192000" cy="83544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Active Tab </a:t>
            </a:r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Maximum</a:t>
            </a:r>
            <a:endParaRPr lang="en-US" sz="3600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370" y="1499016"/>
            <a:ext cx="5866152" cy="21452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8370" y="3823663"/>
            <a:ext cx="5866152" cy="23533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671902" y="1319629"/>
            <a:ext cx="6050406" cy="65907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5344" end="4113.26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26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8380">
        <p14:prism isInverted="1"/>
      </p:transition>
    </mc:Choice>
    <mc:Fallback xmlns="">
      <p:transition spd="slow" advClick="0" advTm="183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7" tmFilter="0, 0; 0.125,0.2665; 0.25,0.4; 0.375,0.465; 0.5,0.5;  0.625,0.535; 0.75,0.6; 0.875,0.7335; 1,1">
                                          <p:stCondLst>
                                            <p:cond delay="16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3" tmFilter="0, 0; 0.125,0.2665; 0.25,0.4; 0.375,0.465; 0.5,0.5;  0.625,0.535; 0.75,0.6; 0.875,0.7335; 1,1">
                                          <p:stCondLst>
                                            <p:cond delay="33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7" tmFilter="0, 0; 0.125,0.2665; 0.25,0.4; 0.375,0.465; 0.5,0.5;  0.625,0.535; 0.75,0.6; 0.875,0.7335; 1,1">
                                          <p:stCondLst>
                                            <p:cond delay="413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67">
                                          <p:stCondLst>
                                            <p:cond delay="163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7" decel="50000">
                                          <p:stCondLst>
                                            <p:cond delay="16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67">
                                          <p:stCondLst>
                                            <p:cond delay="32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7" decel="50000">
                                          <p:stCondLst>
                                            <p:cond delay="33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67">
                                          <p:stCondLst>
                                            <p:cond delay="4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7" decel="50000">
                                          <p:stCondLst>
                                            <p:cond delay="41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67">
                                          <p:stCondLst>
                                            <p:cond delay="45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7" decel="50000">
                                          <p:stCondLst>
                                            <p:cond delay="45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1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Review Basic Navigation</a:t>
            </a:r>
            <a:endParaRPr lang="en-US" sz="3600" b="1" dirty="0"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12107" y="1698227"/>
            <a:ext cx="9433142" cy="4235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Introduced the launch, layout, and color scheme of the new HelmNet environment.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Compared screens of the old and new HelmNet environment.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Discussed navigation enhancements for the new HelmNet environment.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6593" y="1548414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346132" y="2937184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350618" y="4325954"/>
            <a:ext cx="3141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867" end="1800.1473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98458"/>
            <a:ext cx="3293156" cy="21844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58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2940">
        <p14:prism isInverted="1"/>
      </p:transition>
    </mc:Choice>
    <mc:Fallback xmlns="">
      <p:transition spd="slow" advClick="0" advTm="229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6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195327" y="366353"/>
            <a:ext cx="10344149" cy="371475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Login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Basic Navigation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Loan Certification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Pre-Disbursement Changes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Inquiry </a:t>
            </a:r>
            <a:r>
              <a:rPr lang="en-US" sz="4400" b="1" dirty="0"/>
              <a:t>Options Module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295" y="171406"/>
            <a:ext cx="1215136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11" y="1309029"/>
            <a:ext cx="1215136" cy="1219200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4075" end="1219.1564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290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6390">
        <p14:prism isInverted="1"/>
      </p:transition>
    </mc:Choice>
    <mc:Fallback xmlns="">
      <p:transition spd="slow" advClick="0" advTm="163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315849" y="474770"/>
            <a:ext cx="10515600" cy="744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THECB Contact Information: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846242" y="1381261"/>
            <a:ext cx="9344407" cy="44894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Aid Services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Phone:	(844) 792-2640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Email:	</a:t>
            </a: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grantinfo@thecb.state.tx.us</a:t>
            </a:r>
            <a:endParaRPr lang="en-US" sz="4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Image result for contact information clip art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96" y="1704285"/>
            <a:ext cx="2216506" cy="245056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59" end="1863.0204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0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6800">
        <p14:ferris dir="l"/>
      </p:transition>
    </mc:Choice>
    <mc:Fallback xmlns="">
      <p:transition spd="slow" advClick="0" advTm="36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443472" y="4279039"/>
            <a:ext cx="5486400" cy="165576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n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Student Financial Aid Programs</a:t>
            </a:r>
          </a:p>
          <a:p>
            <a:endParaRPr lang="en-US" sz="5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122362"/>
            <a:ext cx="6647934" cy="3693478"/>
          </a:xfrm>
        </p:spPr>
        <p:txBody>
          <a:bodyPr>
            <a:noAutofit/>
          </a:bodyPr>
          <a:lstStyle/>
          <a:p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HelmNet Training</a:t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Basic Navigation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53" end="1719.643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4940">
        <p14:prism isInverted="1"/>
      </p:transition>
    </mc:Choice>
    <mc:Fallback xmlns="">
      <p:transition spd="slow" advClick="0" advTm="149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 result for navigation clipart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34" y="4146317"/>
            <a:ext cx="2517731" cy="208457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277122" y="1552043"/>
            <a:ext cx="6743700" cy="246881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Launch, Look, and Layout</a:t>
            </a:r>
          </a:p>
          <a:p>
            <a:pPr marL="0" indent="0">
              <a:buNone/>
            </a:pPr>
            <a:endParaRPr lang="en-US" sz="11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Comparison of Screens</a:t>
            </a:r>
          </a:p>
          <a:p>
            <a:pPr marL="0" indent="0">
              <a:buNone/>
            </a:pPr>
            <a:endParaRPr lang="en-US" sz="11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New Navigation Enhancements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5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71211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Basic Navigation</a:t>
            </a:r>
            <a:endParaRPr lang="en-US" sz="3600" b="1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7121" y="3228562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3277122" y="2327572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3277122" y="1426582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ym typeface="Wingdings" panose="05000000000000000000" pitchFamily="2" charset="2"/>
              </a:rPr>
              <a:t></a:t>
            </a:r>
            <a:endParaRPr lang="en-US" sz="4000" b="1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12" end="454.015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054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500">
        <p14:prism isInverted="1"/>
      </p:transition>
    </mc:Choice>
    <mc:Fallback xmlns="">
      <p:transition spd="slow" advClick="0" advTm="20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75271"/>
            <a:ext cx="12192000" cy="681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HHLoans</a:t>
            </a:r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Website</a:t>
            </a:r>
            <a:endParaRPr lang="en-US" sz="3600" b="1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89" y="1209822"/>
            <a:ext cx="5609093" cy="4375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5576" y="2180492"/>
            <a:ext cx="5737569" cy="3868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395" y="1209822"/>
            <a:ext cx="3938541" cy="382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225083" y="2883877"/>
            <a:ext cx="759655" cy="2208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30128" y="3629466"/>
            <a:ext cx="1350500" cy="28135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24889" end="10262.6938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428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8000">
        <p14:prism isInverted="1"/>
      </p:transition>
    </mc:Choice>
    <mc:Fallback xmlns="">
      <p:transition spd="slow" advClick="0" advTm="3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6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3306314" y="1525727"/>
            <a:ext cx="5881061" cy="4394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/>
          <a:srcRect b="5890"/>
          <a:stretch/>
        </p:blipFill>
        <p:spPr>
          <a:xfrm>
            <a:off x="2338169" y="1250327"/>
            <a:ext cx="7533937" cy="4670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233221"/>
            <a:ext cx="12192000" cy="8565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New HelmNet Environment</a:t>
            </a:r>
            <a:endParaRPr lang="en-US" sz="3600" b="1" dirty="0">
              <a:ln w="12700">
                <a:noFill/>
                <a:prstDash val="solid"/>
              </a:ln>
              <a:solidFill>
                <a:srgbClr val="005F8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377" y="2724622"/>
            <a:ext cx="1461072" cy="4079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08864" y="3320343"/>
            <a:ext cx="2683059" cy="2208362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Audio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745" end="1904.27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757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8460">
        <p14:prism isInverted="1"/>
      </p:transition>
    </mc:Choice>
    <mc:Fallback xmlns="">
      <p:transition spd="slow" advClick="0" advTm="284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95686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Single Borrower Query   =   Borrower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1061286" y="1640057"/>
            <a:ext cx="5198300" cy="4455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052414" y="3255825"/>
            <a:ext cx="855216" cy="37019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1635" y="1387666"/>
            <a:ext cx="6137930" cy="4362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 flipV="1">
            <a:off x="5752191" y="3850775"/>
            <a:ext cx="825641" cy="2087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10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423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1680">
        <p14:prism isInverted="1"/>
      </p:transition>
    </mc:Choice>
    <mc:Fallback xmlns="">
      <p:transition spd="slow" advClick="0" advTm="216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638355" y="1825263"/>
            <a:ext cx="5571520" cy="418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94821"/>
            <a:ext cx="1219200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Multiple Borrower Query  =   Loan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8355" y="3088258"/>
            <a:ext cx="966158" cy="32043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0244" y="1374852"/>
            <a:ext cx="6192669" cy="442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5638681" y="3815181"/>
            <a:ext cx="776613" cy="20041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216" end="614.179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8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7020">
        <p14:prism isInverted="1"/>
      </p:transition>
    </mc:Choice>
    <mc:Fallback xmlns="">
      <p:transition spd="slow" advClick="0" advTm="270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575717" y="1725283"/>
            <a:ext cx="5600798" cy="4370717"/>
          </a:xfrm>
          <a:prstGeom prst="rect">
            <a:avLst/>
          </a:prstGeom>
          <a:effectLst>
            <a:innerShdw blurRad="114300">
              <a:prstClr val="black"/>
            </a:innerShdw>
          </a:effectLst>
          <a:scene3d>
            <a:camera prst="obliqueTopRight"/>
            <a:lightRig rig="threePt" dir="t"/>
          </a:scene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80196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Disbursal Hold/Release Query  =  Disbursal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558" y="3847382"/>
            <a:ext cx="1093713" cy="41960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8385" y="1431986"/>
            <a:ext cx="6442754" cy="443482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504279" y="4616860"/>
            <a:ext cx="824221" cy="20947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377" end="566.798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879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8380">
        <p14:prism isInverted="1"/>
      </p:transition>
    </mc:Choice>
    <mc:Fallback xmlns="">
      <p:transition spd="slow" advClick="0" advTm="283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1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1053101" y="1626438"/>
            <a:ext cx="5042899" cy="446956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45772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noFill/>
                  <a:prstDash val="solid"/>
                </a:ln>
                <a:solidFill>
                  <a:srgbClr val="A81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 Query  =  Application Query</a:t>
            </a:r>
            <a:endParaRPr lang="en-US" sz="3600" dirty="0">
              <a:ln w="12700">
                <a:noFill/>
                <a:prstDash val="solid"/>
              </a:ln>
              <a:solidFill>
                <a:srgbClr val="A81D4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0114" y="1295183"/>
            <a:ext cx="5545214" cy="455495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90357" y="3326715"/>
            <a:ext cx="811285" cy="24594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53101" y="4175980"/>
            <a:ext cx="829381" cy="22508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3510" end="880.5599999999999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078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4960">
        <p14:reveal/>
      </p:transition>
    </mc:Choice>
    <mc:Fallback xmlns="">
      <p:transition spd="slow" advClick="0" advTm="249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2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6.4|4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3.8|2.7|3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1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|30|4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1|22.2|4.8|3.1|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4|7.2|3.2|17.1|2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6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2|6.1|2.7|3.3|2.6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|5.2|5"/>
</p:tagLst>
</file>

<file path=ppt/theme/theme1.xml><?xml version="1.0" encoding="utf-8"?>
<a:theme xmlns:a="http://schemas.openxmlformats.org/drawingml/2006/main" name="Office Theme">
  <a:themeElements>
    <a:clrScheme name="Custom 30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002060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rgbClr val="18541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9325</TotalTime>
  <Words>267</Words>
  <Application>Microsoft Office PowerPoint</Application>
  <PresentationFormat>Widescreen</PresentationFormat>
  <Paragraphs>89</Paragraphs>
  <Slides>18</Slides>
  <Notes>17</Notes>
  <HiddenSlides>0</HiddenSlides>
  <MMClips>18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HelmNet Training  Basic Navigation</vt:lpstr>
      <vt:lpstr>Basic Navigation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BOT Counseling Report</vt:lpstr>
      <vt:lpstr>School Allocation Reporting</vt:lpstr>
      <vt:lpstr>School Allocation Reporting Summary</vt:lpstr>
      <vt:lpstr>Active Tab Identifier</vt:lpstr>
      <vt:lpstr>Active Tab Maximum</vt:lpstr>
      <vt:lpstr>Let’s Review Basic Navigation</vt:lpstr>
      <vt:lpstr>PowerPoint Presentation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Johnson, Troyling</cp:lastModifiedBy>
  <cp:revision>754</cp:revision>
  <cp:lastPrinted>2017-02-07T22:19:26Z</cp:lastPrinted>
  <dcterms:created xsi:type="dcterms:W3CDTF">2015-09-21T17:58:58Z</dcterms:created>
  <dcterms:modified xsi:type="dcterms:W3CDTF">2017-03-22T18:02:18Z</dcterms:modified>
</cp:coreProperties>
</file>