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3.xml" ContentType="application/vnd.openxmlformats-officedocument.presentationml.notesSl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4.xml" ContentType="application/vnd.openxmlformats-officedocument.presentationml.notesSlide+xml"/>
  <Override PartName="/ppt/charts/chart3.xml" ContentType="application/vnd.openxmlformats-officedocument.drawingml.chart+xml"/>
  <Override PartName="/ppt/notesSlides/notesSlide5.xml" ContentType="application/vnd.openxmlformats-officedocument.presentationml.notesSlide+xml"/>
  <Override PartName="/ppt/charts/chart4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1" r:id="rId1"/>
  </p:sldMasterIdLst>
  <p:notesMasterIdLst>
    <p:notesMasterId r:id="rId13"/>
  </p:notesMasterIdLst>
  <p:handoutMasterIdLst>
    <p:handoutMasterId r:id="rId14"/>
  </p:handoutMasterIdLst>
  <p:sldIdLst>
    <p:sldId id="338" r:id="rId2"/>
    <p:sldId id="333" r:id="rId3"/>
    <p:sldId id="334" r:id="rId4"/>
    <p:sldId id="336" r:id="rId5"/>
    <p:sldId id="332" r:id="rId6"/>
    <p:sldId id="344" r:id="rId7"/>
    <p:sldId id="339" r:id="rId8"/>
    <p:sldId id="341" r:id="rId9"/>
    <p:sldId id="340" r:id="rId10"/>
    <p:sldId id="342" r:id="rId11"/>
    <p:sldId id="343" r:id="rId12"/>
  </p:sldIdLst>
  <p:sldSz cx="9144000" cy="6858000" type="screen4x3"/>
  <p:notesSz cx="7315200" cy="9601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7D4E9"/>
    <a:srgbClr val="8FD4FF"/>
    <a:srgbClr val="5BBDFF"/>
    <a:srgbClr val="81CFFF"/>
    <a:srgbClr val="81D8FF"/>
    <a:srgbClr val="82E0FE"/>
    <a:srgbClr val="ACEAFE"/>
    <a:srgbClr val="C6F1FE"/>
    <a:srgbClr val="5DD7FD"/>
    <a:srgbClr val="90E4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5525" autoAdjust="0"/>
    <p:restoredTop sz="81473" autoAdjust="0"/>
  </p:normalViewPr>
  <p:slideViewPr>
    <p:cSldViewPr snapToGrid="0">
      <p:cViewPr varScale="1">
        <p:scale>
          <a:sx n="63" d="100"/>
          <a:sy n="63" d="100"/>
        </p:scale>
        <p:origin x="427" y="6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8" d="100"/>
          <a:sy n="58" d="100"/>
        </p:scale>
        <p:origin x="1752" y="6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file:///\\thecb-auvfs41\userfile\APP\PA\Planning\Regions\Regional%20Targets%20for%2060x30TX%202017\Regional%20Data%20Packet\Regional_Packet_Reg8_SouthTexas_Sep19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6.1656206017726048E-2"/>
          <c:y val="0.11713983147252638"/>
          <c:w val="0.9206304284428215"/>
          <c:h val="0.79907536486478403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-6.4412238325282393E-3"/>
                  <c:y val="-0.30937610454531461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0-2A09-44C7-B6E1-BA375282720A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1.6103059581319861E-3"/>
                  <c:y val="-0.3502370994852617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1-2A09-44C7-B6E1-BA375282720A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-8.0515297906602248E-3"/>
                  <c:y val="-0.38817945192949849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2-2A09-44C7-B6E1-BA375282720A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-6.4412238325281803E-3"/>
                  <c:y val="-0.4377963743565772"/>
                </c:manualLayout>
              </c:layout>
              <c:numFmt formatCode="0.0%" sourceLinked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197" b="1" i="0" u="none" strike="noStrike" kern="1200" baseline="0">
                      <a:solidFill>
                        <a:srgbClr val="C00000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3-2A09-44C7-B6E1-BA375282720A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Sheet1!$A$2:$A$5</c:f>
              <c:numCache>
                <c:formatCode>General</c:formatCode>
                <c:ptCount val="4"/>
                <c:pt idx="0">
                  <c:v>2015</c:v>
                </c:pt>
                <c:pt idx="1">
                  <c:v>2020</c:v>
                </c:pt>
                <c:pt idx="2">
                  <c:v>2025</c:v>
                </c:pt>
                <c:pt idx="3">
                  <c:v>2030</c:v>
                </c:pt>
              </c:numCache>
            </c:numRef>
          </c:cat>
          <c:val>
            <c:numRef>
              <c:f>Sheet1!$B$2:$B$5</c:f>
              <c:numCache>
                <c:formatCode>General</c:formatCode>
                <c:ptCount val="4"/>
                <c:pt idx="0">
                  <c:v>0.41</c:v>
                </c:pt>
                <c:pt idx="1">
                  <c:v>0.47699999999999998</c:v>
                </c:pt>
                <c:pt idx="2">
                  <c:v>0.53500000000000003</c:v>
                </c:pt>
                <c:pt idx="3">
                  <c:v>0.6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5-2A09-44C7-B6E1-BA375282720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721231584"/>
        <c:axId val="721232144"/>
      </c:barChart>
      <c:catAx>
        <c:axId val="72123158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21232144"/>
        <c:crosses val="autoZero"/>
        <c:auto val="1"/>
        <c:lblAlgn val="ctr"/>
        <c:lblOffset val="100"/>
        <c:noMultiLvlLbl val="0"/>
      </c:catAx>
      <c:valAx>
        <c:axId val="721232144"/>
        <c:scaling>
          <c:orientation val="minMax"/>
          <c:max val="0.60000000000000009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21231584"/>
        <c:crosses val="autoZero"/>
        <c:crossBetween val="between"/>
        <c:majorUnit val="0.1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5.3604676227065821E-2"/>
          <c:y val="3.915443385483925E-2"/>
          <c:w val="0.9206304284428215"/>
          <c:h val="0.74312498822201367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Male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numFmt formatCode="0.0%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1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Sheet1!$A$2:$A$3</c:f>
              <c:numCache>
                <c:formatCode>General</c:formatCode>
                <c:ptCount val="2"/>
                <c:pt idx="0">
                  <c:v>2014</c:v>
                </c:pt>
                <c:pt idx="1">
                  <c:v>2015</c:v>
                </c:pt>
              </c:numCache>
            </c:numRef>
          </c:cat>
          <c:val>
            <c:numRef>
              <c:f>Sheet1!$B$2:$B$3</c:f>
              <c:numCache>
                <c:formatCode>General</c:formatCode>
                <c:ptCount val="2"/>
                <c:pt idx="0">
                  <c:v>0.35499999999999998</c:v>
                </c:pt>
                <c:pt idx="1">
                  <c:v>0.36199999999999999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2165-4851-8D25-C1FBA03D6EF1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Female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numFmt formatCode="0.0%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1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Sheet1!$A$2:$A$3</c:f>
              <c:numCache>
                <c:formatCode>General</c:formatCode>
                <c:ptCount val="2"/>
                <c:pt idx="0">
                  <c:v>2014</c:v>
                </c:pt>
                <c:pt idx="1">
                  <c:v>2015</c:v>
                </c:pt>
              </c:numCache>
            </c:numRef>
          </c:cat>
          <c:val>
            <c:numRef>
              <c:f>Sheet1!$C$2:$C$3</c:f>
              <c:numCache>
                <c:formatCode>General</c:formatCode>
                <c:ptCount val="2"/>
                <c:pt idx="0">
                  <c:v>0.45300000000000001</c:v>
                </c:pt>
                <c:pt idx="1">
                  <c:v>0.45800000000000002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2165-4851-8D25-C1FBA03D6EF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721235504"/>
        <c:axId val="721236064"/>
      </c:barChart>
      <c:catAx>
        <c:axId val="72123550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21236064"/>
        <c:crosses val="autoZero"/>
        <c:auto val="1"/>
        <c:lblAlgn val="ctr"/>
        <c:lblOffset val="100"/>
        <c:noMultiLvlLbl val="0"/>
      </c:catAx>
      <c:valAx>
        <c:axId val="721236064"/>
        <c:scaling>
          <c:orientation val="minMax"/>
          <c:max val="0.60000000000000009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21235504"/>
        <c:crosses val="autoZero"/>
        <c:crossBetween val="between"/>
        <c:majorUnit val="0.1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Hispanic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1.6103059581320156E-3"/>
                  <c:y val="4.6698279931368131E-2"/>
                </c:manualLayout>
              </c:layout>
              <c:numFmt formatCode="0.0%" sourceLinked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197" b="0" i="0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0-F0FB-4F37-9DE8-544105AF28F8}"/>
                </c:ex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</c15:spPr>
                  <c15:layout>
                    <c:manualLayout>
                      <c:w val="9.0925862528053555E-2"/>
                      <c:h val="0.17398027916930378"/>
                    </c:manualLayout>
                  </c15:layout>
                </c:ext>
              </c:extLst>
            </c:dLbl>
            <c:dLbl>
              <c:idx val="1"/>
              <c:numFmt formatCode="0.0%" sourceLinked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197" b="0" i="0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1-F0FB-4F37-9DE8-544105AF28F8}"/>
                </c:ex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</c15:spPr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Sheet1!$A$2:$A$3</c:f>
              <c:numCache>
                <c:formatCode>General</c:formatCode>
                <c:ptCount val="2"/>
                <c:pt idx="0">
                  <c:v>2014</c:v>
                </c:pt>
                <c:pt idx="1">
                  <c:v>2015</c:v>
                </c:pt>
              </c:numCache>
            </c:numRef>
          </c:cat>
          <c:val>
            <c:numRef>
              <c:f>Sheet1!$B$2:$B$3</c:f>
              <c:numCache>
                <c:formatCode>General</c:formatCode>
                <c:ptCount val="2"/>
                <c:pt idx="0">
                  <c:v>0.22500000000000001</c:v>
                </c:pt>
                <c:pt idx="1">
                  <c:v>0.23499999999999999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F0FB-4F37-9DE8-544105AF28F8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African American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dLbl>
              <c:idx val="1"/>
              <c:numFmt formatCode="0.0%" sourceLinked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197" b="0" i="0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4-F0FB-4F37-9DE8-544105AF28F8}"/>
                </c:ex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</c15:spPr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Sheet1!$A$2:$A$3</c:f>
              <c:numCache>
                <c:formatCode>General</c:formatCode>
                <c:ptCount val="2"/>
                <c:pt idx="0">
                  <c:v>2014</c:v>
                </c:pt>
                <c:pt idx="1">
                  <c:v>2015</c:v>
                </c:pt>
              </c:numCache>
            </c:numRef>
          </c:cat>
          <c:val>
            <c:numRef>
              <c:f>Sheet1!$C$2:$C$3</c:f>
              <c:numCache>
                <c:formatCode>General</c:formatCode>
                <c:ptCount val="2"/>
                <c:pt idx="0">
                  <c:v>0.33900000000000002</c:v>
                </c:pt>
                <c:pt idx="1">
                  <c:v>0.33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5-F0FB-4F37-9DE8-544105AF28F8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White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0"/>
                  <c:y val="2.6267782461394606E-2"/>
                </c:manualLayout>
              </c:layout>
              <c:numFmt formatCode="0.0%" sourceLinked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197" b="0" i="0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6-F0FB-4F37-9DE8-544105AF28F8}"/>
                </c:ex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</c15:spPr>
                  <c15:layout>
                    <c:manualLayout>
                      <c:w val="7.1030595813204506E-2"/>
                      <c:h val="0.17398027916930378"/>
                    </c:manualLayout>
                  </c15:layout>
                </c:ext>
              </c:extLst>
            </c:dLbl>
            <c:dLbl>
              <c:idx val="1"/>
              <c:numFmt formatCode="0.0%" sourceLinked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197" b="0" i="0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7-F0FB-4F37-9DE8-544105AF28F8}"/>
                </c:ex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</c15:spPr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Sheet1!$A$2:$A$3</c:f>
              <c:numCache>
                <c:formatCode>General</c:formatCode>
                <c:ptCount val="2"/>
                <c:pt idx="0">
                  <c:v>2014</c:v>
                </c:pt>
                <c:pt idx="1">
                  <c:v>2015</c:v>
                </c:pt>
              </c:numCache>
            </c:numRef>
          </c:cat>
          <c:val>
            <c:numRef>
              <c:f>Sheet1!$D$2:$D$3</c:f>
              <c:numCache>
                <c:formatCode>General</c:formatCode>
                <c:ptCount val="2"/>
                <c:pt idx="0">
                  <c:v>0.54400000000000004</c:v>
                </c:pt>
                <c:pt idx="1">
                  <c:v>0.55500000000000005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8-F0FB-4F37-9DE8-544105AF28F8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Asian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dLbls>
            <c:dLbl>
              <c:idx val="0"/>
              <c:numFmt formatCode="0.0%" sourceLinked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197" b="0" i="0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9-F0FB-4F37-9DE8-544105AF28F8}"/>
                </c:ex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</c15:spPr>
                </c:ext>
              </c:extLst>
            </c:dLbl>
            <c:dLbl>
              <c:idx val="1"/>
              <c:numFmt formatCode="0.0%" sourceLinked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197" b="0" i="0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A-F0FB-4F37-9DE8-544105AF28F8}"/>
                </c:ex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</c15:spPr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Sheet1!$A$2:$A$3</c:f>
              <c:numCache>
                <c:formatCode>General</c:formatCode>
                <c:ptCount val="2"/>
                <c:pt idx="0">
                  <c:v>2014</c:v>
                </c:pt>
                <c:pt idx="1">
                  <c:v>2015</c:v>
                </c:pt>
              </c:numCache>
            </c:numRef>
          </c:cat>
          <c:val>
            <c:numRef>
              <c:f>Sheet1!$E$2:$E$3</c:f>
              <c:numCache>
                <c:formatCode>General</c:formatCode>
                <c:ptCount val="2"/>
                <c:pt idx="0">
                  <c:v>0.83199999999999996</c:v>
                </c:pt>
                <c:pt idx="1">
                  <c:v>0.82399999999999995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B-F0FB-4F37-9DE8-544105AF28F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725866688"/>
        <c:axId val="725867248"/>
      </c:barChart>
      <c:catAx>
        <c:axId val="72586668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25867248"/>
        <c:crosses val="autoZero"/>
        <c:auto val="1"/>
        <c:lblAlgn val="ctr"/>
        <c:lblOffset val="100"/>
        <c:noMultiLvlLbl val="0"/>
      </c:catAx>
      <c:valAx>
        <c:axId val="725867248"/>
        <c:scaling>
          <c:orientation val="minMax"/>
          <c:max val="0.9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25866688"/>
        <c:crosses val="autoZero"/>
        <c:crossBetween val="between"/>
        <c:majorUnit val="0.1"/>
      </c:valAx>
    </c:plotArea>
    <c:legend>
      <c:legendPos val="r"/>
      <c:layout/>
      <c:overlay val="0"/>
      <c:txPr>
        <a:bodyPr/>
        <a:lstStyle/>
        <a:p>
          <a:pPr>
            <a:defRPr sz="1600"/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2000" dirty="0"/>
              <a:t>Percent of Population</a:t>
            </a:r>
            <a:r>
              <a:rPr lang="en-US" sz="2000" baseline="0" dirty="0"/>
              <a:t> Ages 25-34 with a Certificate or Higher, 2015</a:t>
            </a:r>
            <a:endParaRPr lang="en-US" sz="2000" dirty="0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5.7218359417373785E-2"/>
          <c:y val="0.14339768826973551"/>
          <c:w val="0.92824939799899031"/>
          <c:h val="0.71424061175045428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Attainment!$C$17</c:f>
              <c:strCache>
                <c:ptCount val="1"/>
                <c:pt idx="0">
                  <c:v>Educational attainment (% cert or higher) </c:v>
                </c:pt>
              </c:strCache>
            </c:strRef>
          </c:tx>
          <c:spPr>
            <a:solidFill>
              <a:srgbClr val="005F84"/>
            </a:solidFill>
            <a:ln>
              <a:noFill/>
            </a:ln>
            <a:effectLst/>
          </c:spPr>
          <c:invertIfNegative val="0"/>
          <c:dPt>
            <c:idx val="1"/>
            <c:invertIfNegative val="0"/>
            <c:bubble3D val="0"/>
            <c:spPr>
              <a:solidFill>
                <a:srgbClr val="FC9E4C"/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0C56-4975-ACB8-627D3631CC76}"/>
              </c:ext>
            </c:extLst>
          </c:dPt>
          <c:dPt>
            <c:idx val="2"/>
            <c:invertIfNegative val="0"/>
            <c:bubble3D val="0"/>
            <c:spPr>
              <a:solidFill>
                <a:srgbClr val="AEDFE0"/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0C56-4975-ACB8-627D3631CC76}"/>
              </c:ext>
            </c:extLst>
          </c:dPt>
          <c:dPt>
            <c:idx val="3"/>
            <c:invertIfNegative val="0"/>
            <c:bubble3D val="0"/>
            <c:spPr>
              <a:solidFill>
                <a:schemeClr val="accent4">
                  <a:lumMod val="60000"/>
                  <a:lumOff val="40000"/>
                </a:schemeClr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0C56-4975-ACB8-627D3631CC76}"/>
              </c:ext>
            </c:extLst>
          </c:dPt>
          <c:dPt>
            <c:idx val="4"/>
            <c:invertIfNegative val="0"/>
            <c:bubble3D val="0"/>
            <c:spPr>
              <a:solidFill>
                <a:schemeClr val="accent3">
                  <a:lumMod val="75000"/>
                </a:schemeClr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0C56-4975-ACB8-627D3631CC76}"/>
              </c:ext>
            </c:extLst>
          </c:dPt>
          <c:dPt>
            <c:idx val="5"/>
            <c:invertIfNegative val="0"/>
            <c:bubble3D val="0"/>
            <c:spPr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9-0C56-4975-ACB8-627D3631CC76}"/>
              </c:ext>
            </c:extLst>
          </c:dPt>
          <c:dPt>
            <c:idx val="6"/>
            <c:invertIfNegative val="0"/>
            <c:bubble3D val="0"/>
            <c:spPr>
              <a:solidFill>
                <a:schemeClr val="tx2">
                  <a:lumMod val="60000"/>
                  <a:lumOff val="40000"/>
                </a:schemeClr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B-0C56-4975-ACB8-627D3631CC76}"/>
              </c:ext>
            </c:extLst>
          </c:dPt>
          <c:dPt>
            <c:idx val="7"/>
            <c:invertIfNegative val="0"/>
            <c:bubble3D val="0"/>
            <c:spPr>
              <a:solidFill>
                <a:srgbClr val="FFFF93"/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D-0C56-4975-ACB8-627D3631CC76}"/>
              </c:ext>
            </c:extLst>
          </c:dPt>
          <c:dPt>
            <c:idx val="8"/>
            <c:invertIfNegative val="0"/>
            <c:bubble3D val="0"/>
            <c:spPr>
              <a:solidFill>
                <a:srgbClr val="DFACA9"/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F-0C56-4975-ACB8-627D3631CC76}"/>
              </c:ext>
            </c:extLst>
          </c:dPt>
          <c:dPt>
            <c:idx val="9"/>
            <c:invertIfNegative val="0"/>
            <c:bubble3D val="0"/>
            <c:spPr>
              <a:solidFill>
                <a:schemeClr val="bg2">
                  <a:lumMod val="75000"/>
                </a:schemeClr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11-0C56-4975-ACB8-627D3631CC76}"/>
              </c:ext>
            </c:extLst>
          </c:dPt>
          <c:dPt>
            <c:idx val="10"/>
            <c:invertIfNegative val="0"/>
            <c:bubble3D val="0"/>
            <c:spPr>
              <a:solidFill>
                <a:srgbClr val="FFD661"/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13-0C56-4975-ACB8-627D3631CC76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Attainment!$D$14:$N$14</c:f>
              <c:strCache>
                <c:ptCount val="11"/>
                <c:pt idx="0">
                  <c:v>Statewide</c:v>
                </c:pt>
                <c:pt idx="1">
                  <c:v>High 
Plains</c:v>
                </c:pt>
                <c:pt idx="2">
                  <c:v>Northwest</c:v>
                </c:pt>
                <c:pt idx="3">
                  <c:v>Metroplex</c:v>
                </c:pt>
                <c:pt idx="4">
                  <c:v>Upper 
East</c:v>
                </c:pt>
                <c:pt idx="5">
                  <c:v>Southeast</c:v>
                </c:pt>
                <c:pt idx="6">
                  <c:v>Gulf 
Coast</c:v>
                </c:pt>
                <c:pt idx="7">
                  <c:v>Central Texas</c:v>
                </c:pt>
                <c:pt idx="8">
                  <c:v>South 
Texas</c:v>
                </c:pt>
                <c:pt idx="9">
                  <c:v>West
 Texas</c:v>
                </c:pt>
                <c:pt idx="10">
                  <c:v>Upper 
Rio Grande</c:v>
                </c:pt>
              </c:strCache>
            </c:strRef>
          </c:cat>
          <c:val>
            <c:numRef>
              <c:f>Attainment!$D$17:$N$17</c:f>
              <c:numCache>
                <c:formatCode>0.0%</c:formatCode>
                <c:ptCount val="11"/>
                <c:pt idx="0">
                  <c:v>0.41007327575353159</c:v>
                </c:pt>
                <c:pt idx="1">
                  <c:v>0.37741990888792559</c:v>
                </c:pt>
                <c:pt idx="2">
                  <c:v>0.3641742802403326</c:v>
                </c:pt>
                <c:pt idx="3">
                  <c:v>0.45425740929042074</c:v>
                </c:pt>
                <c:pt idx="4">
                  <c:v>0.33909017684152476</c:v>
                </c:pt>
                <c:pt idx="5">
                  <c:v>0.32909530314174634</c:v>
                </c:pt>
                <c:pt idx="6">
                  <c:v>0.42176566905044471</c:v>
                </c:pt>
                <c:pt idx="7">
                  <c:v>0.47782715618334864</c:v>
                </c:pt>
                <c:pt idx="8">
                  <c:v>0.33445920630903586</c:v>
                </c:pt>
                <c:pt idx="9">
                  <c:v>0.29395626163781152</c:v>
                </c:pt>
                <c:pt idx="10">
                  <c:v>0.38285802274034991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14-0C56-4975-ACB8-627D3631CC76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5"/>
        <c:axId val="578440320"/>
        <c:axId val="578440880"/>
      </c:barChart>
      <c:catAx>
        <c:axId val="57844032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78440880"/>
        <c:crosses val="autoZero"/>
        <c:auto val="1"/>
        <c:lblAlgn val="ctr"/>
        <c:lblOffset val="100"/>
        <c:noMultiLvlLbl val="0"/>
      </c:catAx>
      <c:valAx>
        <c:axId val="57844088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7844032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142962" y="167359"/>
            <a:ext cx="2620680" cy="525984"/>
          </a:xfrm>
          <a:prstGeom prst="rect">
            <a:avLst/>
          </a:prstGeom>
        </p:spPr>
        <p:txBody>
          <a:bodyPr vert="horz" lIns="94851" tIns="47425" rIns="94851" bIns="47425" rtlCol="0"/>
          <a:lstStyle>
            <a:lvl1pPr algn="r">
              <a:defRPr sz="1200"/>
            </a:lvl1pPr>
          </a:lstStyle>
          <a:p>
            <a:r>
              <a:rPr lang="en-US" sz="11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11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                                                           AGENDA ITEM VIII-D  </a:t>
            </a:r>
            <a:endParaRPr lang="en-US" sz="1100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142962" y="9047448"/>
            <a:ext cx="2620680" cy="205089"/>
          </a:xfrm>
          <a:prstGeom prst="rect">
            <a:avLst/>
          </a:prstGeom>
        </p:spPr>
        <p:txBody>
          <a:bodyPr vert="horz" lIns="94851" tIns="47425" rIns="94851" bIns="47425" rtlCol="0" anchor="b"/>
          <a:lstStyle>
            <a:lvl1pPr algn="r">
              <a:defRPr sz="1200"/>
            </a:lvl1pPr>
          </a:lstStyle>
          <a:p>
            <a:r>
              <a:rPr lang="en-US" sz="11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10/17</a:t>
            </a:r>
            <a:endParaRPr lang="en-US" sz="1100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1334862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1727"/>
          </a:xfrm>
          <a:prstGeom prst="rect">
            <a:avLst/>
          </a:prstGeom>
        </p:spPr>
        <p:txBody>
          <a:bodyPr vert="horz" lIns="96653" tIns="48327" rIns="96653" bIns="48327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87" y="0"/>
            <a:ext cx="3169920" cy="481727"/>
          </a:xfrm>
          <a:prstGeom prst="rect">
            <a:avLst/>
          </a:prstGeom>
        </p:spPr>
        <p:txBody>
          <a:bodyPr vert="horz" lIns="96653" tIns="48327" rIns="96653" bIns="48327" rtlCol="0"/>
          <a:lstStyle>
            <a:lvl1pPr algn="r">
              <a:defRPr sz="1200"/>
            </a:lvl1pPr>
          </a:lstStyle>
          <a:p>
            <a:fld id="{08364D48-0C95-4FB6-8CE9-7EA5F69F50DC}" type="datetimeFigureOut">
              <a:rPr lang="en-US" smtClean="0"/>
              <a:t>10/24/2017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497013" y="1200150"/>
            <a:ext cx="4321175" cy="32400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53" tIns="48327" rIns="96653" bIns="48327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0" y="4620577"/>
            <a:ext cx="5852160" cy="3780473"/>
          </a:xfrm>
          <a:prstGeom prst="rect">
            <a:avLst/>
          </a:prstGeom>
        </p:spPr>
        <p:txBody>
          <a:bodyPr vert="horz" lIns="96653" tIns="48327" rIns="96653" bIns="48327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19475"/>
            <a:ext cx="3169920" cy="481726"/>
          </a:xfrm>
          <a:prstGeom prst="rect">
            <a:avLst/>
          </a:prstGeom>
        </p:spPr>
        <p:txBody>
          <a:bodyPr vert="horz" lIns="96653" tIns="48327" rIns="96653" bIns="48327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87" y="9119475"/>
            <a:ext cx="3169920" cy="481726"/>
          </a:xfrm>
          <a:prstGeom prst="rect">
            <a:avLst/>
          </a:prstGeom>
        </p:spPr>
        <p:txBody>
          <a:bodyPr vert="horz" lIns="96653" tIns="48327" rIns="96653" bIns="48327" rtlCol="0" anchor="b"/>
          <a:lstStyle>
            <a:lvl1pPr algn="r">
              <a:defRPr sz="1200"/>
            </a:lvl1pPr>
          </a:lstStyle>
          <a:p>
            <a:fld id="{2B2C798A-60EA-4F3C-B644-E6CB0105F25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63647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21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2C798A-60EA-4F3C-B644-E6CB0105F259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188236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2100" dirty="0"/>
          </a:p>
          <a:p>
            <a:endParaRPr lang="en-US" sz="21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2C798A-60EA-4F3C-B644-E6CB0105F259}" type="slidenum">
              <a:rPr lang="en-US" smtClean="0"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326003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7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06357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747777" y="4697587"/>
            <a:ext cx="6281319" cy="3843481"/>
          </a:xfrm>
        </p:spPr>
        <p:txBody>
          <a:bodyPr/>
          <a:lstStyle/>
          <a:p>
            <a:endParaRPr lang="en-US" sz="21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A8D66B-F8A1-4ECB-8F3D-C965CA46BA32}" type="slidenum">
              <a:rPr lang="en-US" smtClean="0">
                <a:solidFill>
                  <a:prstClr val="black"/>
                </a:solidFill>
              </a:rPr>
              <a:pPr/>
              <a:t>2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558945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747777" y="4697587"/>
            <a:ext cx="6281319" cy="3843481"/>
          </a:xfrm>
        </p:spPr>
        <p:txBody>
          <a:bodyPr/>
          <a:lstStyle/>
          <a:p>
            <a:endParaRPr lang="en-US" sz="1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A8D66B-F8A1-4ECB-8F3D-C965CA46BA32}" type="slidenum">
              <a:rPr lang="en-US" smtClean="0">
                <a:solidFill>
                  <a:prstClr val="black"/>
                </a:solidFill>
              </a:rPr>
              <a:pPr/>
              <a:t>3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413019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747777" y="4697587"/>
            <a:ext cx="6281319" cy="3843481"/>
          </a:xfrm>
        </p:spPr>
        <p:txBody>
          <a:bodyPr/>
          <a:lstStyle/>
          <a:p>
            <a:endParaRPr lang="en-US" sz="21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A8D66B-F8A1-4ECB-8F3D-C965CA46BA32}" type="slidenum">
              <a:rPr lang="en-US" smtClean="0">
                <a:solidFill>
                  <a:prstClr val="black"/>
                </a:solidFill>
              </a:rPr>
              <a:pPr/>
              <a:t>4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926333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747777" y="4697587"/>
            <a:ext cx="6281319" cy="3843481"/>
          </a:xfrm>
        </p:spPr>
        <p:txBody>
          <a:bodyPr/>
          <a:lstStyle/>
          <a:p>
            <a:endParaRPr lang="en-US" sz="1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A8D66B-F8A1-4ECB-8F3D-C965CA46BA32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188308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2C798A-60EA-4F3C-B644-E6CB0105F259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365961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7845" indent="-177845">
              <a:buFontTx/>
              <a:buChar char="-"/>
            </a:pPr>
            <a:endParaRPr lang="en-US" sz="21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2C798A-60EA-4F3C-B644-E6CB0105F259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368017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21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2C798A-60EA-4F3C-B644-E6CB0105F259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508892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21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2C798A-60EA-4F3C-B644-E6CB0105F259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92079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F39C22-3C33-4296-B4AC-021A0774E166}" type="datetime1">
              <a:rPr lang="en-US" smtClean="0"/>
              <a:t>10/24/2017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2B960B7-1A5D-4A40-9C6E-0A7BBAA5F99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ext Box 7"/>
          <p:cNvSpPr txBox="1"/>
          <p:nvPr userDrawn="1"/>
        </p:nvSpPr>
        <p:spPr>
          <a:xfrm>
            <a:off x="4936495" y="3133305"/>
            <a:ext cx="3907416" cy="1282019"/>
          </a:xfrm>
          <a:prstGeom prst="rect">
            <a:avLst/>
          </a:prstGeom>
          <a:noFill/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3000" b="1" baseline="0" dirty="0">
                <a:solidFill>
                  <a:srgbClr val="A6A6A6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Texas Higher Education</a:t>
            </a:r>
            <a:endParaRPr lang="en-US" sz="3000" baseline="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3000" b="1" baseline="0" dirty="0">
                <a:solidFill>
                  <a:srgbClr val="A6A6A6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Coordinating Board</a:t>
            </a:r>
            <a:endParaRPr lang="en-US" sz="3000" baseline="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9" name="Content Placeholder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6495" y="1734432"/>
            <a:ext cx="3840480" cy="13988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65630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5450B4-D346-429D-BD76-D9779A3FF7DE}" type="datetime1">
              <a:rPr lang="en-US" smtClean="0"/>
              <a:t>10/24/2017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960B7-1A5D-4A40-9C6E-0A7BBAA5F99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48398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957E51-C50B-4EA4-B85F-E543C7181429}" type="datetime1">
              <a:rPr lang="en-US" smtClean="0"/>
              <a:t>10/24/2017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960B7-1A5D-4A40-9C6E-0A7BBAA5F99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135337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96C156-C634-40B6-8209-BF2178404EE4}" type="datetime1">
              <a:rPr lang="en-US" smtClean="0"/>
              <a:t>10/24/2017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960B7-1A5D-4A40-9C6E-0A7BBAA5F990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54005449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84F8B6-9241-45C5-A2BF-1C025051B7DF}" type="datetime1">
              <a:rPr lang="en-US" smtClean="0"/>
              <a:t>10/24/2017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960B7-1A5D-4A40-9C6E-0A7BBAA5F990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628650" y="538929"/>
            <a:ext cx="7886700" cy="701731"/>
          </a:xfrm>
          <a:solidFill>
            <a:srgbClr val="005B83"/>
          </a:solidFill>
        </p:spPr>
        <p:txBody>
          <a:bodyPr>
            <a:spAutoFit/>
          </a:bodyPr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17829063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  <a:solidFill>
            <a:srgbClr val="005B83"/>
          </a:solidFill>
        </p:spPr>
        <p:txBody>
          <a:bodyPr anchor="b"/>
          <a:lstStyle>
            <a:lvl1pPr marL="0" indent="0">
              <a:buNone/>
              <a:defRPr sz="24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  <a:solidFill>
            <a:srgbClr val="005B83"/>
          </a:solidFill>
        </p:spPr>
        <p:txBody>
          <a:bodyPr anchor="b"/>
          <a:lstStyle>
            <a:lvl1pPr marL="0" indent="0">
              <a:buNone/>
              <a:defRPr sz="24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E7CF3-B094-4647-BFEF-CA185B5DB4A5}" type="datetime1">
              <a:rPr lang="en-US" smtClean="0"/>
              <a:t>10/24/2017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960B7-1A5D-4A40-9C6E-0A7BBAA5F990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149351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93156040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CF3570-FF74-4FAD-9F11-47D13D100483}" type="datetime1">
              <a:rPr lang="en-US" smtClean="0"/>
              <a:t>10/24/2017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960B7-1A5D-4A40-9C6E-0A7BBAA5F99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4702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DCE4D6-34B0-4900-8D55-409CCF2C5E3C}" type="datetime1">
              <a:rPr lang="en-US" smtClean="0"/>
              <a:t>10/24/2017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960B7-1A5D-4A40-9C6E-0A7BBAA5F99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83134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9955C6-E46D-4558-8301-EB6B3821D19E}" type="datetime1">
              <a:rPr lang="en-US" smtClean="0"/>
              <a:t>10/24/2017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960B7-1A5D-4A40-9C6E-0A7BBAA5F99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91977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F7557F-9BA0-46AA-B75C-F023033E6EF5}" type="datetime1">
              <a:rPr lang="en-US" smtClean="0"/>
              <a:t>10/24/2017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960B7-1A5D-4A40-9C6E-0A7BBAA5F99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55892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350B55-4D99-4884-9B38-1EB99E00C329}" type="datetime1">
              <a:rPr lang="en-US" smtClean="0"/>
              <a:t>10/24/2017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960B7-1A5D-4A40-9C6E-0A7BBAA5F99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57099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9934A-1A48-4DCF-9E53-84F93C452485}" type="datetime1">
              <a:rPr lang="en-US" smtClean="0"/>
              <a:t>10/24/2017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960B7-1A5D-4A40-9C6E-0A7BBAA5F99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64967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C281D2-6230-40EC-9833-CF267A58236D}" type="datetime1">
              <a:rPr lang="en-US" smtClean="0"/>
              <a:t>10/24/2017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960B7-1A5D-4A40-9C6E-0A7BBAA5F990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5" name="TextBox 4"/>
          <p:cNvSpPr txBox="1"/>
          <p:nvPr userDrawn="1"/>
        </p:nvSpPr>
        <p:spPr>
          <a:xfrm>
            <a:off x="0" y="355138"/>
            <a:ext cx="9144000" cy="730712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noAutofit/>
          </a:bodyPr>
          <a:lstStyle/>
          <a:p>
            <a:endParaRPr lang="en-US" sz="135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14026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550A08-8A1E-4024-810B-5363157D2C2D}" type="datetime1">
              <a:rPr lang="en-US" smtClean="0"/>
              <a:t>10/24/2017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960B7-1A5D-4A40-9C6E-0A7BBAA5F99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04035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E251F-1267-4A11-A3EC-F5387C94EA6F}" type="datetime1">
              <a:rPr lang="en-US" smtClean="0"/>
              <a:t>10/24/2017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960B7-1A5D-4A40-9C6E-0A7BBAA5F99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52929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2F1325-E262-4E6A-ADC7-79BDBCEC20F7}" type="datetime1">
              <a:rPr lang="en-US" smtClean="0"/>
              <a:t>10/24/2017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B960B7-1A5D-4A40-9C6E-0A7BBAA5F990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0" y="6259591"/>
            <a:ext cx="9144000" cy="612541"/>
          </a:xfrm>
          <a:prstGeom prst="rect">
            <a:avLst/>
          </a:prstGeom>
          <a:solidFill>
            <a:srgbClr val="A6224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 sz="3200" b="1" dirty="0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 userDrawn="1"/>
        </p:nvSpPr>
        <p:spPr>
          <a:xfrm>
            <a:off x="0" y="0"/>
            <a:ext cx="9144000" cy="230188"/>
          </a:xfrm>
          <a:prstGeom prst="rect">
            <a:avLst/>
          </a:prstGeom>
          <a:solidFill>
            <a:srgbClr val="005B8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 sz="1800" dirty="0">
              <a:solidFill>
                <a:prstClr val="white"/>
              </a:solidFill>
            </a:endParaRP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359" y="6315290"/>
            <a:ext cx="1219200" cy="4876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1619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50" r:id="rId12"/>
    <p:sldLayoutId id="2147483652" r:id="rId13"/>
    <p:sldLayoutId id="2147483653" r:id="rId14"/>
    <p:sldLayoutId id="2147483654" r:id="rId15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5.png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thecb.state.tx.us/apps/map/attainment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4.png"/><Relationship Id="rId4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78278" y="1737406"/>
            <a:ext cx="4269921" cy="2404609"/>
          </a:xfrm>
        </p:spPr>
        <p:txBody>
          <a:bodyPr>
            <a:normAutofit fontScale="90000"/>
          </a:bodyPr>
          <a:lstStyle/>
          <a:p>
            <a:r>
              <a:rPr lang="en-US" sz="4400" dirty="0"/>
              <a:t>60x30:</a:t>
            </a:r>
            <a:br>
              <a:rPr lang="en-US" sz="4400" dirty="0"/>
            </a:br>
            <a:r>
              <a:rPr lang="en-US" sz="4400" dirty="0"/>
              <a:t>Educated Population Goal and Interactive Map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4620986"/>
            <a:ext cx="5314950" cy="1436914"/>
          </a:xfrm>
        </p:spPr>
        <p:txBody>
          <a:bodyPr>
            <a:normAutofit/>
          </a:bodyPr>
          <a:lstStyle/>
          <a:p>
            <a:r>
              <a:rPr lang="en-US" dirty="0"/>
              <a:t>Julie Eklund</a:t>
            </a:r>
          </a:p>
          <a:p>
            <a:r>
              <a:rPr lang="en-US" dirty="0"/>
              <a:t>October 26, 2017</a:t>
            </a:r>
          </a:p>
        </p:txBody>
      </p:sp>
    </p:spTree>
    <p:extLst>
      <p:ext uri="{BB962C8B-B14F-4D97-AF65-F5344CB8AC3E}">
        <p14:creationId xmlns:p14="http://schemas.microsoft.com/office/powerpoint/2010/main" val="180982179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960B7-1A5D-4A40-9C6E-0A7BBAA5F990}" type="slidenum">
              <a:rPr lang="en-US" smtClean="0">
                <a:solidFill>
                  <a:schemeClr val="bg1"/>
                </a:solidFill>
              </a:rPr>
              <a:t>10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5" name="Picture 4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168143" y="1825625"/>
            <a:ext cx="5306291" cy="4351338"/>
          </a:xfrm>
          <a:prstGeom prst="rect">
            <a:avLst/>
          </a:prstGeom>
          <a:ln w="22225" cap="sq">
            <a:solidFill>
              <a:srgbClr val="000000"/>
            </a:solidFill>
            <a:prstDash val="solid"/>
            <a:miter lim="800000"/>
          </a:ln>
          <a:effectLst/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400" dirty="0"/>
              <a:t>By selecting categories on the map, the patterns of some and no college residents are apparent</a:t>
            </a:r>
          </a:p>
        </p:txBody>
      </p:sp>
      <p:pic>
        <p:nvPicPr>
          <p:cNvPr id="9" name="Picture 8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168142" y="1825625"/>
            <a:ext cx="5306291" cy="4351338"/>
          </a:xfrm>
          <a:prstGeom prst="rect">
            <a:avLst/>
          </a:prstGeom>
          <a:ln w="22225" cap="sq">
            <a:solidFill>
              <a:srgbClr val="000000"/>
            </a:solidFill>
            <a:prstDash val="solid"/>
            <a:miter lim="800000"/>
          </a:ln>
          <a:effectLst/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168140" y="1824262"/>
            <a:ext cx="5874327" cy="4352702"/>
          </a:xfrm>
          <a:prstGeom prst="rect">
            <a:avLst/>
          </a:prstGeom>
          <a:ln w="31750">
            <a:solidFill>
              <a:schemeClr val="tx1"/>
            </a:solidFill>
          </a:ln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168140" y="1824261"/>
            <a:ext cx="2200275" cy="504825"/>
          </a:xfrm>
          <a:prstGeom prst="rect">
            <a:avLst/>
          </a:prstGeom>
        </p:spPr>
      </p:pic>
      <p:sp>
        <p:nvSpPr>
          <p:cNvPr id="12" name="Freeform 39"/>
          <p:cNvSpPr>
            <a:spLocks/>
          </p:cNvSpPr>
          <p:nvPr/>
        </p:nvSpPr>
        <p:spPr bwMode="auto">
          <a:xfrm>
            <a:off x="5368415" y="1833126"/>
            <a:ext cx="3674052" cy="495960"/>
          </a:xfrm>
          <a:custGeom>
            <a:avLst/>
            <a:gdLst>
              <a:gd name="T0" fmla="*/ 0 w 12240"/>
              <a:gd name="T1" fmla="+- 0 3341 2923"/>
              <a:gd name="T2" fmla="*/ 3341 h 418"/>
              <a:gd name="T3" fmla="*/ 12240 w 12240"/>
              <a:gd name="T4" fmla="+- 0 3341 2923"/>
              <a:gd name="T5" fmla="*/ 3341 h 418"/>
              <a:gd name="T6" fmla="*/ 12240 w 12240"/>
              <a:gd name="T7" fmla="+- 0 2923 2923"/>
              <a:gd name="T8" fmla="*/ 2923 h 418"/>
              <a:gd name="T9" fmla="*/ 0 w 12240"/>
              <a:gd name="T10" fmla="+- 0 2923 2923"/>
              <a:gd name="T11" fmla="*/ 2923 h 418"/>
              <a:gd name="T12" fmla="*/ 0 w 12240"/>
              <a:gd name="T13" fmla="+- 0 3341 2923"/>
              <a:gd name="T14" fmla="*/ 3341 h 418"/>
            </a:gdLst>
            <a:ahLst/>
            <a:cxnLst>
              <a:cxn ang="0">
                <a:pos x="T0" y="T2"/>
              </a:cxn>
              <a:cxn ang="0">
                <a:pos x="T3" y="T5"/>
              </a:cxn>
              <a:cxn ang="0">
                <a:pos x="T6" y="T8"/>
              </a:cxn>
              <a:cxn ang="0">
                <a:pos x="T9" y="T11"/>
              </a:cxn>
              <a:cxn ang="0">
                <a:pos x="T12" y="T14"/>
              </a:cxn>
            </a:cxnLst>
            <a:rect l="0" t="0" r="r" b="b"/>
            <a:pathLst>
              <a:path w="12240" h="418">
                <a:moveTo>
                  <a:pt x="0" y="418"/>
                </a:moveTo>
                <a:lnTo>
                  <a:pt x="12240" y="418"/>
                </a:lnTo>
                <a:lnTo>
                  <a:pt x="12240" y="0"/>
                </a:lnTo>
                <a:lnTo>
                  <a:pt x="0" y="0"/>
                </a:lnTo>
                <a:lnTo>
                  <a:pt x="0" y="418"/>
                </a:lnTo>
              </a:path>
            </a:pathLst>
          </a:custGeom>
          <a:solidFill>
            <a:srgbClr val="A6224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marL="0" marR="0" algn="ctr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b="1" dirty="0">
                <a:solidFill>
                  <a:srgbClr val="FFFFFF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San Antonio</a:t>
            </a:r>
            <a:endParaRPr lang="en-US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0" y="2452093"/>
            <a:ext cx="3020291" cy="309840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-1" y="2452091"/>
            <a:ext cx="3020292" cy="3125163"/>
          </a:xfrm>
          <a:prstGeom prst="rect">
            <a:avLst/>
          </a:prstGeom>
        </p:spPr>
      </p:pic>
      <p:sp>
        <p:nvSpPr>
          <p:cNvPr id="6" name="Arrow: Right 5"/>
          <p:cNvSpPr/>
          <p:nvPr/>
        </p:nvSpPr>
        <p:spPr>
          <a:xfrm rot="10800000">
            <a:off x="3168139" y="4381500"/>
            <a:ext cx="1528041" cy="5969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Arrow: Right 14"/>
          <p:cNvSpPr/>
          <p:nvPr/>
        </p:nvSpPr>
        <p:spPr>
          <a:xfrm rot="10800000">
            <a:off x="3185881" y="4980782"/>
            <a:ext cx="1528041" cy="5969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592521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960B7-1A5D-4A40-9C6E-0A7BBAA5F990}" type="slidenum">
              <a:rPr lang="en-US" smtClean="0">
                <a:solidFill>
                  <a:schemeClr val="bg1"/>
                </a:solidFill>
              </a:rPr>
              <a:t>11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0" y="322963"/>
            <a:ext cx="9144000" cy="784221"/>
          </a:xfrm>
          <a:prstGeom prst="rect">
            <a:avLst/>
          </a:prstGeom>
          <a:solidFill>
            <a:srgbClr val="F6B11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54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790901" y="2454495"/>
            <a:ext cx="556219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dirty="0"/>
              <a:t>Questions or comments?</a:t>
            </a:r>
          </a:p>
        </p:txBody>
      </p:sp>
    </p:spTree>
    <p:extLst>
      <p:ext uri="{BB962C8B-B14F-4D97-AF65-F5344CB8AC3E}">
        <p14:creationId xmlns:p14="http://schemas.microsoft.com/office/powerpoint/2010/main" val="38736941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59229" y="365127"/>
            <a:ext cx="8612649" cy="934478"/>
          </a:xfrm>
        </p:spPr>
        <p:txBody>
          <a:bodyPr>
            <a:normAutofit fontScale="90000"/>
          </a:bodyPr>
          <a:lstStyle/>
          <a:p>
            <a:r>
              <a:rPr lang="en-US" sz="3300" dirty="0"/>
              <a:t>The state needs to increase postsecondary attainment by approximately 1.3% each year to reach 60x30</a:t>
            </a:r>
            <a:r>
              <a:rPr lang="en-US" sz="3600" dirty="0"/>
              <a:t>.</a:t>
            </a:r>
          </a:p>
        </p:txBody>
      </p:sp>
      <p:graphicFrame>
        <p:nvGraphicFramePr>
          <p:cNvPr id="9" name="Content Placeholder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63838015"/>
              </p:ext>
            </p:extLst>
          </p:nvPr>
        </p:nvGraphicFramePr>
        <p:xfrm>
          <a:off x="628650" y="1926771"/>
          <a:ext cx="7886700" cy="389221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960B7-1A5D-4A40-9C6E-0A7BBAA5F990}" type="slidenum">
              <a:rPr lang="en-US" smtClean="0">
                <a:solidFill>
                  <a:schemeClr val="bg1"/>
                </a:solidFill>
              </a:rPr>
              <a:pPr/>
              <a:t>2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8" name="AutoShape 3"/>
          <p:cNvSpPr>
            <a:spLocks noChangeAspect="1" noChangeArrowheads="1" noTextEdit="1"/>
          </p:cNvSpPr>
          <p:nvPr/>
        </p:nvSpPr>
        <p:spPr bwMode="auto">
          <a:xfrm>
            <a:off x="1038937" y="1107701"/>
            <a:ext cx="6968882" cy="4715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004109" y="5818981"/>
            <a:ext cx="38433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Note: 2020, 2025 &amp; 2030 are targets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740229" y="1562133"/>
            <a:ext cx="705906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Percent of Population Ages 25-34 with a Certificate or Degree</a:t>
            </a:r>
          </a:p>
        </p:txBody>
      </p:sp>
    </p:spTree>
    <p:extLst>
      <p:ext uri="{BB962C8B-B14F-4D97-AF65-F5344CB8AC3E}">
        <p14:creationId xmlns:p14="http://schemas.microsoft.com/office/powerpoint/2010/main" val="21606625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28649" y="444919"/>
            <a:ext cx="8425543" cy="1027419"/>
          </a:xfrm>
        </p:spPr>
        <p:txBody>
          <a:bodyPr>
            <a:normAutofit fontScale="90000"/>
          </a:bodyPr>
          <a:lstStyle/>
          <a:p>
            <a:r>
              <a:rPr lang="en-US" sz="3100" dirty="0"/>
              <a:t>Females are more likely to have a postsecondary credential than males, but the gap closed slightly in 2015 </a:t>
            </a:r>
            <a:r>
              <a:rPr lang="en-US" sz="3600" dirty="0"/>
              <a:t/>
            </a:r>
            <a:br>
              <a:rPr lang="en-US" sz="3600" dirty="0"/>
            </a:br>
            <a:endParaRPr lang="en-US" sz="3600" dirty="0"/>
          </a:p>
        </p:txBody>
      </p:sp>
      <p:graphicFrame>
        <p:nvGraphicFramePr>
          <p:cNvPr id="9" name="Content Placeholder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76752483"/>
              </p:ext>
            </p:extLst>
          </p:nvPr>
        </p:nvGraphicFramePr>
        <p:xfrm>
          <a:off x="628650" y="2220456"/>
          <a:ext cx="7886700" cy="360321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960B7-1A5D-4A40-9C6E-0A7BBAA5F990}" type="slidenum">
              <a:rPr lang="en-US" smtClean="0">
                <a:solidFill>
                  <a:schemeClr val="bg1"/>
                </a:solidFill>
              </a:rPr>
              <a:pPr/>
              <a:t>3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8" name="AutoShape 3"/>
          <p:cNvSpPr>
            <a:spLocks noChangeAspect="1" noChangeArrowheads="1" noTextEdit="1"/>
          </p:cNvSpPr>
          <p:nvPr/>
        </p:nvSpPr>
        <p:spPr bwMode="auto">
          <a:xfrm>
            <a:off x="1038937" y="1107701"/>
            <a:ext cx="6968882" cy="4715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312583" y="1687779"/>
            <a:ext cx="71055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Percent of Population Ages 25-34 with a Certificate or Degree</a:t>
            </a:r>
          </a:p>
        </p:txBody>
      </p:sp>
    </p:spTree>
    <p:extLst>
      <p:ext uri="{BB962C8B-B14F-4D97-AF65-F5344CB8AC3E}">
        <p14:creationId xmlns:p14="http://schemas.microsoft.com/office/powerpoint/2010/main" val="19138945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28650" y="444919"/>
            <a:ext cx="7486650" cy="1325563"/>
          </a:xfrm>
        </p:spPr>
        <p:txBody>
          <a:bodyPr>
            <a:normAutofit/>
          </a:bodyPr>
          <a:lstStyle/>
          <a:p>
            <a:r>
              <a:rPr lang="en-US" sz="3600" dirty="0"/>
              <a:t>There are substantial gaps across major demographic groups</a:t>
            </a:r>
          </a:p>
        </p:txBody>
      </p:sp>
      <p:graphicFrame>
        <p:nvGraphicFramePr>
          <p:cNvPr id="9" name="Content Placeholder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98160079"/>
              </p:ext>
            </p:extLst>
          </p:nvPr>
        </p:nvGraphicFramePr>
        <p:xfrm>
          <a:off x="628650" y="1950453"/>
          <a:ext cx="8362950" cy="43513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960B7-1A5D-4A40-9C6E-0A7BBAA5F990}" type="slidenum">
              <a:rPr lang="en-US" smtClean="0">
                <a:solidFill>
                  <a:schemeClr val="bg1"/>
                </a:solidFill>
              </a:rPr>
              <a:pPr/>
              <a:t>4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8" name="AutoShape 3"/>
          <p:cNvSpPr>
            <a:spLocks noChangeAspect="1" noChangeArrowheads="1" noTextEdit="1"/>
          </p:cNvSpPr>
          <p:nvPr/>
        </p:nvSpPr>
        <p:spPr bwMode="auto">
          <a:xfrm>
            <a:off x="1038937" y="1107701"/>
            <a:ext cx="6968882" cy="4715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881744" y="1585816"/>
            <a:ext cx="80781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Percent of Population Ages 25-34 with a Certificate or Degree</a:t>
            </a:r>
          </a:p>
        </p:txBody>
      </p:sp>
    </p:spTree>
    <p:extLst>
      <p:ext uri="{BB962C8B-B14F-4D97-AF65-F5344CB8AC3E}">
        <p14:creationId xmlns:p14="http://schemas.microsoft.com/office/powerpoint/2010/main" val="33191028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25083" y="365126"/>
            <a:ext cx="8595361" cy="869313"/>
          </a:xfrm>
        </p:spPr>
        <p:txBody>
          <a:bodyPr>
            <a:normAutofit/>
          </a:bodyPr>
          <a:lstStyle/>
          <a:p>
            <a:r>
              <a:rPr lang="en-US" sz="3600" dirty="0"/>
              <a:t>Regional levels vary as well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960B7-1A5D-4A40-9C6E-0A7BBAA5F990}" type="slidenum">
              <a:rPr lang="en-US" smtClean="0">
                <a:solidFill>
                  <a:schemeClr val="bg1"/>
                </a:solidFill>
              </a:rPr>
              <a:t>5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8" name="AutoShape 3"/>
          <p:cNvSpPr>
            <a:spLocks noChangeAspect="1" noChangeArrowheads="1" noTextEdit="1"/>
          </p:cNvSpPr>
          <p:nvPr/>
        </p:nvSpPr>
        <p:spPr bwMode="auto">
          <a:xfrm>
            <a:off x="1038937" y="1107701"/>
            <a:ext cx="6968882" cy="5080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graphicFrame>
        <p:nvGraphicFramePr>
          <p:cNvPr id="16" name="Chart 1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47288290"/>
              </p:ext>
            </p:extLst>
          </p:nvPr>
        </p:nvGraphicFramePr>
        <p:xfrm>
          <a:off x="202406" y="1447800"/>
          <a:ext cx="8739188" cy="3962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2364414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F4C9DA1-2E71-47C6-AD8A-5075BC8EE6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National comparisons of associate degree and higher % provide context</a:t>
            </a:r>
            <a:br>
              <a:rPr lang="en-US" dirty="0"/>
            </a:b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F8E80368-47AA-428A-8A20-A089211163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513114"/>
            <a:ext cx="7886700" cy="4663849"/>
          </a:xfrm>
        </p:spPr>
        <p:txBody>
          <a:bodyPr>
            <a:normAutofit fontScale="92500" lnSpcReduction="20000"/>
          </a:bodyPr>
          <a:lstStyle/>
          <a:p>
            <a:r>
              <a:rPr lang="en-US" dirty="0">
                <a:solidFill>
                  <a:srgbClr val="C00000"/>
                </a:solidFill>
              </a:rPr>
              <a:t>Massachusetts – 49%</a:t>
            </a:r>
          </a:p>
          <a:p>
            <a:pPr lvl="1"/>
            <a:r>
              <a:rPr lang="en-US" dirty="0"/>
              <a:t>Boston 56%</a:t>
            </a:r>
          </a:p>
          <a:p>
            <a:r>
              <a:rPr lang="en-US" dirty="0">
                <a:solidFill>
                  <a:srgbClr val="C00000"/>
                </a:solidFill>
              </a:rPr>
              <a:t>Colorado – 47.5%</a:t>
            </a:r>
          </a:p>
          <a:p>
            <a:pPr lvl="1"/>
            <a:r>
              <a:rPr lang="en-US" dirty="0"/>
              <a:t>Denver – 50%</a:t>
            </a:r>
          </a:p>
          <a:p>
            <a:r>
              <a:rPr lang="en-US" dirty="0">
                <a:solidFill>
                  <a:srgbClr val="C00000"/>
                </a:solidFill>
              </a:rPr>
              <a:t>California – 39.9</a:t>
            </a:r>
          </a:p>
          <a:p>
            <a:pPr lvl="1"/>
            <a:r>
              <a:rPr lang="en-US" dirty="0"/>
              <a:t>San Francisco – 55%</a:t>
            </a:r>
          </a:p>
          <a:p>
            <a:pPr lvl="1"/>
            <a:r>
              <a:rPr lang="en-US" dirty="0"/>
              <a:t>Los Angeles – 40%</a:t>
            </a:r>
          </a:p>
          <a:p>
            <a:r>
              <a:rPr lang="en-US" dirty="0">
                <a:solidFill>
                  <a:srgbClr val="C00000"/>
                </a:solidFill>
              </a:rPr>
              <a:t>Texas – 35.3%</a:t>
            </a:r>
          </a:p>
          <a:p>
            <a:pPr lvl="1"/>
            <a:r>
              <a:rPr lang="en-US" dirty="0"/>
              <a:t>Dallas 40%</a:t>
            </a:r>
          </a:p>
          <a:p>
            <a:pPr lvl="1"/>
            <a:r>
              <a:rPr lang="en-US" dirty="0"/>
              <a:t>Houston 38%</a:t>
            </a:r>
          </a:p>
          <a:p>
            <a:pPr marL="457200" lvl="1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sz="2200" dirty="0"/>
              <a:t>Note: Statewide data from the 2015 ACS one-year estimates;</a:t>
            </a:r>
          </a:p>
          <a:p>
            <a:pPr marL="0" indent="0">
              <a:buNone/>
            </a:pPr>
            <a:r>
              <a:rPr lang="en-US" sz="2200" dirty="0"/>
              <a:t>City data from 5-year ACS estimates (2011-2015)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xmlns="" id="{71EAC208-9CB1-4F34-8067-A7539BB223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960B7-1A5D-4A40-9C6E-0A7BBAA5F990}" type="slidenum">
              <a:rPr lang="en-US" smtClean="0">
                <a:solidFill>
                  <a:schemeClr val="bg1"/>
                </a:solidFill>
              </a:rPr>
              <a:t>6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987343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55181"/>
            <a:ext cx="7886700" cy="1025932"/>
          </a:xfrm>
        </p:spPr>
        <p:txBody>
          <a:bodyPr>
            <a:noAutofit/>
          </a:bodyPr>
          <a:lstStyle/>
          <a:p>
            <a:r>
              <a:rPr lang="en-US" sz="2800" dirty="0"/>
              <a:t>New interactive map provides insight on education levels for residents, ages 25-34, </a:t>
            </a:r>
            <a:r>
              <a:rPr lang="en-US" sz="2800" u="sng" dirty="0">
                <a:hlinkClick r:id="rId3"/>
              </a:rPr>
              <a:t>http://www.thecb.state.tx.us/apps/map/attainment</a:t>
            </a:r>
            <a:endParaRPr lang="en-US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960B7-1A5D-4A40-9C6E-0A7BBAA5F990}" type="slidenum">
              <a:rPr lang="en-US" smtClean="0">
                <a:solidFill>
                  <a:schemeClr val="bg1"/>
                </a:solidFill>
              </a:rPr>
              <a:t>7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5" name="Picture 4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63636" y="1394143"/>
            <a:ext cx="5367408" cy="4782820"/>
          </a:xfrm>
          <a:prstGeom prst="rect">
            <a:avLst/>
          </a:prstGeom>
          <a:ln w="12700">
            <a:solidFill>
              <a:srgbClr val="000000"/>
            </a:solidFill>
          </a:ln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2452093"/>
            <a:ext cx="3020291" cy="309840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cxnSp>
        <p:nvCxnSpPr>
          <p:cNvPr id="8" name="Straight Connector 7"/>
          <p:cNvCxnSpPr/>
          <p:nvPr/>
        </p:nvCxnSpPr>
        <p:spPr>
          <a:xfrm flipH="1" flipV="1">
            <a:off x="3020291" y="2452093"/>
            <a:ext cx="429491" cy="224459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flipH="1" flipV="1">
            <a:off x="3034145" y="5550495"/>
            <a:ext cx="415638" cy="62646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7754800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960B7-1A5D-4A40-9C6E-0A7BBAA5F990}" type="slidenum">
              <a:rPr lang="en-US" smtClean="0">
                <a:solidFill>
                  <a:schemeClr val="bg1"/>
                </a:solidFill>
              </a:rPr>
              <a:t>8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5" name="Picture 4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232684" y="1825625"/>
            <a:ext cx="5306291" cy="4351338"/>
          </a:xfrm>
          <a:prstGeom prst="rect">
            <a:avLst/>
          </a:prstGeom>
          <a:ln w="22225" cap="sq">
            <a:solidFill>
              <a:srgbClr val="000000"/>
            </a:solidFill>
            <a:prstDash val="solid"/>
            <a:miter lim="800000"/>
          </a:ln>
          <a:effectLst/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7" name="Picture 6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232684" y="1825625"/>
            <a:ext cx="5306291" cy="4351338"/>
          </a:xfrm>
          <a:prstGeom prst="rect">
            <a:avLst/>
          </a:prstGeom>
          <a:ln w="22225" cap="sq">
            <a:solidFill>
              <a:srgbClr val="000000"/>
            </a:solidFill>
            <a:prstDash val="solid"/>
            <a:miter lim="800000"/>
          </a:ln>
          <a:effectLst/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8" name="Freeform 39"/>
          <p:cNvSpPr>
            <a:spLocks/>
          </p:cNvSpPr>
          <p:nvPr/>
        </p:nvSpPr>
        <p:spPr bwMode="auto">
          <a:xfrm>
            <a:off x="4916471" y="1825625"/>
            <a:ext cx="3622504" cy="377248"/>
          </a:xfrm>
          <a:custGeom>
            <a:avLst/>
            <a:gdLst>
              <a:gd name="T0" fmla="*/ 0 w 12240"/>
              <a:gd name="T1" fmla="+- 0 3341 2923"/>
              <a:gd name="T2" fmla="*/ 3341 h 418"/>
              <a:gd name="T3" fmla="*/ 12240 w 12240"/>
              <a:gd name="T4" fmla="+- 0 3341 2923"/>
              <a:gd name="T5" fmla="*/ 3341 h 418"/>
              <a:gd name="T6" fmla="*/ 12240 w 12240"/>
              <a:gd name="T7" fmla="+- 0 2923 2923"/>
              <a:gd name="T8" fmla="*/ 2923 h 418"/>
              <a:gd name="T9" fmla="*/ 0 w 12240"/>
              <a:gd name="T10" fmla="+- 0 2923 2923"/>
              <a:gd name="T11" fmla="*/ 2923 h 418"/>
              <a:gd name="T12" fmla="*/ 0 w 12240"/>
              <a:gd name="T13" fmla="+- 0 3341 2923"/>
              <a:gd name="T14" fmla="*/ 3341 h 418"/>
            </a:gdLst>
            <a:ahLst/>
            <a:cxnLst>
              <a:cxn ang="0">
                <a:pos x="T0" y="T2"/>
              </a:cxn>
              <a:cxn ang="0">
                <a:pos x="T3" y="T5"/>
              </a:cxn>
              <a:cxn ang="0">
                <a:pos x="T6" y="T8"/>
              </a:cxn>
              <a:cxn ang="0">
                <a:pos x="T9" y="T11"/>
              </a:cxn>
              <a:cxn ang="0">
                <a:pos x="T12" y="T14"/>
              </a:cxn>
            </a:cxnLst>
            <a:rect l="0" t="0" r="r" b="b"/>
            <a:pathLst>
              <a:path w="12240" h="418">
                <a:moveTo>
                  <a:pt x="0" y="418"/>
                </a:moveTo>
                <a:lnTo>
                  <a:pt x="12240" y="418"/>
                </a:lnTo>
                <a:lnTo>
                  <a:pt x="12240" y="0"/>
                </a:lnTo>
                <a:lnTo>
                  <a:pt x="0" y="0"/>
                </a:lnTo>
                <a:lnTo>
                  <a:pt x="0" y="418"/>
                </a:lnTo>
              </a:path>
            </a:pathLst>
          </a:custGeom>
          <a:solidFill>
            <a:srgbClr val="A6224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marL="0" marR="0" algn="ctr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b="1" dirty="0">
                <a:solidFill>
                  <a:srgbClr val="FFFFFF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Houston</a:t>
            </a:r>
            <a:endParaRPr lang="en-US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400" dirty="0"/>
              <a:t>Residents are concentrated by level of education, although the patterns vary by city.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2452093"/>
            <a:ext cx="3020291" cy="309840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-1" y="2465586"/>
            <a:ext cx="3020291" cy="31036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711006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8418368" cy="1325563"/>
          </a:xfrm>
        </p:spPr>
        <p:txBody>
          <a:bodyPr>
            <a:normAutofit/>
          </a:bodyPr>
          <a:lstStyle/>
          <a:p>
            <a:r>
              <a:rPr lang="en-US" sz="3400" dirty="0"/>
              <a:t>Residents are concentrated by level of education, although the patterns vary by city.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960B7-1A5D-4A40-9C6E-0A7BBAA5F990}" type="slidenum">
              <a:rPr lang="en-US" smtClean="0">
                <a:solidFill>
                  <a:schemeClr val="bg1"/>
                </a:solidFill>
              </a:rPr>
              <a:t>9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5" name="Picture 4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211166" y="1825625"/>
            <a:ext cx="5306291" cy="4351338"/>
          </a:xfrm>
          <a:prstGeom prst="rect">
            <a:avLst/>
          </a:prstGeom>
          <a:ln w="22225" cap="sq">
            <a:solidFill>
              <a:srgbClr val="000000"/>
            </a:solidFill>
            <a:prstDash val="solid"/>
            <a:miter lim="800000"/>
          </a:ln>
          <a:effectLst/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6" name="Freeform 39"/>
          <p:cNvSpPr>
            <a:spLocks/>
          </p:cNvSpPr>
          <p:nvPr/>
        </p:nvSpPr>
        <p:spPr bwMode="auto">
          <a:xfrm>
            <a:off x="4887650" y="1825624"/>
            <a:ext cx="3629807" cy="307975"/>
          </a:xfrm>
          <a:custGeom>
            <a:avLst/>
            <a:gdLst>
              <a:gd name="T0" fmla="*/ 0 w 12240"/>
              <a:gd name="T1" fmla="+- 0 3341 2923"/>
              <a:gd name="T2" fmla="*/ 3341 h 418"/>
              <a:gd name="T3" fmla="*/ 12240 w 12240"/>
              <a:gd name="T4" fmla="+- 0 3341 2923"/>
              <a:gd name="T5" fmla="*/ 3341 h 418"/>
              <a:gd name="T6" fmla="*/ 12240 w 12240"/>
              <a:gd name="T7" fmla="+- 0 2923 2923"/>
              <a:gd name="T8" fmla="*/ 2923 h 418"/>
              <a:gd name="T9" fmla="*/ 0 w 12240"/>
              <a:gd name="T10" fmla="+- 0 2923 2923"/>
              <a:gd name="T11" fmla="*/ 2923 h 418"/>
              <a:gd name="T12" fmla="*/ 0 w 12240"/>
              <a:gd name="T13" fmla="+- 0 3341 2923"/>
              <a:gd name="T14" fmla="*/ 3341 h 418"/>
            </a:gdLst>
            <a:ahLst/>
            <a:cxnLst>
              <a:cxn ang="0">
                <a:pos x="T0" y="T2"/>
              </a:cxn>
              <a:cxn ang="0">
                <a:pos x="T3" y="T5"/>
              </a:cxn>
              <a:cxn ang="0">
                <a:pos x="T6" y="T8"/>
              </a:cxn>
              <a:cxn ang="0">
                <a:pos x="T9" y="T11"/>
              </a:cxn>
              <a:cxn ang="0">
                <a:pos x="T12" y="T14"/>
              </a:cxn>
            </a:cxnLst>
            <a:rect l="0" t="0" r="r" b="b"/>
            <a:pathLst>
              <a:path w="12240" h="418">
                <a:moveTo>
                  <a:pt x="0" y="418"/>
                </a:moveTo>
                <a:lnTo>
                  <a:pt x="12240" y="418"/>
                </a:lnTo>
                <a:lnTo>
                  <a:pt x="12240" y="0"/>
                </a:lnTo>
                <a:lnTo>
                  <a:pt x="0" y="0"/>
                </a:lnTo>
                <a:lnTo>
                  <a:pt x="0" y="418"/>
                </a:lnTo>
              </a:path>
            </a:pathLst>
          </a:custGeom>
          <a:solidFill>
            <a:srgbClr val="A6224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marL="0" marR="0" algn="ctr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b="1" dirty="0">
                <a:solidFill>
                  <a:srgbClr val="FFFFFF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Austin</a:t>
            </a:r>
            <a:r>
              <a:rPr lang="en-US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2452093"/>
            <a:ext cx="3020291" cy="309840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1" y="2452093"/>
            <a:ext cx="3020291" cy="31258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369629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13532</TotalTime>
  <Words>279</Words>
  <Application>Microsoft Office PowerPoint</Application>
  <PresentationFormat>On-screen Show (4:3)</PresentationFormat>
  <Paragraphs>65</Paragraphs>
  <Slides>11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7" baseType="lpstr">
      <vt:lpstr>Arial</vt:lpstr>
      <vt:lpstr>Calibri</vt:lpstr>
      <vt:lpstr>Calibri Light</vt:lpstr>
      <vt:lpstr>Tahoma</vt:lpstr>
      <vt:lpstr>Times New Roman</vt:lpstr>
      <vt:lpstr>Office Theme</vt:lpstr>
      <vt:lpstr>60x30: Educated Population Goal and Interactive Map</vt:lpstr>
      <vt:lpstr>The state needs to increase postsecondary attainment by approximately 1.3% each year to reach 60x30.</vt:lpstr>
      <vt:lpstr>Females are more likely to have a postsecondary credential than males, but the gap closed slightly in 2015  </vt:lpstr>
      <vt:lpstr>There are substantial gaps across major demographic groups</vt:lpstr>
      <vt:lpstr>Regional levels vary as well</vt:lpstr>
      <vt:lpstr>National comparisons of associate degree and higher % provide context </vt:lpstr>
      <vt:lpstr>New interactive map provides insight on education levels for residents, ages 25-34, http://www.thecb.state.tx.us/apps/map/attainment</vt:lpstr>
      <vt:lpstr>Residents are concentrated by level of education, although the patterns vary by city.</vt:lpstr>
      <vt:lpstr>Residents are concentrated by level of education, although the patterns vary by city.</vt:lpstr>
      <vt:lpstr>By selecting categories on the map, the patterns of some and no college residents are apparent</vt:lpstr>
      <vt:lpstr>PowerPoint Presentation</vt:lpstr>
    </vt:vector>
  </TitlesOfParts>
  <Company>THECB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Rodriguez, Sophia</dc:creator>
  <cp:lastModifiedBy>Sutton, Sue</cp:lastModifiedBy>
  <cp:revision>199</cp:revision>
  <cp:lastPrinted>2017-10-24T16:50:06Z</cp:lastPrinted>
  <dcterms:created xsi:type="dcterms:W3CDTF">2015-09-21T17:58:58Z</dcterms:created>
  <dcterms:modified xsi:type="dcterms:W3CDTF">2017-10-24T16:53:23Z</dcterms:modified>
</cp:coreProperties>
</file>