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1" r:id="rId1"/>
  </p:sldMasterIdLst>
  <p:notesMasterIdLst>
    <p:notesMasterId r:id="rId29"/>
  </p:notesMasterIdLst>
  <p:handoutMasterIdLst>
    <p:handoutMasterId r:id="rId30"/>
  </p:handoutMasterIdLst>
  <p:sldIdLst>
    <p:sldId id="263" r:id="rId2"/>
    <p:sldId id="424" r:id="rId3"/>
    <p:sldId id="469" r:id="rId4"/>
    <p:sldId id="376" r:id="rId5"/>
    <p:sldId id="274" r:id="rId6"/>
    <p:sldId id="279" r:id="rId7"/>
    <p:sldId id="365" r:id="rId8"/>
    <p:sldId id="415" r:id="rId9"/>
    <p:sldId id="471" r:id="rId10"/>
    <p:sldId id="493" r:id="rId11"/>
    <p:sldId id="494" r:id="rId12"/>
    <p:sldId id="495" r:id="rId13"/>
    <p:sldId id="496" r:id="rId14"/>
    <p:sldId id="426" r:id="rId15"/>
    <p:sldId id="473" r:id="rId16"/>
    <p:sldId id="492" r:id="rId17"/>
    <p:sldId id="475" r:id="rId18"/>
    <p:sldId id="460" r:id="rId19"/>
    <p:sldId id="499" r:id="rId20"/>
    <p:sldId id="481" r:id="rId21"/>
    <p:sldId id="500" r:id="rId22"/>
    <p:sldId id="501" r:id="rId23"/>
    <p:sldId id="343" r:id="rId24"/>
    <p:sldId id="497" r:id="rId25"/>
    <p:sldId id="480" r:id="rId26"/>
    <p:sldId id="498" r:id="rId27"/>
    <p:sldId id="482" r:id="rId28"/>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288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6B11A"/>
    <a:srgbClr val="005B83"/>
    <a:srgbClr val="242B83"/>
    <a:srgbClr val="00B189"/>
    <a:srgbClr val="A62242"/>
    <a:srgbClr val="558ED5"/>
    <a:srgbClr val="C3D69B"/>
    <a:srgbClr val="77933C"/>
    <a:srgbClr val="B3A2C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5395" autoAdjust="0"/>
    <p:restoredTop sz="85331" autoAdjust="0"/>
  </p:normalViewPr>
  <p:slideViewPr>
    <p:cSldViewPr snapToGrid="0">
      <p:cViewPr varScale="1">
        <p:scale>
          <a:sx n="74" d="100"/>
          <a:sy n="74" d="100"/>
        </p:scale>
        <p:origin x="1123" y="58"/>
      </p:cViewPr>
      <p:guideLst>
        <p:guide orient="horz" pos="2160"/>
        <p:guide pos="2880"/>
      </p:guideLst>
    </p:cSldViewPr>
  </p:slideViewPr>
  <p:notesTextViewPr>
    <p:cViewPr>
      <p:scale>
        <a:sx n="1" d="1"/>
        <a:sy n="1" d="1"/>
      </p:scale>
      <p:origin x="0" y="0"/>
    </p:cViewPr>
  </p:notesTextViewPr>
  <p:sorterViewPr>
    <p:cViewPr varScale="1">
      <p:scale>
        <a:sx n="100" d="100"/>
        <a:sy n="100" d="100"/>
      </p:scale>
      <p:origin x="0" y="0"/>
    </p:cViewPr>
  </p:sorterViewPr>
  <p:notesViewPr>
    <p:cSldViewPr snapToGrid="0">
      <p:cViewPr varScale="1">
        <p:scale>
          <a:sx n="66" d="100"/>
          <a:sy n="66" d="100"/>
        </p:scale>
        <p:origin x="1570" y="53"/>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handoutMaster" Target="handoutMasters/handoutMaster1.xml"/><Relationship Id="rId35" Type="http://schemas.microsoft.com/office/2015/10/relationships/revisionInfo" Target="revisionInfo.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Date Placeholder 2"/>
          <p:cNvSpPr>
            <a:spLocks noGrp="1"/>
          </p:cNvSpPr>
          <p:nvPr>
            <p:ph type="dt" sz="quarter" idx="1"/>
          </p:nvPr>
        </p:nvSpPr>
        <p:spPr>
          <a:xfrm>
            <a:off x="3970339" y="1"/>
            <a:ext cx="3038475" cy="466725"/>
          </a:xfrm>
          <a:prstGeom prst="rect">
            <a:avLst/>
          </a:prstGeom>
        </p:spPr>
        <p:txBody>
          <a:bodyPr vert="horz" lIns="91427" tIns="45713" rIns="91427" bIns="45713" rtlCol="0"/>
          <a:lstStyle>
            <a:lvl1pPr algn="r">
              <a:defRPr sz="1200"/>
            </a:lvl1pPr>
          </a:lstStyle>
          <a:p>
            <a:r>
              <a:rPr lang="en-US" b="1" dirty="0">
                <a:latin typeface="Tahoma" panose="020B0604030504040204" pitchFamily="34" charset="0"/>
                <a:ea typeface="Tahoma" panose="020B0604030504040204" pitchFamily="34" charset="0"/>
                <a:cs typeface="Tahoma" panose="020B0604030504040204" pitchFamily="34" charset="0"/>
              </a:rPr>
              <a:t>AGENDA ITEM V-C</a:t>
            </a:r>
          </a:p>
        </p:txBody>
      </p:sp>
      <p:sp>
        <p:nvSpPr>
          <p:cNvPr id="4" name="Footer Placeholder 3"/>
          <p:cNvSpPr>
            <a:spLocks noGrp="1"/>
          </p:cNvSpPr>
          <p:nvPr>
            <p:ph type="ftr" sz="quarter" idx="2"/>
          </p:nvPr>
        </p:nvSpPr>
        <p:spPr>
          <a:xfrm>
            <a:off x="3402958" y="8632906"/>
            <a:ext cx="3038475" cy="466725"/>
          </a:xfrm>
          <a:prstGeom prst="rect">
            <a:avLst/>
          </a:prstGeom>
        </p:spPr>
        <p:txBody>
          <a:bodyPr vert="horz" lIns="91427" tIns="45713" rIns="91427" bIns="45713" rtlCol="0" anchor="b"/>
          <a:lstStyle>
            <a:lvl1pPr algn="l">
              <a:defRPr sz="1200"/>
            </a:lvl1pPr>
          </a:lstStyle>
          <a:p>
            <a:r>
              <a:rPr lang="en-US" b="1" dirty="0">
                <a:latin typeface="Tahoma" panose="020B0604030504040204" pitchFamily="34" charset="0"/>
                <a:ea typeface="Tahoma" panose="020B0604030504040204" pitchFamily="34" charset="0"/>
                <a:cs typeface="Tahoma" panose="020B0604030504040204" pitchFamily="34" charset="0"/>
              </a:rPr>
              <a:t>                                                     06/17</a:t>
            </a:r>
          </a:p>
          <a:p>
            <a:endParaRPr lang="en-US" b="1" dirty="0">
              <a:latin typeface="Tahoma" panose="020B0604030504040204" pitchFamily="34" charset="0"/>
              <a:ea typeface="Tahoma" panose="020B0604030504040204" pitchFamily="34" charset="0"/>
              <a:cs typeface="Tahoma" panose="020B0604030504040204" pitchFamily="34" charset="0"/>
            </a:endParaRPr>
          </a:p>
        </p:txBody>
      </p:sp>
    </p:spTree>
    <p:extLst>
      <p:ext uri="{BB962C8B-B14F-4D97-AF65-F5344CB8AC3E}">
        <p14:creationId xmlns:p14="http://schemas.microsoft.com/office/powerpoint/2010/main" val="1315171396"/>
      </p:ext>
    </p:extLst>
  </p:cSld>
  <p:clrMap bg1="lt1" tx1="dk1" bg2="lt2" tx2="dk2" accent1="accent1" accent2="accent2" accent3="accent3" accent4="accent4" accent5="accent5" accent6="accent6" hlink="hlink" folHlink="folHlink"/>
  <p:hf sldNum="0"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3037840" cy="466434"/>
          </a:xfrm>
          <a:prstGeom prst="rect">
            <a:avLst/>
          </a:prstGeom>
        </p:spPr>
        <p:txBody>
          <a:bodyPr vert="horz" lIns="93164" tIns="46582" rIns="93164" bIns="46582" rtlCol="0"/>
          <a:lstStyle>
            <a:lvl1pPr algn="l">
              <a:defRPr sz="1200"/>
            </a:lvl1pPr>
          </a:lstStyle>
          <a:p>
            <a:endParaRPr lang="en-US"/>
          </a:p>
        </p:txBody>
      </p:sp>
      <p:sp>
        <p:nvSpPr>
          <p:cNvPr id="3" name="Date Placeholder 2"/>
          <p:cNvSpPr>
            <a:spLocks noGrp="1"/>
          </p:cNvSpPr>
          <p:nvPr>
            <p:ph type="dt" idx="1"/>
          </p:nvPr>
        </p:nvSpPr>
        <p:spPr>
          <a:xfrm>
            <a:off x="3970938" y="1"/>
            <a:ext cx="3037840" cy="466434"/>
          </a:xfrm>
          <a:prstGeom prst="rect">
            <a:avLst/>
          </a:prstGeom>
        </p:spPr>
        <p:txBody>
          <a:bodyPr vert="horz" lIns="93164" tIns="46582" rIns="93164" bIns="46582" rtlCol="0"/>
          <a:lstStyle>
            <a:lvl1pPr algn="r">
              <a:defRPr sz="1200"/>
            </a:lvl1pPr>
          </a:lstStyle>
          <a:p>
            <a:fld id="{08364D48-0C95-4FB6-8CE9-7EA5F69F50DC}" type="datetimeFigureOut">
              <a:rPr lang="en-US" smtClean="0"/>
              <a:t>4/2/2018</a:t>
            </a:fld>
            <a:endParaRPr lang="en-US"/>
          </a:p>
        </p:txBody>
      </p:sp>
      <p:sp>
        <p:nvSpPr>
          <p:cNvPr id="4" name="Slide Image Placeholder 3"/>
          <p:cNvSpPr>
            <a:spLocks noGrp="1" noRot="1" noChangeAspect="1"/>
          </p:cNvSpPr>
          <p:nvPr>
            <p:ph type="sldImg" idx="2"/>
          </p:nvPr>
        </p:nvSpPr>
        <p:spPr>
          <a:xfrm>
            <a:off x="1414463" y="1162050"/>
            <a:ext cx="4181475" cy="3136900"/>
          </a:xfrm>
          <a:prstGeom prst="rect">
            <a:avLst/>
          </a:prstGeom>
          <a:noFill/>
          <a:ln w="12700">
            <a:solidFill>
              <a:prstClr val="black"/>
            </a:solidFill>
          </a:ln>
        </p:spPr>
        <p:txBody>
          <a:bodyPr vert="horz" lIns="93164" tIns="46582" rIns="93164" bIns="46582" rtlCol="0" anchor="ctr"/>
          <a:lstStyle/>
          <a:p>
            <a:endParaRPr lang="en-US"/>
          </a:p>
        </p:txBody>
      </p:sp>
      <p:sp>
        <p:nvSpPr>
          <p:cNvPr id="5" name="Notes Placeholder 4"/>
          <p:cNvSpPr>
            <a:spLocks noGrp="1"/>
          </p:cNvSpPr>
          <p:nvPr>
            <p:ph type="body" sz="quarter" idx="3"/>
          </p:nvPr>
        </p:nvSpPr>
        <p:spPr>
          <a:xfrm>
            <a:off x="701040" y="4473892"/>
            <a:ext cx="5608320" cy="3660458"/>
          </a:xfrm>
          <a:prstGeom prst="rect">
            <a:avLst/>
          </a:prstGeom>
        </p:spPr>
        <p:txBody>
          <a:bodyPr vert="horz" lIns="93164" tIns="46582" rIns="93164" bIns="46582"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8"/>
            <a:ext cx="3037840" cy="466433"/>
          </a:xfrm>
          <a:prstGeom prst="rect">
            <a:avLst/>
          </a:prstGeom>
        </p:spPr>
        <p:txBody>
          <a:bodyPr vert="horz" lIns="93164" tIns="46582" rIns="93164" bIns="46582"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8"/>
            <a:ext cx="3037840" cy="466433"/>
          </a:xfrm>
          <a:prstGeom prst="rect">
            <a:avLst/>
          </a:prstGeom>
        </p:spPr>
        <p:txBody>
          <a:bodyPr vert="horz" lIns="93164" tIns="46582" rIns="93164" bIns="46582" rtlCol="0" anchor="b"/>
          <a:lstStyle>
            <a:lvl1pPr algn="r">
              <a:defRPr sz="1200"/>
            </a:lvl1pPr>
          </a:lstStyle>
          <a:p>
            <a:fld id="{2B2C798A-60EA-4F3C-B644-E6CB0105F259}" type="slidenum">
              <a:rPr lang="en-US" smtClean="0"/>
              <a:t>‹#›</a:t>
            </a:fld>
            <a:endParaRPr lang="en-US"/>
          </a:p>
        </p:txBody>
      </p:sp>
    </p:spTree>
    <p:extLst>
      <p:ext uri="{BB962C8B-B14F-4D97-AF65-F5344CB8AC3E}">
        <p14:creationId xmlns:p14="http://schemas.microsoft.com/office/powerpoint/2010/main" val="1386364744"/>
      </p:ext>
    </p:extLst>
  </p:cSld>
  <p:clrMap bg1="lt1" tx1="dk1" bg2="lt2" tx2="dk2" accent1="accent1" accent2="accent2" accent3="accent3" accent4="accent4" accent5="accent5" accent6="accent6" hlink="hlink" folHlink="folHlink"/>
  <p:hf sldNum="0" hd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r>
              <a:rPr lang="en-US" sz="1600" dirty="0"/>
              <a:t>Good morning. Today I am going to present our approach for establishing regional targets for 60x30TX. Through this approach, we aim to foster shared ownership with regions and institutions in the state and help translate our big goals into coordinated action. </a:t>
            </a:r>
          </a:p>
        </p:txBody>
      </p:sp>
      <p:sp>
        <p:nvSpPr>
          <p:cNvPr id="5" name="Footer Placeholder 4"/>
          <p:cNvSpPr>
            <a:spLocks noGrp="1"/>
          </p:cNvSpPr>
          <p:nvPr>
            <p:ph type="ftr" sz="quarter" idx="11"/>
          </p:nvPr>
        </p:nvSpPr>
        <p:spPr/>
        <p:txBody>
          <a:bodyPr/>
          <a:lstStyle/>
          <a:p>
            <a:endParaRPr lang="en-US"/>
          </a:p>
        </p:txBody>
      </p:sp>
    </p:spTree>
    <p:extLst>
      <p:ext uri="{BB962C8B-B14F-4D97-AF65-F5344CB8AC3E}">
        <p14:creationId xmlns:p14="http://schemas.microsoft.com/office/powerpoint/2010/main" val="226269875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600" dirty="0"/>
              <a:t>Thank you and I welcome any questions or comments you have. </a:t>
            </a:r>
          </a:p>
        </p:txBody>
      </p:sp>
      <p:sp>
        <p:nvSpPr>
          <p:cNvPr id="5" name="Footer Placeholder 4"/>
          <p:cNvSpPr>
            <a:spLocks noGrp="1"/>
          </p:cNvSpPr>
          <p:nvPr>
            <p:ph type="ftr" sz="quarter" idx="11"/>
          </p:nvPr>
        </p:nvSpPr>
        <p:spPr/>
        <p:txBody>
          <a:bodyPr/>
          <a:lstStyle/>
          <a:p>
            <a:endParaRPr lang="en-US"/>
          </a:p>
        </p:txBody>
      </p:sp>
    </p:spTree>
    <p:extLst>
      <p:ext uri="{BB962C8B-B14F-4D97-AF65-F5344CB8AC3E}">
        <p14:creationId xmlns:p14="http://schemas.microsoft.com/office/powerpoint/2010/main" val="63090009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aseline="0" dirty="0"/>
              <a:t>In addition to the creating preliminary regional targets, staff have been developing a starter kit to support regional collaboration. The components of the starter kit are listed here. The kit will include a short list of sample regional strategies that are relevant to 60x30tx, high-impact, and are designed to address most or all institutions or students in a region.</a:t>
            </a:r>
          </a:p>
          <a:p>
            <a:endParaRPr lang="en-US" baseline="0" dirty="0"/>
          </a:p>
          <a:p>
            <a:r>
              <a:rPr lang="en-US" baseline="0" dirty="0"/>
              <a:t>I’d also like to highlight the regional context data workbook.</a:t>
            </a:r>
          </a:p>
        </p:txBody>
      </p:sp>
      <p:sp>
        <p:nvSpPr>
          <p:cNvPr id="5" name="Footer Placeholder 4"/>
          <p:cNvSpPr>
            <a:spLocks noGrp="1"/>
          </p:cNvSpPr>
          <p:nvPr>
            <p:ph type="ftr" sz="quarter" idx="11"/>
          </p:nvPr>
        </p:nvSpPr>
        <p:spPr/>
        <p:txBody>
          <a:bodyPr/>
          <a:lstStyle/>
          <a:p>
            <a:endParaRPr lang="en-US"/>
          </a:p>
        </p:txBody>
      </p:sp>
    </p:spTree>
    <p:extLst>
      <p:ext uri="{BB962C8B-B14F-4D97-AF65-F5344CB8AC3E}">
        <p14:creationId xmlns:p14="http://schemas.microsoft.com/office/powerpoint/2010/main" val="285664069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aseline="0" dirty="0"/>
              <a:t>In addition to the creating preliminary regional targets, staff have been developing a starter kit to support regional collaboration. The components of the starter kit are listed here. The kit will include a short list of sample regional strategies that are relevant to 60x30tx, high-impact, and are designed to address most or all institutions or students in a region.</a:t>
            </a:r>
          </a:p>
          <a:p>
            <a:endParaRPr lang="en-US" baseline="0" dirty="0"/>
          </a:p>
          <a:p>
            <a:r>
              <a:rPr lang="en-US" baseline="0" dirty="0"/>
              <a:t>I’d also like to highlight the regional context data workbook.</a:t>
            </a:r>
          </a:p>
        </p:txBody>
      </p:sp>
      <p:sp>
        <p:nvSpPr>
          <p:cNvPr id="5" name="Footer Placeholder 4"/>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09254850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600" dirty="0"/>
              <a:t>Thank you and I welcome any questions or comments you have. </a:t>
            </a:r>
          </a:p>
        </p:txBody>
      </p:sp>
      <p:sp>
        <p:nvSpPr>
          <p:cNvPr id="5" name="Footer Placeholder 4"/>
          <p:cNvSpPr>
            <a:spLocks noGrp="1"/>
          </p:cNvSpPr>
          <p:nvPr>
            <p:ph type="ftr" sz="quarter" idx="11"/>
          </p:nvPr>
        </p:nvSpPr>
        <p:spPr/>
        <p:txBody>
          <a:bodyPr/>
          <a:lstStyle/>
          <a:p>
            <a:endParaRPr lang="en-US"/>
          </a:p>
        </p:txBody>
      </p:sp>
    </p:spTree>
    <p:extLst>
      <p:ext uri="{BB962C8B-B14F-4D97-AF65-F5344CB8AC3E}">
        <p14:creationId xmlns:p14="http://schemas.microsoft.com/office/powerpoint/2010/main" val="108410042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dirty="0"/>
              <a:t>Next, here are the regional</a:t>
            </a:r>
            <a:r>
              <a:rPr lang="en-US" sz="1600" baseline="0" dirty="0"/>
              <a:t> targets for completions. We utilized the current proportion of public, independent, and career school enrollment in the regions to divvy up future growth. As we roll out the completion targets, we will supplement regional projections with data on the current distribution of enrollment and completions by institution. When we ask institutions to determine their own completion targets, this data should help guide the discussion within regions. </a:t>
            </a:r>
            <a:endParaRPr lang="en-US" sz="1600" dirty="0"/>
          </a:p>
          <a:p>
            <a:endParaRPr lang="en-US" sz="1600" dirty="0"/>
          </a:p>
        </p:txBody>
      </p:sp>
      <p:sp>
        <p:nvSpPr>
          <p:cNvPr id="5" name="Footer Placeholder 4"/>
          <p:cNvSpPr>
            <a:spLocks noGrp="1"/>
          </p:cNvSpPr>
          <p:nvPr>
            <p:ph type="ftr" sz="quarter" idx="11"/>
          </p:nvPr>
        </p:nvSpPr>
        <p:spPr/>
        <p:txBody>
          <a:bodyPr/>
          <a:lstStyle/>
          <a:p>
            <a:endParaRPr lang="en-US"/>
          </a:p>
        </p:txBody>
      </p:sp>
    </p:spTree>
    <p:extLst>
      <p:ext uri="{BB962C8B-B14F-4D97-AF65-F5344CB8AC3E}">
        <p14:creationId xmlns:p14="http://schemas.microsoft.com/office/powerpoint/2010/main" val="400333863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Footer Placeholder 3"/>
          <p:cNvSpPr>
            <a:spLocks noGrp="1"/>
          </p:cNvSpPr>
          <p:nvPr>
            <p:ph type="ftr" sz="quarter" idx="10"/>
          </p:nvPr>
        </p:nvSpPr>
        <p:spPr/>
        <p:txBody>
          <a:bodyPr/>
          <a:lstStyle/>
          <a:p>
            <a:endParaRPr lang="en-US"/>
          </a:p>
        </p:txBody>
      </p:sp>
    </p:spTree>
    <p:extLst>
      <p:ext uri="{BB962C8B-B14F-4D97-AF65-F5344CB8AC3E}">
        <p14:creationId xmlns:p14="http://schemas.microsoft.com/office/powerpoint/2010/main" val="323300849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600" dirty="0"/>
              <a:t>Thank you and I welcome any questions or comments you have. </a:t>
            </a:r>
          </a:p>
        </p:txBody>
      </p:sp>
      <p:sp>
        <p:nvSpPr>
          <p:cNvPr id="5" name="Footer Placeholder 4"/>
          <p:cNvSpPr>
            <a:spLocks noGrp="1"/>
          </p:cNvSpPr>
          <p:nvPr>
            <p:ph type="ftr" sz="quarter" idx="11"/>
          </p:nvPr>
        </p:nvSpPr>
        <p:spPr/>
        <p:txBody>
          <a:bodyPr/>
          <a:lstStyle/>
          <a:p>
            <a:endParaRPr lang="en-US"/>
          </a:p>
        </p:txBody>
      </p:sp>
    </p:spTree>
    <p:extLst>
      <p:ext uri="{BB962C8B-B14F-4D97-AF65-F5344CB8AC3E}">
        <p14:creationId xmlns:p14="http://schemas.microsoft.com/office/powerpoint/2010/main" val="418956646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Footer Placeholder 3"/>
          <p:cNvSpPr>
            <a:spLocks noGrp="1"/>
          </p:cNvSpPr>
          <p:nvPr>
            <p:ph type="ftr" sz="quarter" idx="10"/>
          </p:nvPr>
        </p:nvSpPr>
        <p:spPr/>
        <p:txBody>
          <a:bodyPr/>
          <a:lstStyle/>
          <a:p>
            <a:endParaRPr lang="en-US"/>
          </a:p>
        </p:txBody>
      </p:sp>
    </p:spTree>
    <p:extLst>
      <p:ext uri="{BB962C8B-B14F-4D97-AF65-F5344CB8AC3E}">
        <p14:creationId xmlns:p14="http://schemas.microsoft.com/office/powerpoint/2010/main" val="117666764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Now that you </a:t>
            </a:r>
            <a:r>
              <a:rPr lang="en-US" b="1" i="0" baseline="0" dirty="0"/>
              <a:t>better equipped to locate higher </a:t>
            </a:r>
            <a:r>
              <a:rPr lang="en-US" b="1" i="0" baseline="0" dirty="0" err="1"/>
              <a:t>ed</a:t>
            </a:r>
            <a:r>
              <a:rPr lang="en-US" b="1" i="0" baseline="0" dirty="0"/>
              <a:t> data our challenge to you is: BE A FORCE FOR GOOD!</a:t>
            </a:r>
          </a:p>
          <a:p>
            <a:endParaRPr lang="en-US" b="1" i="0" baseline="0" dirty="0"/>
          </a:p>
          <a:p>
            <a:r>
              <a:rPr lang="en-US" b="1" i="0" baseline="0" dirty="0"/>
              <a:t>And by good, we mean help us accomplish the goals of 60x30TX</a:t>
            </a:r>
            <a:endParaRPr lang="en-US" dirty="0"/>
          </a:p>
        </p:txBody>
      </p:sp>
      <p:sp>
        <p:nvSpPr>
          <p:cNvPr id="4" name="Slide Number Placeholder 3"/>
          <p:cNvSpPr>
            <a:spLocks noGrp="1"/>
          </p:cNvSpPr>
          <p:nvPr>
            <p:ph type="sldNum" sz="quarter" idx="10"/>
          </p:nvPr>
        </p:nvSpPr>
        <p:spPr/>
        <p:txBody>
          <a:bodyPr/>
          <a:lstStyle/>
          <a:p>
            <a:fld id="{2B2C798A-60EA-4F3C-B644-E6CB0105F259}" type="slidenum">
              <a:rPr lang="en-US" smtClean="0"/>
              <a:t>23</a:t>
            </a:fld>
            <a:endParaRPr lang="en-US"/>
          </a:p>
        </p:txBody>
      </p:sp>
    </p:spTree>
    <p:extLst>
      <p:ext uri="{BB962C8B-B14F-4D97-AF65-F5344CB8AC3E}">
        <p14:creationId xmlns:p14="http://schemas.microsoft.com/office/powerpoint/2010/main" val="212440524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600" dirty="0"/>
              <a:t>Here are the regional targets for the 60x30</a:t>
            </a:r>
            <a:r>
              <a:rPr lang="en-US" sz="1600" baseline="0" dirty="0"/>
              <a:t> educated population goal. </a:t>
            </a:r>
          </a:p>
          <a:p>
            <a:endParaRPr lang="en-US" sz="1600" baseline="0" dirty="0"/>
          </a:p>
          <a:p>
            <a:r>
              <a:rPr lang="en-US" sz="1600" baseline="0" dirty="0"/>
              <a:t>To be clear, every region must grow the education levels of their populations significantly. we would love to see every region stretch to 60 percent attainment. The numbers here represent the minimum growth we would need from each region to hit our 60% statewide goal. The regional projections you see for 2030 range from 47% to 70%. This variation stems from the differences, as Julie presented, in current levels of attainment as well as significant differences in population growth over the life of the plan. </a:t>
            </a:r>
            <a:endParaRPr lang="en-US" sz="1600" dirty="0"/>
          </a:p>
        </p:txBody>
      </p:sp>
      <p:sp>
        <p:nvSpPr>
          <p:cNvPr id="5" name="Footer Placeholder 4"/>
          <p:cNvSpPr>
            <a:spLocks noGrp="1"/>
          </p:cNvSpPr>
          <p:nvPr>
            <p:ph type="ftr" sz="quarter" idx="11"/>
          </p:nvPr>
        </p:nvSpPr>
        <p:spPr/>
        <p:txBody>
          <a:bodyPr/>
          <a:lstStyle/>
          <a:p>
            <a:endParaRPr lang="en-US"/>
          </a:p>
        </p:txBody>
      </p:sp>
    </p:spTree>
    <p:extLst>
      <p:ext uri="{BB962C8B-B14F-4D97-AF65-F5344CB8AC3E}">
        <p14:creationId xmlns:p14="http://schemas.microsoft.com/office/powerpoint/2010/main" val="68866950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Footer Placeholder 3"/>
          <p:cNvSpPr>
            <a:spLocks noGrp="1"/>
          </p:cNvSpPr>
          <p:nvPr>
            <p:ph type="ftr" sz="quarter" idx="10"/>
          </p:nvPr>
        </p:nvSpPr>
        <p:spPr/>
        <p:txBody>
          <a:bodyPr/>
          <a:lstStyle/>
          <a:p>
            <a:endParaRPr lang="en-US"/>
          </a:p>
        </p:txBody>
      </p:sp>
    </p:spTree>
    <p:extLst>
      <p:ext uri="{BB962C8B-B14F-4D97-AF65-F5344CB8AC3E}">
        <p14:creationId xmlns:p14="http://schemas.microsoft.com/office/powerpoint/2010/main" val="55602816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10"/>
          </p:nvPr>
        </p:nvSpPr>
        <p:spPr/>
        <p:txBody>
          <a:bodyPr/>
          <a:lstStyle/>
          <a:p>
            <a:endParaRPr lang="en-US"/>
          </a:p>
        </p:txBody>
      </p:sp>
    </p:spTree>
    <p:extLst>
      <p:ext uri="{BB962C8B-B14F-4D97-AF65-F5344CB8AC3E}">
        <p14:creationId xmlns:p14="http://schemas.microsoft.com/office/powerpoint/2010/main" val="214767968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600" dirty="0"/>
              <a:t>Here are the regional</a:t>
            </a:r>
            <a:r>
              <a:rPr lang="en-US" sz="1600" baseline="0" dirty="0"/>
              <a:t> targets for the rate of high school to higher education enrollment. You will recall we have seen declines in this target over the last two years due to the growth in the number of HS grads outpacing the growth in higher </a:t>
            </a:r>
            <a:r>
              <a:rPr lang="en-US" sz="1600" baseline="0" dirty="0" err="1"/>
              <a:t>ed</a:t>
            </a:r>
            <a:r>
              <a:rPr lang="en-US" sz="1600" baseline="0" dirty="0"/>
              <a:t> enrollments. This regional target will help focus attention on making sure HE institutions are ready to enroll more high school grads and working with K12 partners to improve student matriculation and readiness. </a:t>
            </a:r>
          </a:p>
          <a:p>
            <a:endParaRPr lang="en-US" sz="1600" baseline="0" dirty="0"/>
          </a:p>
          <a:p>
            <a:r>
              <a:rPr lang="en-US" sz="1600" baseline="0" dirty="0"/>
              <a:t>I’d also like to point out that regions excel in different areas. For example, for the educated population goal, Upper Rio Grande is in the lower range of attainment levels, but as you look at Upper Rio Grande here, you’ll see they have the highest to HE direct enrollment rate now and is projected to do so in the future. This example demonstrates a strength of our state and the regional approach: that regions are leaders in some areas and learners in others. </a:t>
            </a:r>
            <a:endParaRPr lang="en-US" sz="1600" dirty="0"/>
          </a:p>
        </p:txBody>
      </p:sp>
      <p:sp>
        <p:nvSpPr>
          <p:cNvPr id="5" name="Footer Placeholder 4"/>
          <p:cNvSpPr>
            <a:spLocks noGrp="1"/>
          </p:cNvSpPr>
          <p:nvPr>
            <p:ph type="ftr" sz="quarter" idx="11"/>
          </p:nvPr>
        </p:nvSpPr>
        <p:spPr/>
        <p:txBody>
          <a:bodyPr/>
          <a:lstStyle/>
          <a:p>
            <a:endParaRPr lang="en-US"/>
          </a:p>
        </p:txBody>
      </p:sp>
    </p:spTree>
    <p:extLst>
      <p:ext uri="{BB962C8B-B14F-4D97-AF65-F5344CB8AC3E}">
        <p14:creationId xmlns:p14="http://schemas.microsoft.com/office/powerpoint/2010/main" val="984992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B2C798A-60EA-4F3C-B644-E6CB0105F259}" type="slidenum">
              <a:rPr lang="en-US" smtClean="0"/>
              <a:t>27</a:t>
            </a:fld>
            <a:endParaRPr lang="en-US" dirty="0"/>
          </a:p>
        </p:txBody>
      </p:sp>
    </p:spTree>
    <p:extLst>
      <p:ext uri="{BB962C8B-B14F-4D97-AF65-F5344CB8AC3E}">
        <p14:creationId xmlns:p14="http://schemas.microsoft.com/office/powerpoint/2010/main" val="344018634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84892" indent="-184892" defTabSz="924458">
              <a:buFont typeface="Calibri" panose="020F0502020204030204" pitchFamily="34" charset="0"/>
              <a:buChar char="–"/>
              <a:defRPr/>
            </a:pPr>
            <a:r>
              <a:rPr lang="en-US" i="1" dirty="0"/>
              <a:t>60x30TX </a:t>
            </a:r>
            <a:r>
              <a:rPr lang="en-US" dirty="0"/>
              <a:t>has four student-centered goals, with the overarching goal that 60 percent of 25-34 year-olds will have a postsecondary credential or degree by 2030</a:t>
            </a:r>
          </a:p>
          <a:p>
            <a:pPr marL="184892" indent="-184892">
              <a:buFont typeface="Calibri" panose="020F0502020204030204" pitchFamily="34" charset="0"/>
              <a:buChar char="–"/>
            </a:pPr>
            <a:r>
              <a:rPr lang="en-US" dirty="0"/>
              <a:t>It is critical that Texas produce an educated workforce that is able to adapt to change and compete at the highest levels, nationally and internationally. </a:t>
            </a:r>
          </a:p>
          <a:p>
            <a:pPr marL="184892" indent="-184892">
              <a:buFont typeface="Calibri" panose="020F0502020204030204" pitchFamily="34" charset="0"/>
              <a:buChar char="–"/>
              <a:defRPr/>
            </a:pPr>
            <a:r>
              <a:rPr lang="en-US" i="1" dirty="0"/>
              <a:t>60x30TX</a:t>
            </a:r>
            <a:r>
              <a:rPr lang="en-US" dirty="0"/>
              <a:t> emphasizes all forms of post high school education, from undergraduate certificates to associate and bachelor’s degrees, to graduate and professional education. </a:t>
            </a:r>
          </a:p>
          <a:p>
            <a:pPr marL="184892" indent="-184892">
              <a:buFont typeface="Calibri" panose="020F0502020204030204" pitchFamily="34" charset="0"/>
              <a:buChar char="–"/>
              <a:defRPr/>
            </a:pPr>
            <a:r>
              <a:rPr lang="en-US" dirty="0"/>
              <a:t>Our success in achieving the goals of the plan requires collaboration among higher education, K-12, and the workforce.</a:t>
            </a:r>
          </a:p>
          <a:p>
            <a:pPr marL="184892" indent="-184892">
              <a:buFont typeface="Calibri" panose="020F0502020204030204" pitchFamily="34" charset="0"/>
              <a:buChar char="–"/>
              <a:defRPr/>
            </a:pPr>
            <a:r>
              <a:rPr lang="en-US" altLang="en-US" i="1" dirty="0"/>
              <a:t>60x30TX</a:t>
            </a:r>
            <a:r>
              <a:rPr lang="en-US" altLang="en-US" dirty="0"/>
              <a:t> provides latitude for two- and four-year institutions and encourages local creativity in pursuing the plan’s goals as institutions continue to pursue their own unique missions.</a:t>
            </a:r>
          </a:p>
          <a:p>
            <a:endParaRPr lang="en-US" dirty="0"/>
          </a:p>
        </p:txBody>
      </p:sp>
      <p:sp>
        <p:nvSpPr>
          <p:cNvPr id="4" name="Slide Number Placeholder 3"/>
          <p:cNvSpPr>
            <a:spLocks noGrp="1"/>
          </p:cNvSpPr>
          <p:nvPr>
            <p:ph type="sldNum" sz="quarter" idx="10"/>
          </p:nvPr>
        </p:nvSpPr>
        <p:spPr/>
        <p:txBody>
          <a:bodyPr/>
          <a:lstStyle/>
          <a:p>
            <a:fld id="{2B2C798A-60EA-4F3C-B644-E6CB0105F259}" type="slidenum">
              <a:rPr lang="en-US" smtClean="0"/>
              <a:t>3</a:t>
            </a:fld>
            <a:endParaRPr lang="en-US"/>
          </a:p>
        </p:txBody>
      </p:sp>
    </p:spTree>
    <p:extLst>
      <p:ext uri="{BB962C8B-B14F-4D97-AF65-F5344CB8AC3E}">
        <p14:creationId xmlns:p14="http://schemas.microsoft.com/office/powerpoint/2010/main" val="255370220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600" dirty="0"/>
              <a:t>Thank you and I welcome any questions or comments you have. </a:t>
            </a:r>
          </a:p>
        </p:txBody>
      </p:sp>
      <p:sp>
        <p:nvSpPr>
          <p:cNvPr id="5" name="Footer Placeholder 4"/>
          <p:cNvSpPr>
            <a:spLocks noGrp="1"/>
          </p:cNvSpPr>
          <p:nvPr>
            <p:ph type="ftr" sz="quarter" idx="11"/>
          </p:nvPr>
        </p:nvSpPr>
        <p:spPr/>
        <p:txBody>
          <a:bodyPr/>
          <a:lstStyle/>
          <a:p>
            <a:endParaRPr lang="en-US"/>
          </a:p>
        </p:txBody>
      </p:sp>
    </p:spTree>
    <p:extLst>
      <p:ext uri="{BB962C8B-B14F-4D97-AF65-F5344CB8AC3E}">
        <p14:creationId xmlns:p14="http://schemas.microsoft.com/office/powerpoint/2010/main" val="255768919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average annual rate of growth needed to reach the 60x30 educated population goal exceeds the highest rates of growth we have seen in any year this millennium. The ambitious goals laid out in the state strategic</a:t>
            </a:r>
            <a:r>
              <a:rPr lang="en-US" baseline="0" dirty="0"/>
              <a:t> plan</a:t>
            </a:r>
            <a:r>
              <a:rPr lang="en-US" dirty="0"/>
              <a:t> will not be met by the agency or any one entity in the higher education ecosystem alone. </a:t>
            </a:r>
          </a:p>
          <a:p>
            <a:endParaRPr lang="en-US" dirty="0"/>
          </a:p>
          <a:p>
            <a:r>
              <a:rPr lang="en-US" dirty="0"/>
              <a:t>The agency has led the work of identifying and setting state goals, and supports their achievement through its policy, data, programmatic, and coordination efforts. Many other stakeholders will need to continue or enhance their coordinated efforts, including those of the legislature and governor, K-12 partners, communities, and workforce partners. Institutions of higher education certainly play a significant role, as do non-profit organizations, associations, vendors, researchers, and philanthropic partners. </a:t>
            </a:r>
          </a:p>
          <a:p>
            <a:endParaRPr lang="en-US" dirty="0"/>
          </a:p>
          <a:p>
            <a:r>
              <a:rPr lang="en-US" dirty="0"/>
              <a:t>Many in the ecosystem have adopted the language of 60x30TX and begun new efforts or deepened existing work to support the plan, although much work remains to be done to dramatically improve outcomes. </a:t>
            </a:r>
          </a:p>
        </p:txBody>
      </p:sp>
      <p:sp>
        <p:nvSpPr>
          <p:cNvPr id="5" name="Footer Placeholder 4"/>
          <p:cNvSpPr>
            <a:spLocks noGrp="1"/>
          </p:cNvSpPr>
          <p:nvPr>
            <p:ph type="ftr" sz="quarter" idx="11"/>
          </p:nvPr>
        </p:nvSpPr>
        <p:spPr/>
        <p:txBody>
          <a:bodyPr/>
          <a:lstStyle/>
          <a:p>
            <a:endParaRPr lang="en-US"/>
          </a:p>
        </p:txBody>
      </p:sp>
    </p:spTree>
    <p:extLst>
      <p:ext uri="{BB962C8B-B14F-4D97-AF65-F5344CB8AC3E}">
        <p14:creationId xmlns:p14="http://schemas.microsoft.com/office/powerpoint/2010/main" val="263688156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300" dirty="0"/>
              <a:t>Setting regional targets is a compelling strategy for several reasons. The first is that one size doesn’t fit all. Our 10 higher education regions identified on the map differ by population growth and demographics and are home to different labor markets. When it comes to the 60x30TX goals, regions are starting in different places. Institutions within those regions differ dramatically by mission, funding, and student population, just to name a few.</a:t>
            </a:r>
          </a:p>
          <a:p>
            <a:endParaRPr lang="en-US" sz="1300" dirty="0"/>
          </a:p>
          <a:p>
            <a:r>
              <a:rPr lang="en-US" sz="1300" dirty="0"/>
              <a:t>We also know from analysis of state data that students are very mobile, but predominantly students stay within their region (on average 80% of Texas students enroll in-region). This trend applies to high school to college matriculation, and in transfer patterns among higher education institutions.</a:t>
            </a:r>
          </a:p>
          <a:p>
            <a:endParaRPr lang="en-US" sz="1300" dirty="0"/>
          </a:p>
          <a:p>
            <a:pPr defTabSz="931637"/>
            <a:r>
              <a:rPr lang="en-US" sz="1300" dirty="0"/>
              <a:t>We also believe regional target-setting improves the effectiveness of institutional target-setting. Working in cooperation with other institutions and regional stakeholders knowledgeable about their local context, colleges and universities can consider factors outside of their single institution.</a:t>
            </a:r>
          </a:p>
          <a:p>
            <a:pPr defTabSz="931637"/>
            <a:endParaRPr lang="en-US" dirty="0"/>
          </a:p>
          <a:p>
            <a:pPr defTabSz="931637"/>
            <a:endParaRPr lang="en-US" dirty="0"/>
          </a:p>
          <a:p>
            <a:endParaRPr lang="en-US" dirty="0"/>
          </a:p>
        </p:txBody>
      </p:sp>
      <p:sp>
        <p:nvSpPr>
          <p:cNvPr id="5" name="Footer Placeholder 4"/>
          <p:cNvSpPr>
            <a:spLocks noGrp="1"/>
          </p:cNvSpPr>
          <p:nvPr>
            <p:ph type="ftr" sz="quarter" idx="11"/>
          </p:nvPr>
        </p:nvSpPr>
        <p:spPr/>
        <p:txBody>
          <a:bodyPr/>
          <a:lstStyle/>
          <a:p>
            <a:endParaRPr lang="en-US"/>
          </a:p>
        </p:txBody>
      </p:sp>
    </p:spTree>
    <p:extLst>
      <p:ext uri="{BB962C8B-B14F-4D97-AF65-F5344CB8AC3E}">
        <p14:creationId xmlns:p14="http://schemas.microsoft.com/office/powerpoint/2010/main" val="210879395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600" dirty="0"/>
              <a:t>The process for which we seek approval</a:t>
            </a:r>
            <a:r>
              <a:rPr lang="en-US" sz="1600" baseline="0" dirty="0"/>
              <a:t> has two parts.</a:t>
            </a:r>
          </a:p>
          <a:p>
            <a:endParaRPr lang="en-US" sz="1600" baseline="0"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sz="1600" dirty="0"/>
              <a:t>The first step is for the Coordinating Board staff to replicate the methodology that produced 60x30TX goals with regional data</a:t>
            </a:r>
            <a:r>
              <a:rPr lang="en-US" sz="1600" baseline="0" dirty="0"/>
              <a:t> in </a:t>
            </a:r>
            <a:r>
              <a:rPr lang="en-US" sz="1600" dirty="0"/>
              <a:t>3 areas.</a:t>
            </a:r>
            <a:r>
              <a:rPr lang="en-US" sz="1600" baseline="0" dirty="0"/>
              <a:t> The first is</a:t>
            </a:r>
            <a:r>
              <a:rPr lang="en-US" sz="1600" dirty="0"/>
              <a:t> the 60x30 educated population goal.</a:t>
            </a:r>
            <a:r>
              <a:rPr lang="en-US" sz="1600" baseline="0" dirty="0"/>
              <a:t> The second is </a:t>
            </a:r>
            <a:r>
              <a:rPr lang="en-US" sz="1600" dirty="0"/>
              <a:t>the completion goal of 550,000 CABM degrees. And the third is the target of 65% of high school graduates enrolling directly in higher education by 2030.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600"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sz="1600" dirty="0"/>
              <a:t>While all of the goals and targets of the strategic plan are critical for the future of Texas, these three areas are particularly well-suited to regional</a:t>
            </a:r>
            <a:r>
              <a:rPr lang="en-US" sz="1600" baseline="0" dirty="0"/>
              <a:t> work</a:t>
            </a:r>
            <a:r>
              <a:rPr lang="en-US" sz="1600" dirty="0"/>
              <a:t>. </a:t>
            </a:r>
          </a:p>
          <a:p>
            <a:endParaRPr lang="en-US" sz="1600" dirty="0"/>
          </a:p>
          <a:p>
            <a:r>
              <a:rPr lang="en-US" sz="1600" dirty="0"/>
              <a:t>In the second step, higher education regions will be asked to bring together institutions and other stakeholders to identify at least one powerful strategy for each of the three regional target</a:t>
            </a:r>
            <a:r>
              <a:rPr lang="en-US" sz="1600" baseline="0" dirty="0"/>
              <a:t> areas listed here. We will also ask them</a:t>
            </a:r>
            <a:r>
              <a:rPr lang="en-US" sz="1600" dirty="0"/>
              <a:t> to set their own numeric targets by institutions for the completion goal in 2020, 2025, and 2030. </a:t>
            </a:r>
          </a:p>
          <a:p>
            <a:endParaRPr lang="en-US" sz="1600" dirty="0"/>
          </a:p>
          <a:p>
            <a:r>
              <a:rPr lang="en-US" sz="1600" dirty="0"/>
              <a:t>I will not present the preliminary targets again today, but have the information available should you wish to discuss them.</a:t>
            </a:r>
          </a:p>
          <a:p>
            <a:endParaRPr lang="en-US" baseline="0" dirty="0"/>
          </a:p>
        </p:txBody>
      </p:sp>
      <p:sp>
        <p:nvSpPr>
          <p:cNvPr id="5" name="Footer Placeholder 4"/>
          <p:cNvSpPr>
            <a:spLocks noGrp="1"/>
          </p:cNvSpPr>
          <p:nvPr>
            <p:ph type="ftr" sz="quarter" idx="11"/>
          </p:nvPr>
        </p:nvSpPr>
        <p:spPr/>
        <p:txBody>
          <a:bodyPr/>
          <a:lstStyle/>
          <a:p>
            <a:endParaRPr lang="en-US"/>
          </a:p>
        </p:txBody>
      </p:sp>
    </p:spTree>
    <p:extLst>
      <p:ext uri="{BB962C8B-B14F-4D97-AF65-F5344CB8AC3E}">
        <p14:creationId xmlns:p14="http://schemas.microsoft.com/office/powerpoint/2010/main" val="264198892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600" dirty="0"/>
              <a:t>The process for which we seek approval</a:t>
            </a:r>
            <a:r>
              <a:rPr lang="en-US" sz="1600" baseline="0" dirty="0"/>
              <a:t> has two parts.</a:t>
            </a:r>
          </a:p>
          <a:p>
            <a:endParaRPr lang="en-US" sz="1600" baseline="0"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sz="1600" dirty="0"/>
              <a:t>The first step is for the Coordinating Board staff to replicate the methodology that produced 60x30TX goals with regional data</a:t>
            </a:r>
            <a:r>
              <a:rPr lang="en-US" sz="1600" baseline="0" dirty="0"/>
              <a:t> in </a:t>
            </a:r>
            <a:r>
              <a:rPr lang="en-US" sz="1600" dirty="0"/>
              <a:t>3 areas.</a:t>
            </a:r>
            <a:r>
              <a:rPr lang="en-US" sz="1600" baseline="0" dirty="0"/>
              <a:t> The first is</a:t>
            </a:r>
            <a:r>
              <a:rPr lang="en-US" sz="1600" dirty="0"/>
              <a:t> the 60x30 educated population goal.</a:t>
            </a:r>
            <a:r>
              <a:rPr lang="en-US" sz="1600" baseline="0" dirty="0"/>
              <a:t> The second is </a:t>
            </a:r>
            <a:r>
              <a:rPr lang="en-US" sz="1600" dirty="0"/>
              <a:t>the completion goal of 550,000 CABM degrees. And the third is the target of 65% of high school graduates enrolling directly in higher education by 2030.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600"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sz="1600" dirty="0"/>
              <a:t>While all of the goals and targets of the strategic plan are critical for the future of Texas, these three areas are particularly well-suited to regional</a:t>
            </a:r>
            <a:r>
              <a:rPr lang="en-US" sz="1600" baseline="0" dirty="0"/>
              <a:t> work</a:t>
            </a:r>
            <a:r>
              <a:rPr lang="en-US" sz="1600" dirty="0"/>
              <a:t>. </a:t>
            </a:r>
          </a:p>
          <a:p>
            <a:endParaRPr lang="en-US" sz="1600" dirty="0"/>
          </a:p>
          <a:p>
            <a:r>
              <a:rPr lang="en-US" sz="1600" dirty="0"/>
              <a:t>In the second step, higher education regions will be asked to bring together institutions and other stakeholders to identify at least one powerful strategy for each of the three regional target</a:t>
            </a:r>
            <a:r>
              <a:rPr lang="en-US" sz="1600" baseline="0" dirty="0"/>
              <a:t> areas listed here. We will also ask them</a:t>
            </a:r>
            <a:r>
              <a:rPr lang="en-US" sz="1600" dirty="0"/>
              <a:t> to set their own numeric targets by institutions for the completion goal in 2020, 2025, and 2030. </a:t>
            </a:r>
          </a:p>
          <a:p>
            <a:endParaRPr lang="en-US" sz="1600" dirty="0"/>
          </a:p>
          <a:p>
            <a:r>
              <a:rPr lang="en-US" sz="1600" dirty="0"/>
              <a:t>I will not present the preliminary targets again today, but have the information available should you wish to discuss them.</a:t>
            </a:r>
          </a:p>
          <a:p>
            <a:endParaRPr lang="en-US" baseline="0" dirty="0"/>
          </a:p>
        </p:txBody>
      </p:sp>
      <p:sp>
        <p:nvSpPr>
          <p:cNvPr id="5" name="Footer Placeholder 4"/>
          <p:cNvSpPr>
            <a:spLocks noGrp="1"/>
          </p:cNvSpPr>
          <p:nvPr>
            <p:ph type="ftr" sz="quarter" idx="11"/>
          </p:nvPr>
        </p:nvSpPr>
        <p:spPr/>
        <p:txBody>
          <a:bodyPr/>
          <a:lstStyle/>
          <a:p>
            <a:endParaRPr lang="en-US"/>
          </a:p>
        </p:txBody>
      </p:sp>
    </p:spTree>
    <p:extLst>
      <p:ext uri="{BB962C8B-B14F-4D97-AF65-F5344CB8AC3E}">
        <p14:creationId xmlns:p14="http://schemas.microsoft.com/office/powerpoint/2010/main" val="274041951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600" dirty="0"/>
              <a:t>We</a:t>
            </a:r>
            <a:r>
              <a:rPr lang="en-US" sz="1600" baseline="0" dirty="0"/>
              <a:t> originally discussed rolling out the regional work for everyone this fall. After a healthy spoonful of reality about the magnitude of this work, we have decided to pilot one region this fall, which will be the large South Texas region. This region includes both the San Antonio area and the </a:t>
            </a:r>
            <a:r>
              <a:rPr lang="en-US" sz="1600" baseline="0" dirty="0" err="1"/>
              <a:t>rio</a:t>
            </a:r>
            <a:r>
              <a:rPr lang="en-US" sz="1600" baseline="0" dirty="0"/>
              <a:t> </a:t>
            </a:r>
            <a:r>
              <a:rPr lang="en-US" sz="1600" baseline="0" dirty="0" err="1"/>
              <a:t>grande</a:t>
            </a:r>
            <a:r>
              <a:rPr lang="en-US" sz="1600" baseline="0" dirty="0"/>
              <a:t> valley. Activity with the other 9 regions will begin after the first of the year, starting with THECB-led webinars. We will be asking regions to take the lead after that point, although CB </a:t>
            </a:r>
            <a:r>
              <a:rPr lang="en-US" sz="1600" dirty="0"/>
              <a:t>Staff will be available for virtual or in-person support.</a:t>
            </a:r>
            <a:endParaRPr lang="en-US" sz="1600" baseline="0" dirty="0"/>
          </a:p>
          <a:p>
            <a:endParaRPr lang="en-US" sz="1600" baseline="0" dirty="0"/>
          </a:p>
          <a:p>
            <a:r>
              <a:rPr lang="en-US" sz="1600" baseline="0" dirty="0"/>
              <a:t>We will also be aligning some of our regular agency </a:t>
            </a:r>
            <a:r>
              <a:rPr lang="en-US" sz="1600" baseline="0" dirty="0" err="1"/>
              <a:t>convenings</a:t>
            </a:r>
            <a:r>
              <a:rPr lang="en-US" sz="1600" baseline="0" dirty="0"/>
              <a:t> to layer on support for this work, including use of the fall Data Fellows meetings to train people on the regional data workbooks and the Spring accountability meetings to foster regional collaboration and discussion of best practices. </a:t>
            </a:r>
            <a:endParaRPr lang="en-US" sz="1600" dirty="0"/>
          </a:p>
          <a:p>
            <a:r>
              <a:rPr lang="en-US" sz="1600" dirty="0"/>
              <a:t> </a:t>
            </a:r>
          </a:p>
          <a:p>
            <a:endParaRPr lang="en-US" baseline="0" dirty="0"/>
          </a:p>
        </p:txBody>
      </p:sp>
      <p:sp>
        <p:nvSpPr>
          <p:cNvPr id="5" name="Footer Placeholder 4"/>
          <p:cNvSpPr>
            <a:spLocks noGrp="1"/>
          </p:cNvSpPr>
          <p:nvPr>
            <p:ph type="ftr" sz="quarter" idx="11"/>
          </p:nvPr>
        </p:nvSpPr>
        <p:spPr/>
        <p:txBody>
          <a:bodyPr/>
          <a:lstStyle/>
          <a:p>
            <a:endParaRPr lang="en-US"/>
          </a:p>
        </p:txBody>
      </p:sp>
    </p:spTree>
    <p:extLst>
      <p:ext uri="{BB962C8B-B14F-4D97-AF65-F5344CB8AC3E}">
        <p14:creationId xmlns:p14="http://schemas.microsoft.com/office/powerpoint/2010/main" val="214205564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D7643B73-3441-4651-AE7C-C254DD88A766}" type="datetime1">
              <a:rPr lang="en-US" smtClean="0"/>
              <a:t>4/2/2018</a:t>
            </a:fld>
            <a:endParaRPr lang="en-US"/>
          </a:p>
        </p:txBody>
      </p:sp>
      <p:sp>
        <p:nvSpPr>
          <p:cNvPr id="5" name="Footer Placeholder 4"/>
          <p:cNvSpPr>
            <a:spLocks noGrp="1"/>
          </p:cNvSpPr>
          <p:nvPr>
            <p:ph type="ftr" sz="quarter" idx="11"/>
          </p:nvPr>
        </p:nvSpPr>
        <p:spPr/>
        <p:txBody>
          <a:bodyPr/>
          <a:lstStyle/>
          <a:p>
            <a:r>
              <a:rPr lang="en-US"/>
              <a:t>INTERNAL DRAFT: NOT FOR DISTRIBUTION</a:t>
            </a:r>
          </a:p>
        </p:txBody>
      </p:sp>
      <p:sp>
        <p:nvSpPr>
          <p:cNvPr id="6" name="Slide Number Placeholder 5"/>
          <p:cNvSpPr>
            <a:spLocks noGrp="1"/>
          </p:cNvSpPr>
          <p:nvPr>
            <p:ph type="sldNum" sz="quarter" idx="12"/>
          </p:nvPr>
        </p:nvSpPr>
        <p:spPr/>
        <p:txBody>
          <a:bodyPr/>
          <a:lstStyle>
            <a:lvl1pPr>
              <a:defRPr>
                <a:solidFill>
                  <a:schemeClr val="bg1"/>
                </a:solidFill>
              </a:defRPr>
            </a:lvl1pPr>
          </a:lstStyle>
          <a:p>
            <a:fld id="{42B960B7-1A5D-4A40-9C6E-0A7BBAA5F990}" type="slidenum">
              <a:rPr lang="en-US" smtClean="0"/>
              <a:pPr/>
              <a:t>‹#›</a:t>
            </a:fld>
            <a:endParaRPr lang="en-US" dirty="0"/>
          </a:p>
        </p:txBody>
      </p:sp>
      <p:sp>
        <p:nvSpPr>
          <p:cNvPr id="8" name="Text Box 7"/>
          <p:cNvSpPr txBox="1"/>
          <p:nvPr userDrawn="1"/>
        </p:nvSpPr>
        <p:spPr>
          <a:xfrm>
            <a:off x="4936495" y="3133305"/>
            <a:ext cx="3907416" cy="1282019"/>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gn="ctr">
              <a:lnSpc>
                <a:spcPct val="100000"/>
              </a:lnSpc>
              <a:spcBef>
                <a:spcPts val="0"/>
              </a:spcBef>
              <a:spcAft>
                <a:spcPts val="0"/>
              </a:spcAft>
            </a:pPr>
            <a:r>
              <a:rPr lang="en-US" sz="3000" b="1" baseline="0" dirty="0">
                <a:solidFill>
                  <a:srgbClr val="A6A6A6"/>
                </a:solidFill>
                <a:effectLst/>
                <a:ea typeface="Calibri" panose="020F0502020204030204" pitchFamily="34" charset="0"/>
                <a:cs typeface="Times New Roman" panose="02020603050405020304" pitchFamily="18" charset="0"/>
              </a:rPr>
              <a:t>Texas Higher Education</a:t>
            </a:r>
            <a:endParaRPr lang="en-US" sz="3000" baseline="0" dirty="0">
              <a:effectLst/>
              <a:ea typeface="Calibri" panose="020F0502020204030204" pitchFamily="34" charset="0"/>
              <a:cs typeface="Times New Roman" panose="02020603050405020304" pitchFamily="18" charset="0"/>
            </a:endParaRPr>
          </a:p>
          <a:p>
            <a:pPr marL="0" marR="0" algn="ctr">
              <a:lnSpc>
                <a:spcPct val="100000"/>
              </a:lnSpc>
              <a:spcBef>
                <a:spcPts val="0"/>
              </a:spcBef>
              <a:spcAft>
                <a:spcPts val="0"/>
              </a:spcAft>
            </a:pPr>
            <a:r>
              <a:rPr lang="en-US" sz="3000" b="1" baseline="0" dirty="0">
                <a:solidFill>
                  <a:srgbClr val="A6A6A6"/>
                </a:solidFill>
                <a:effectLst/>
                <a:ea typeface="Calibri" panose="020F0502020204030204" pitchFamily="34" charset="0"/>
                <a:cs typeface="Times New Roman" panose="02020603050405020304" pitchFamily="18" charset="0"/>
              </a:rPr>
              <a:t>Coordinating Board</a:t>
            </a:r>
            <a:endParaRPr lang="en-US" sz="3000" baseline="0" dirty="0">
              <a:effectLst/>
              <a:ea typeface="Calibri" panose="020F0502020204030204" pitchFamily="34" charset="0"/>
              <a:cs typeface="Times New Roman" panose="02020603050405020304" pitchFamily="18" charset="0"/>
            </a:endParaRPr>
          </a:p>
        </p:txBody>
      </p:sp>
      <p:pic>
        <p:nvPicPr>
          <p:cNvPr id="9" name="Content Placeholder 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4936495" y="1734432"/>
            <a:ext cx="3840480" cy="1398873"/>
          </a:xfrm>
          <a:prstGeom prst="rect">
            <a:avLst/>
          </a:prstGeom>
        </p:spPr>
      </p:pic>
    </p:spTree>
    <p:extLst>
      <p:ext uri="{BB962C8B-B14F-4D97-AF65-F5344CB8AC3E}">
        <p14:creationId xmlns:p14="http://schemas.microsoft.com/office/powerpoint/2010/main" val="67656300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603755A6-23C5-43F9-BCA1-CE31E8B58BC6}" type="datetime1">
              <a:rPr lang="en-US" smtClean="0"/>
              <a:t>4/2/2018</a:t>
            </a:fld>
            <a:endParaRPr lang="en-US"/>
          </a:p>
        </p:txBody>
      </p:sp>
      <p:sp>
        <p:nvSpPr>
          <p:cNvPr id="5" name="Footer Placeholder 4"/>
          <p:cNvSpPr>
            <a:spLocks noGrp="1"/>
          </p:cNvSpPr>
          <p:nvPr>
            <p:ph type="ftr" sz="quarter" idx="11"/>
          </p:nvPr>
        </p:nvSpPr>
        <p:spPr/>
        <p:txBody>
          <a:bodyPr/>
          <a:lstStyle/>
          <a:p>
            <a:r>
              <a:rPr lang="en-US"/>
              <a:t>INTERNAL DRAFT: NOT FOR DISTRIBUTION</a:t>
            </a:r>
          </a:p>
        </p:txBody>
      </p:sp>
      <p:sp>
        <p:nvSpPr>
          <p:cNvPr id="6" name="Slide Number Placeholder 5"/>
          <p:cNvSpPr>
            <a:spLocks noGrp="1"/>
          </p:cNvSpPr>
          <p:nvPr>
            <p:ph type="sldNum" sz="quarter" idx="12"/>
          </p:nvPr>
        </p:nvSpPr>
        <p:spPr/>
        <p:txBody>
          <a:bodyPr/>
          <a:lstStyle/>
          <a:p>
            <a:fld id="{42B960B7-1A5D-4A40-9C6E-0A7BBAA5F990}" type="slidenum">
              <a:rPr lang="en-US" smtClean="0"/>
              <a:t>‹#›</a:t>
            </a:fld>
            <a:endParaRPr lang="en-US"/>
          </a:p>
        </p:txBody>
      </p:sp>
    </p:spTree>
    <p:extLst>
      <p:ext uri="{BB962C8B-B14F-4D97-AF65-F5344CB8AC3E}">
        <p14:creationId xmlns:p14="http://schemas.microsoft.com/office/powerpoint/2010/main" val="65483981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B412761-E0F2-4781-91C9-58389CB4DC55}" type="datetime1">
              <a:rPr lang="en-US" smtClean="0"/>
              <a:t>4/2/2018</a:t>
            </a:fld>
            <a:endParaRPr lang="en-US"/>
          </a:p>
        </p:txBody>
      </p:sp>
      <p:sp>
        <p:nvSpPr>
          <p:cNvPr id="5" name="Footer Placeholder 4"/>
          <p:cNvSpPr>
            <a:spLocks noGrp="1"/>
          </p:cNvSpPr>
          <p:nvPr>
            <p:ph type="ftr" sz="quarter" idx="11"/>
          </p:nvPr>
        </p:nvSpPr>
        <p:spPr/>
        <p:txBody>
          <a:bodyPr/>
          <a:lstStyle/>
          <a:p>
            <a:r>
              <a:rPr lang="en-US"/>
              <a:t>INTERNAL DRAFT: NOT FOR DISTRIBUTION</a:t>
            </a:r>
          </a:p>
        </p:txBody>
      </p:sp>
      <p:sp>
        <p:nvSpPr>
          <p:cNvPr id="6" name="Slide Number Placeholder 5"/>
          <p:cNvSpPr>
            <a:spLocks noGrp="1"/>
          </p:cNvSpPr>
          <p:nvPr>
            <p:ph type="sldNum" sz="quarter" idx="12"/>
          </p:nvPr>
        </p:nvSpPr>
        <p:spPr/>
        <p:txBody>
          <a:bodyPr/>
          <a:lstStyle/>
          <a:p>
            <a:fld id="{42B960B7-1A5D-4A40-9C6E-0A7BBAA5F990}" type="slidenum">
              <a:rPr lang="en-US" smtClean="0"/>
              <a:t>‹#›</a:t>
            </a:fld>
            <a:endParaRPr lang="en-US"/>
          </a:p>
        </p:txBody>
      </p:sp>
    </p:spTree>
    <p:extLst>
      <p:ext uri="{BB962C8B-B14F-4D97-AF65-F5344CB8AC3E}">
        <p14:creationId xmlns:p14="http://schemas.microsoft.com/office/powerpoint/2010/main" val="187135337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AAC629A6-0120-4097-9C87-8F0895D340FA}" type="datetime1">
              <a:rPr lang="en-US" smtClean="0"/>
              <a:t>4/2/2018</a:t>
            </a:fld>
            <a:endParaRPr lang="en-US"/>
          </a:p>
        </p:txBody>
      </p:sp>
      <p:sp>
        <p:nvSpPr>
          <p:cNvPr id="5" name="Footer Placeholder 4"/>
          <p:cNvSpPr>
            <a:spLocks noGrp="1"/>
          </p:cNvSpPr>
          <p:nvPr>
            <p:ph type="ftr" sz="quarter" idx="11"/>
          </p:nvPr>
        </p:nvSpPr>
        <p:spPr/>
        <p:txBody>
          <a:bodyPr/>
          <a:lstStyle/>
          <a:p>
            <a:r>
              <a:rPr lang="en-US"/>
              <a:t>INTERNAL DRAFT: NOT FOR DISTRIBUTION</a:t>
            </a:r>
          </a:p>
        </p:txBody>
      </p:sp>
      <p:sp>
        <p:nvSpPr>
          <p:cNvPr id="6" name="Slide Number Placeholder 5"/>
          <p:cNvSpPr>
            <a:spLocks noGrp="1"/>
          </p:cNvSpPr>
          <p:nvPr>
            <p:ph type="sldNum" sz="quarter" idx="12"/>
          </p:nvPr>
        </p:nvSpPr>
        <p:spPr/>
        <p:txBody>
          <a:bodyPr/>
          <a:lstStyle/>
          <a:p>
            <a:fld id="{42B960B7-1A5D-4A40-9C6E-0A7BBAA5F990}" type="slidenum">
              <a:rPr lang="en-US" smtClean="0"/>
              <a:t>‹#›</a:t>
            </a:fld>
            <a:endParaRPr lang="en-US"/>
          </a:p>
        </p:txBody>
      </p:sp>
      <p:sp>
        <p:nvSpPr>
          <p:cNvPr id="7" name="Title 6"/>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54005449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_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628650" y="1825625"/>
            <a:ext cx="3886200" cy="4351338"/>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4629150" y="1825625"/>
            <a:ext cx="3886200" cy="4351338"/>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p:cNvSpPr>
            <a:spLocks noGrp="1"/>
          </p:cNvSpPr>
          <p:nvPr>
            <p:ph type="dt" sz="half" idx="10"/>
          </p:nvPr>
        </p:nvSpPr>
        <p:spPr/>
        <p:txBody>
          <a:bodyPr/>
          <a:lstStyle/>
          <a:p>
            <a:fld id="{B06C62FC-0EAF-4BF2-A163-EA3C3CD73790}" type="datetime1">
              <a:rPr lang="en-US" smtClean="0"/>
              <a:t>4/2/2018</a:t>
            </a:fld>
            <a:endParaRPr lang="en-US"/>
          </a:p>
        </p:txBody>
      </p:sp>
      <p:sp>
        <p:nvSpPr>
          <p:cNvPr id="6" name="Footer Placeholder 5"/>
          <p:cNvSpPr>
            <a:spLocks noGrp="1"/>
          </p:cNvSpPr>
          <p:nvPr>
            <p:ph type="ftr" sz="quarter" idx="11"/>
          </p:nvPr>
        </p:nvSpPr>
        <p:spPr/>
        <p:txBody>
          <a:bodyPr/>
          <a:lstStyle/>
          <a:p>
            <a:r>
              <a:rPr lang="en-US"/>
              <a:t>INTERNAL DRAFT: NOT FOR DISTRIBUTION</a:t>
            </a:r>
          </a:p>
        </p:txBody>
      </p:sp>
      <p:sp>
        <p:nvSpPr>
          <p:cNvPr id="7" name="Slide Number Placeholder 6"/>
          <p:cNvSpPr>
            <a:spLocks noGrp="1"/>
          </p:cNvSpPr>
          <p:nvPr>
            <p:ph type="sldNum" sz="quarter" idx="12"/>
          </p:nvPr>
        </p:nvSpPr>
        <p:spPr/>
        <p:txBody>
          <a:bodyPr/>
          <a:lstStyle/>
          <a:p>
            <a:fld id="{42B960B7-1A5D-4A40-9C6E-0A7BBAA5F990}" type="slidenum">
              <a:rPr lang="en-US" smtClean="0"/>
              <a:t>‹#›</a:t>
            </a:fld>
            <a:endParaRPr lang="en-US"/>
          </a:p>
        </p:txBody>
      </p:sp>
      <p:sp>
        <p:nvSpPr>
          <p:cNvPr id="8" name="Title 7"/>
          <p:cNvSpPr>
            <a:spLocks noGrp="1"/>
          </p:cNvSpPr>
          <p:nvPr>
            <p:ph type="title"/>
          </p:nvPr>
        </p:nvSpPr>
        <p:spPr>
          <a:xfrm>
            <a:off x="628650" y="538929"/>
            <a:ext cx="7886700" cy="701731"/>
          </a:xfrm>
          <a:solidFill>
            <a:srgbClr val="005B83"/>
          </a:solidFill>
        </p:spPr>
        <p:txBody>
          <a:bodyPr>
            <a:spAutoFit/>
          </a:bodyPr>
          <a:lstStyle>
            <a:lvl1pPr algn="ctr">
              <a:defRPr>
                <a:solidFill>
                  <a:schemeClr val="bg1"/>
                </a:solidFill>
              </a:defRPr>
            </a:lvl1pPr>
          </a:lstStyle>
          <a:p>
            <a:r>
              <a:rPr lang="en-US" dirty="0"/>
              <a:t>Click to edit Master title style</a:t>
            </a:r>
          </a:p>
        </p:txBody>
      </p:sp>
    </p:spTree>
    <p:extLst>
      <p:ext uri="{BB962C8B-B14F-4D97-AF65-F5344CB8AC3E}">
        <p14:creationId xmlns:p14="http://schemas.microsoft.com/office/powerpoint/2010/main" val="217829063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_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629842" y="1681163"/>
            <a:ext cx="3868340" cy="823912"/>
          </a:xfrm>
          <a:solidFill>
            <a:srgbClr val="005B83"/>
          </a:solidFill>
        </p:spPr>
        <p:txBody>
          <a:bodyPr anchor="b"/>
          <a:lstStyle>
            <a:lvl1pPr marL="0" indent="0">
              <a:buNone/>
              <a:defRPr sz="2400" b="1">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p:cNvSpPr>
            <a:spLocks noGrp="1"/>
          </p:cNvSpPr>
          <p:nvPr>
            <p:ph type="body" sz="quarter" idx="3"/>
          </p:nvPr>
        </p:nvSpPr>
        <p:spPr>
          <a:xfrm>
            <a:off x="4629150" y="1681163"/>
            <a:ext cx="3887391" cy="823912"/>
          </a:xfrm>
          <a:solidFill>
            <a:srgbClr val="005B83"/>
          </a:solidFill>
        </p:spPr>
        <p:txBody>
          <a:bodyPr anchor="b"/>
          <a:lstStyle>
            <a:lvl1pPr marL="0" indent="0">
              <a:buNone/>
              <a:defRPr sz="2400" b="1">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5E588214-9341-47A9-8ABF-F62327725206}" type="datetime1">
              <a:rPr lang="en-US" smtClean="0"/>
              <a:t>4/2/2018</a:t>
            </a:fld>
            <a:endParaRPr lang="en-US"/>
          </a:p>
        </p:txBody>
      </p:sp>
      <p:sp>
        <p:nvSpPr>
          <p:cNvPr id="8" name="Footer Placeholder 7"/>
          <p:cNvSpPr>
            <a:spLocks noGrp="1"/>
          </p:cNvSpPr>
          <p:nvPr>
            <p:ph type="ftr" sz="quarter" idx="11"/>
          </p:nvPr>
        </p:nvSpPr>
        <p:spPr/>
        <p:txBody>
          <a:bodyPr/>
          <a:lstStyle/>
          <a:p>
            <a:r>
              <a:rPr lang="en-US"/>
              <a:t>INTERNAL DRAFT: NOT FOR DISTRIBUTION</a:t>
            </a:r>
          </a:p>
        </p:txBody>
      </p:sp>
      <p:sp>
        <p:nvSpPr>
          <p:cNvPr id="9" name="Slide Number Placeholder 8"/>
          <p:cNvSpPr>
            <a:spLocks noGrp="1"/>
          </p:cNvSpPr>
          <p:nvPr>
            <p:ph type="sldNum" sz="quarter" idx="12"/>
          </p:nvPr>
        </p:nvSpPr>
        <p:spPr/>
        <p:txBody>
          <a:bodyPr/>
          <a:lstStyle/>
          <a:p>
            <a:fld id="{42B960B7-1A5D-4A40-9C6E-0A7BBAA5F990}" type="slidenum">
              <a:rPr lang="en-US" smtClean="0"/>
              <a:t>‹#›</a:t>
            </a:fld>
            <a:endParaRPr lang="en-US" dirty="0"/>
          </a:p>
        </p:txBody>
      </p:sp>
      <p:sp>
        <p:nvSpPr>
          <p:cNvPr id="10" name="Title 9"/>
          <p:cNvSpPr>
            <a:spLocks noGrp="1"/>
          </p:cNvSpPr>
          <p:nvPr>
            <p:ph type="title"/>
          </p:nvPr>
        </p:nvSpPr>
        <p:spPr>
          <a:xfrm>
            <a:off x="628650" y="365126"/>
            <a:ext cx="7886700" cy="1149351"/>
          </a:xfrm>
        </p:spPr>
        <p:txBody>
          <a:bodyPr/>
          <a:lstStyle/>
          <a:p>
            <a:r>
              <a:rPr lang="en-US" dirty="0"/>
              <a:t>Click to edit Master title style</a:t>
            </a:r>
          </a:p>
        </p:txBody>
      </p:sp>
    </p:spTree>
    <p:extLst>
      <p:ext uri="{BB962C8B-B14F-4D97-AF65-F5344CB8AC3E}">
        <p14:creationId xmlns:p14="http://schemas.microsoft.com/office/powerpoint/2010/main" val="93156040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707B79B8-0147-45B3-AF02-3360319637F5}" type="datetime1">
              <a:rPr lang="en-US" smtClean="0"/>
              <a:t>4/2/2018</a:t>
            </a:fld>
            <a:endParaRPr lang="en-US"/>
          </a:p>
        </p:txBody>
      </p:sp>
      <p:sp>
        <p:nvSpPr>
          <p:cNvPr id="4" name="Footer Placeholder 3"/>
          <p:cNvSpPr>
            <a:spLocks noGrp="1"/>
          </p:cNvSpPr>
          <p:nvPr>
            <p:ph type="ftr" sz="quarter" idx="11"/>
          </p:nvPr>
        </p:nvSpPr>
        <p:spPr/>
        <p:txBody>
          <a:bodyPr/>
          <a:lstStyle/>
          <a:p>
            <a:r>
              <a:rPr lang="en-US"/>
              <a:t>INTERNAL DRAFT: NOT FOR DISTRIBUTION</a:t>
            </a:r>
          </a:p>
        </p:txBody>
      </p:sp>
      <p:sp>
        <p:nvSpPr>
          <p:cNvPr id="5" name="Slide Number Placeholder 4"/>
          <p:cNvSpPr>
            <a:spLocks noGrp="1"/>
          </p:cNvSpPr>
          <p:nvPr>
            <p:ph type="sldNum" sz="quarter" idx="12"/>
          </p:nvPr>
        </p:nvSpPr>
        <p:spPr/>
        <p:txBody>
          <a:bodyPr/>
          <a:lstStyle/>
          <a:p>
            <a:fld id="{42B960B7-1A5D-4A40-9C6E-0A7BBAA5F990}" type="slidenum">
              <a:rPr lang="en-US" smtClean="0"/>
              <a:t>‹#›</a:t>
            </a:fld>
            <a:endParaRPr lang="en-US"/>
          </a:p>
        </p:txBody>
      </p:sp>
    </p:spTree>
    <p:extLst>
      <p:ext uri="{BB962C8B-B14F-4D97-AF65-F5344CB8AC3E}">
        <p14:creationId xmlns:p14="http://schemas.microsoft.com/office/powerpoint/2010/main" val="38747028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D2F6B063-BCF8-41F6-AC40-F30E0C7B46BC}" type="datetime1">
              <a:rPr lang="en-US" smtClean="0"/>
              <a:t>4/2/2018</a:t>
            </a:fld>
            <a:endParaRPr lang="en-US"/>
          </a:p>
        </p:txBody>
      </p:sp>
      <p:sp>
        <p:nvSpPr>
          <p:cNvPr id="5" name="Footer Placeholder 4"/>
          <p:cNvSpPr>
            <a:spLocks noGrp="1"/>
          </p:cNvSpPr>
          <p:nvPr>
            <p:ph type="ftr" sz="quarter" idx="11"/>
          </p:nvPr>
        </p:nvSpPr>
        <p:spPr/>
        <p:txBody>
          <a:bodyPr/>
          <a:lstStyle/>
          <a:p>
            <a:r>
              <a:rPr lang="en-US"/>
              <a:t>INTERNAL DRAFT: NOT FOR DISTRIBUTION</a:t>
            </a:r>
          </a:p>
        </p:txBody>
      </p:sp>
      <p:sp>
        <p:nvSpPr>
          <p:cNvPr id="6" name="Slide Number Placeholder 5"/>
          <p:cNvSpPr>
            <a:spLocks noGrp="1"/>
          </p:cNvSpPr>
          <p:nvPr>
            <p:ph type="sldNum" sz="quarter" idx="12"/>
          </p:nvPr>
        </p:nvSpPr>
        <p:spPr/>
        <p:txBody>
          <a:bodyPr/>
          <a:lstStyle/>
          <a:p>
            <a:fld id="{42B960B7-1A5D-4A40-9C6E-0A7BBAA5F990}" type="slidenum">
              <a:rPr lang="en-US" smtClean="0"/>
              <a:t>‹#›</a:t>
            </a:fld>
            <a:endParaRPr lang="en-US"/>
          </a:p>
        </p:txBody>
      </p:sp>
    </p:spTree>
    <p:extLst>
      <p:ext uri="{BB962C8B-B14F-4D97-AF65-F5344CB8AC3E}">
        <p14:creationId xmlns:p14="http://schemas.microsoft.com/office/powerpoint/2010/main" val="129831343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051D23A8-7169-44E8-8520-28B1D2322525}" type="datetime1">
              <a:rPr lang="en-US" smtClean="0"/>
              <a:t>4/2/2018</a:t>
            </a:fld>
            <a:endParaRPr lang="en-US"/>
          </a:p>
        </p:txBody>
      </p:sp>
      <p:sp>
        <p:nvSpPr>
          <p:cNvPr id="5" name="Footer Placeholder 4"/>
          <p:cNvSpPr>
            <a:spLocks noGrp="1"/>
          </p:cNvSpPr>
          <p:nvPr>
            <p:ph type="ftr" sz="quarter" idx="11"/>
          </p:nvPr>
        </p:nvSpPr>
        <p:spPr/>
        <p:txBody>
          <a:bodyPr/>
          <a:lstStyle/>
          <a:p>
            <a:r>
              <a:rPr lang="en-US"/>
              <a:t>INTERNAL DRAFT: NOT FOR DISTRIBUTION</a:t>
            </a:r>
          </a:p>
        </p:txBody>
      </p:sp>
      <p:sp>
        <p:nvSpPr>
          <p:cNvPr id="6" name="Slide Number Placeholder 5"/>
          <p:cNvSpPr>
            <a:spLocks noGrp="1"/>
          </p:cNvSpPr>
          <p:nvPr>
            <p:ph type="sldNum" sz="quarter" idx="12"/>
          </p:nvPr>
        </p:nvSpPr>
        <p:spPr/>
        <p:txBody>
          <a:bodyPr/>
          <a:lstStyle/>
          <a:p>
            <a:fld id="{42B960B7-1A5D-4A40-9C6E-0A7BBAA5F990}" type="slidenum">
              <a:rPr lang="en-US" smtClean="0"/>
              <a:t>‹#›</a:t>
            </a:fld>
            <a:endParaRPr lang="en-US"/>
          </a:p>
        </p:txBody>
      </p:sp>
    </p:spTree>
    <p:extLst>
      <p:ext uri="{BB962C8B-B14F-4D97-AF65-F5344CB8AC3E}">
        <p14:creationId xmlns:p14="http://schemas.microsoft.com/office/powerpoint/2010/main" val="245919772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585F2C72-4079-403C-9872-EEFE3BA8CFB9}" type="datetime1">
              <a:rPr lang="en-US" smtClean="0"/>
              <a:t>4/2/2018</a:t>
            </a:fld>
            <a:endParaRPr lang="en-US"/>
          </a:p>
        </p:txBody>
      </p:sp>
      <p:sp>
        <p:nvSpPr>
          <p:cNvPr id="6" name="Footer Placeholder 5"/>
          <p:cNvSpPr>
            <a:spLocks noGrp="1"/>
          </p:cNvSpPr>
          <p:nvPr>
            <p:ph type="ftr" sz="quarter" idx="11"/>
          </p:nvPr>
        </p:nvSpPr>
        <p:spPr/>
        <p:txBody>
          <a:bodyPr/>
          <a:lstStyle/>
          <a:p>
            <a:r>
              <a:rPr lang="en-US"/>
              <a:t>INTERNAL DRAFT: NOT FOR DISTRIBUTION</a:t>
            </a:r>
          </a:p>
        </p:txBody>
      </p:sp>
      <p:sp>
        <p:nvSpPr>
          <p:cNvPr id="7" name="Slide Number Placeholder 6"/>
          <p:cNvSpPr>
            <a:spLocks noGrp="1"/>
          </p:cNvSpPr>
          <p:nvPr>
            <p:ph type="sldNum" sz="quarter" idx="12"/>
          </p:nvPr>
        </p:nvSpPr>
        <p:spPr/>
        <p:txBody>
          <a:bodyPr/>
          <a:lstStyle/>
          <a:p>
            <a:fld id="{42B960B7-1A5D-4A40-9C6E-0A7BBAA5F990}" type="slidenum">
              <a:rPr lang="en-US" smtClean="0"/>
              <a:t>‹#›</a:t>
            </a:fld>
            <a:endParaRPr lang="en-US"/>
          </a:p>
        </p:txBody>
      </p:sp>
    </p:spTree>
    <p:extLst>
      <p:ext uri="{BB962C8B-B14F-4D97-AF65-F5344CB8AC3E}">
        <p14:creationId xmlns:p14="http://schemas.microsoft.com/office/powerpoint/2010/main" val="334558926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DBA44E3E-A4A2-4F57-BF2F-0E64BCE53C39}" type="datetime1">
              <a:rPr lang="en-US" smtClean="0"/>
              <a:t>4/2/2018</a:t>
            </a:fld>
            <a:endParaRPr lang="en-US"/>
          </a:p>
        </p:txBody>
      </p:sp>
      <p:sp>
        <p:nvSpPr>
          <p:cNvPr id="8" name="Footer Placeholder 7"/>
          <p:cNvSpPr>
            <a:spLocks noGrp="1"/>
          </p:cNvSpPr>
          <p:nvPr>
            <p:ph type="ftr" sz="quarter" idx="11"/>
          </p:nvPr>
        </p:nvSpPr>
        <p:spPr/>
        <p:txBody>
          <a:bodyPr/>
          <a:lstStyle/>
          <a:p>
            <a:r>
              <a:rPr lang="en-US"/>
              <a:t>INTERNAL DRAFT: NOT FOR DISTRIBUTION</a:t>
            </a:r>
          </a:p>
        </p:txBody>
      </p:sp>
      <p:sp>
        <p:nvSpPr>
          <p:cNvPr id="9" name="Slide Number Placeholder 8"/>
          <p:cNvSpPr>
            <a:spLocks noGrp="1"/>
          </p:cNvSpPr>
          <p:nvPr>
            <p:ph type="sldNum" sz="quarter" idx="12"/>
          </p:nvPr>
        </p:nvSpPr>
        <p:spPr/>
        <p:txBody>
          <a:bodyPr/>
          <a:lstStyle/>
          <a:p>
            <a:fld id="{42B960B7-1A5D-4A40-9C6E-0A7BBAA5F990}" type="slidenum">
              <a:rPr lang="en-US" smtClean="0"/>
              <a:t>‹#›</a:t>
            </a:fld>
            <a:endParaRPr lang="en-US" dirty="0"/>
          </a:p>
        </p:txBody>
      </p:sp>
    </p:spTree>
    <p:extLst>
      <p:ext uri="{BB962C8B-B14F-4D97-AF65-F5344CB8AC3E}">
        <p14:creationId xmlns:p14="http://schemas.microsoft.com/office/powerpoint/2010/main" val="330570991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9F49EB43-2DFB-4EEF-9C3E-E1426D61DDDC}" type="datetime1">
              <a:rPr lang="en-US" smtClean="0"/>
              <a:t>4/2/2018</a:t>
            </a:fld>
            <a:endParaRPr lang="en-US"/>
          </a:p>
        </p:txBody>
      </p:sp>
      <p:sp>
        <p:nvSpPr>
          <p:cNvPr id="4" name="Footer Placeholder 3"/>
          <p:cNvSpPr>
            <a:spLocks noGrp="1"/>
          </p:cNvSpPr>
          <p:nvPr>
            <p:ph type="ftr" sz="quarter" idx="11"/>
          </p:nvPr>
        </p:nvSpPr>
        <p:spPr/>
        <p:txBody>
          <a:bodyPr/>
          <a:lstStyle/>
          <a:p>
            <a:r>
              <a:rPr lang="en-US"/>
              <a:t>INTERNAL DRAFT: NOT FOR DISTRIBUTION</a:t>
            </a:r>
          </a:p>
        </p:txBody>
      </p:sp>
      <p:sp>
        <p:nvSpPr>
          <p:cNvPr id="5" name="Slide Number Placeholder 4"/>
          <p:cNvSpPr>
            <a:spLocks noGrp="1"/>
          </p:cNvSpPr>
          <p:nvPr>
            <p:ph type="sldNum" sz="quarter" idx="12"/>
          </p:nvPr>
        </p:nvSpPr>
        <p:spPr/>
        <p:txBody>
          <a:bodyPr/>
          <a:lstStyle/>
          <a:p>
            <a:fld id="{42B960B7-1A5D-4A40-9C6E-0A7BBAA5F990}" type="slidenum">
              <a:rPr lang="en-US" smtClean="0"/>
              <a:t>‹#›</a:t>
            </a:fld>
            <a:endParaRPr lang="en-US"/>
          </a:p>
        </p:txBody>
      </p:sp>
    </p:spTree>
    <p:extLst>
      <p:ext uri="{BB962C8B-B14F-4D97-AF65-F5344CB8AC3E}">
        <p14:creationId xmlns:p14="http://schemas.microsoft.com/office/powerpoint/2010/main" val="423649675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1681C45-CD01-4D0E-AE12-85FB777B1A00}" type="datetime1">
              <a:rPr lang="en-US" smtClean="0"/>
              <a:t>4/2/2018</a:t>
            </a:fld>
            <a:endParaRPr lang="en-US"/>
          </a:p>
        </p:txBody>
      </p:sp>
      <p:sp>
        <p:nvSpPr>
          <p:cNvPr id="3" name="Footer Placeholder 2"/>
          <p:cNvSpPr>
            <a:spLocks noGrp="1"/>
          </p:cNvSpPr>
          <p:nvPr>
            <p:ph type="ftr" sz="quarter" idx="11"/>
          </p:nvPr>
        </p:nvSpPr>
        <p:spPr/>
        <p:txBody>
          <a:bodyPr/>
          <a:lstStyle/>
          <a:p>
            <a:r>
              <a:rPr lang="en-US"/>
              <a:t>INTERNAL DRAFT: NOT FOR DISTRIBUTION</a:t>
            </a:r>
          </a:p>
        </p:txBody>
      </p:sp>
      <p:sp>
        <p:nvSpPr>
          <p:cNvPr id="4" name="Slide Number Placeholder 3"/>
          <p:cNvSpPr>
            <a:spLocks noGrp="1"/>
          </p:cNvSpPr>
          <p:nvPr>
            <p:ph type="sldNum" sz="quarter" idx="12"/>
          </p:nvPr>
        </p:nvSpPr>
        <p:spPr/>
        <p:txBody>
          <a:bodyPr/>
          <a:lstStyle/>
          <a:p>
            <a:fld id="{42B960B7-1A5D-4A40-9C6E-0A7BBAA5F990}" type="slidenum">
              <a:rPr lang="en-US" smtClean="0"/>
              <a:t>‹#›</a:t>
            </a:fld>
            <a:endParaRPr lang="en-US"/>
          </a:p>
        </p:txBody>
      </p:sp>
      <p:sp>
        <p:nvSpPr>
          <p:cNvPr id="5" name="TextBox 4"/>
          <p:cNvSpPr txBox="1"/>
          <p:nvPr userDrawn="1"/>
        </p:nvSpPr>
        <p:spPr>
          <a:xfrm>
            <a:off x="0" y="355138"/>
            <a:ext cx="9144000" cy="730712"/>
          </a:xfrm>
          <a:prstGeom prst="rect">
            <a:avLst/>
          </a:prstGeom>
          <a:solidFill>
            <a:srgbClr val="FFC000"/>
          </a:solidFill>
        </p:spPr>
        <p:txBody>
          <a:bodyPr wrap="none" rtlCol="0">
            <a:noAutofit/>
          </a:bodyPr>
          <a:lstStyle/>
          <a:p>
            <a:endParaRPr lang="en-US" sz="1350" dirty="0">
              <a:solidFill>
                <a:schemeClr val="bg1"/>
              </a:solidFill>
            </a:endParaRPr>
          </a:p>
        </p:txBody>
      </p:sp>
    </p:spTree>
    <p:extLst>
      <p:ext uri="{BB962C8B-B14F-4D97-AF65-F5344CB8AC3E}">
        <p14:creationId xmlns:p14="http://schemas.microsoft.com/office/powerpoint/2010/main" val="335140263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D5A5172D-FF45-47CC-9EBB-41DB1BC4A859}" type="datetime1">
              <a:rPr lang="en-US" smtClean="0"/>
              <a:t>4/2/2018</a:t>
            </a:fld>
            <a:endParaRPr lang="en-US"/>
          </a:p>
        </p:txBody>
      </p:sp>
      <p:sp>
        <p:nvSpPr>
          <p:cNvPr id="6" name="Footer Placeholder 5"/>
          <p:cNvSpPr>
            <a:spLocks noGrp="1"/>
          </p:cNvSpPr>
          <p:nvPr>
            <p:ph type="ftr" sz="quarter" idx="11"/>
          </p:nvPr>
        </p:nvSpPr>
        <p:spPr/>
        <p:txBody>
          <a:bodyPr/>
          <a:lstStyle/>
          <a:p>
            <a:r>
              <a:rPr lang="en-US"/>
              <a:t>INTERNAL DRAFT: NOT FOR DISTRIBUTION</a:t>
            </a:r>
          </a:p>
        </p:txBody>
      </p:sp>
      <p:sp>
        <p:nvSpPr>
          <p:cNvPr id="7" name="Slide Number Placeholder 6"/>
          <p:cNvSpPr>
            <a:spLocks noGrp="1"/>
          </p:cNvSpPr>
          <p:nvPr>
            <p:ph type="sldNum" sz="quarter" idx="12"/>
          </p:nvPr>
        </p:nvSpPr>
        <p:spPr/>
        <p:txBody>
          <a:bodyPr/>
          <a:lstStyle/>
          <a:p>
            <a:fld id="{42B960B7-1A5D-4A40-9C6E-0A7BBAA5F990}" type="slidenum">
              <a:rPr lang="en-US" smtClean="0"/>
              <a:t>‹#›</a:t>
            </a:fld>
            <a:endParaRPr lang="en-US"/>
          </a:p>
        </p:txBody>
      </p:sp>
    </p:spTree>
    <p:extLst>
      <p:ext uri="{BB962C8B-B14F-4D97-AF65-F5344CB8AC3E}">
        <p14:creationId xmlns:p14="http://schemas.microsoft.com/office/powerpoint/2010/main" val="305040356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AC25A92C-CABC-4D11-BEAC-113FE41B375B}" type="datetime1">
              <a:rPr lang="en-US" smtClean="0"/>
              <a:t>4/2/2018</a:t>
            </a:fld>
            <a:endParaRPr lang="en-US"/>
          </a:p>
        </p:txBody>
      </p:sp>
      <p:sp>
        <p:nvSpPr>
          <p:cNvPr id="6" name="Footer Placeholder 5"/>
          <p:cNvSpPr>
            <a:spLocks noGrp="1"/>
          </p:cNvSpPr>
          <p:nvPr>
            <p:ph type="ftr" sz="quarter" idx="11"/>
          </p:nvPr>
        </p:nvSpPr>
        <p:spPr/>
        <p:txBody>
          <a:bodyPr/>
          <a:lstStyle/>
          <a:p>
            <a:r>
              <a:rPr lang="en-US"/>
              <a:t>INTERNAL DRAFT: NOT FOR DISTRIBUTION</a:t>
            </a:r>
          </a:p>
        </p:txBody>
      </p:sp>
      <p:sp>
        <p:nvSpPr>
          <p:cNvPr id="7" name="Slide Number Placeholder 6"/>
          <p:cNvSpPr>
            <a:spLocks noGrp="1"/>
          </p:cNvSpPr>
          <p:nvPr>
            <p:ph type="sldNum" sz="quarter" idx="12"/>
          </p:nvPr>
        </p:nvSpPr>
        <p:spPr/>
        <p:txBody>
          <a:bodyPr/>
          <a:lstStyle/>
          <a:p>
            <a:fld id="{42B960B7-1A5D-4A40-9C6E-0A7BBAA5F990}" type="slidenum">
              <a:rPr lang="en-US" smtClean="0"/>
              <a:t>‹#›</a:t>
            </a:fld>
            <a:endParaRPr lang="en-US"/>
          </a:p>
        </p:txBody>
      </p:sp>
    </p:spTree>
    <p:extLst>
      <p:ext uri="{BB962C8B-B14F-4D97-AF65-F5344CB8AC3E}">
        <p14:creationId xmlns:p14="http://schemas.microsoft.com/office/powerpoint/2010/main" val="125529296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1.jpeg"/><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BD57EB2-461A-488C-AA61-8A81A9E3357B}" type="datetime1">
              <a:rPr lang="en-US" smtClean="0"/>
              <a:t>4/2/2018</a:t>
            </a:fld>
            <a:endParaRPr 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INTERNAL DRAFT: NOT FOR DISTRIBUTION</a:t>
            </a:r>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2B960B7-1A5D-4A40-9C6E-0A7BBAA5F990}" type="slidenum">
              <a:rPr lang="en-US" smtClean="0"/>
              <a:t>‹#›</a:t>
            </a:fld>
            <a:endParaRPr lang="en-US"/>
          </a:p>
        </p:txBody>
      </p:sp>
      <p:sp>
        <p:nvSpPr>
          <p:cNvPr id="7" name="Rectangle 6"/>
          <p:cNvSpPr/>
          <p:nvPr userDrawn="1"/>
        </p:nvSpPr>
        <p:spPr>
          <a:xfrm>
            <a:off x="0" y="6259591"/>
            <a:ext cx="9144000" cy="612541"/>
          </a:xfrm>
          <a:prstGeom prst="rect">
            <a:avLst/>
          </a:prstGeom>
          <a:solidFill>
            <a:srgbClr val="A6224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7200"/>
            <a:endParaRPr lang="en-US" sz="3200" b="1" dirty="0">
              <a:solidFill>
                <a:prstClr val="white"/>
              </a:solidFill>
            </a:endParaRPr>
          </a:p>
        </p:txBody>
      </p:sp>
      <p:sp>
        <p:nvSpPr>
          <p:cNvPr id="8" name="Rectangle 7"/>
          <p:cNvSpPr/>
          <p:nvPr userDrawn="1"/>
        </p:nvSpPr>
        <p:spPr>
          <a:xfrm>
            <a:off x="0" y="0"/>
            <a:ext cx="9144000" cy="230188"/>
          </a:xfrm>
          <a:prstGeom prst="rect">
            <a:avLst/>
          </a:prstGeom>
          <a:solidFill>
            <a:srgbClr val="005B8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7200"/>
            <a:endParaRPr lang="en-US" sz="1800" dirty="0">
              <a:solidFill>
                <a:prstClr val="white"/>
              </a:solidFill>
            </a:endParaRPr>
          </a:p>
        </p:txBody>
      </p:sp>
      <p:pic>
        <p:nvPicPr>
          <p:cNvPr id="10" name="Picture 9"/>
          <p:cNvPicPr>
            <a:picLocks noChangeAspect="1"/>
          </p:cNvPicPr>
          <p:nvPr userDrawn="1"/>
        </p:nvPicPr>
        <p:blipFill>
          <a:blip r:embed="rId17" cstate="print">
            <a:extLst>
              <a:ext uri="{28A0092B-C50C-407E-A947-70E740481C1C}">
                <a14:useLocalDpi xmlns:a14="http://schemas.microsoft.com/office/drawing/2010/main" val="0"/>
              </a:ext>
            </a:extLst>
          </a:blip>
          <a:stretch>
            <a:fillRect/>
          </a:stretch>
        </p:blipFill>
        <p:spPr>
          <a:xfrm>
            <a:off x="101359" y="6315290"/>
            <a:ext cx="1219200" cy="487680"/>
          </a:xfrm>
          <a:prstGeom prst="rect">
            <a:avLst/>
          </a:prstGeom>
        </p:spPr>
      </p:pic>
    </p:spTree>
    <p:extLst>
      <p:ext uri="{BB962C8B-B14F-4D97-AF65-F5344CB8AC3E}">
        <p14:creationId xmlns:p14="http://schemas.microsoft.com/office/powerpoint/2010/main" val="256161959"/>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50" r:id="rId12"/>
    <p:sldLayoutId id="2147483652" r:id="rId13"/>
    <p:sldLayoutId id="2147483653" r:id="rId14"/>
    <p:sldLayoutId id="2147483654" r:id="rId15"/>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5.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6.png"/><Relationship Id="rId5" Type="http://schemas.openxmlformats.org/officeDocument/2006/relationships/image" Target="../media/image5.emf"/><Relationship Id="rId4" Type="http://schemas.microsoft.com/office/2007/relationships/hdphoto" Target="../media/hdphoto1.wdp"/></Relationships>
</file>

<file path=ppt/slides/_rels/slide2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12.emf"/><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13.emf"/><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rotWithShape="1">
          <a:blip r:embed="rId3" cstate="print">
            <a:extLst>
              <a:ext uri="{28A0092B-C50C-407E-A947-70E740481C1C}">
                <a14:useLocalDpi xmlns:a14="http://schemas.microsoft.com/office/drawing/2010/main" val="0"/>
              </a:ext>
            </a:extLst>
          </a:blip>
          <a:srcRect b="37727"/>
          <a:stretch/>
        </p:blipFill>
        <p:spPr>
          <a:xfrm>
            <a:off x="4790661" y="1580322"/>
            <a:ext cx="4009156" cy="1282477"/>
          </a:xfrm>
          <a:prstGeom prst="rect">
            <a:avLst/>
          </a:prstGeom>
        </p:spPr>
      </p:pic>
      <p:sp>
        <p:nvSpPr>
          <p:cNvPr id="5" name="TextBox 4"/>
          <p:cNvSpPr txBox="1"/>
          <p:nvPr/>
        </p:nvSpPr>
        <p:spPr>
          <a:xfrm>
            <a:off x="0" y="1590263"/>
            <a:ext cx="4206001" cy="1754326"/>
          </a:xfrm>
          <a:prstGeom prst="rect">
            <a:avLst/>
          </a:prstGeom>
          <a:noFill/>
        </p:spPr>
        <p:txBody>
          <a:bodyPr wrap="square" rtlCol="0">
            <a:spAutoFit/>
          </a:bodyPr>
          <a:lstStyle/>
          <a:p>
            <a:pPr algn="ctr"/>
            <a:r>
              <a:rPr lang="en-US" sz="3600" b="1" dirty="0">
                <a:latin typeface="+mj-lt"/>
              </a:rPr>
              <a:t>Regional Targets for Selected </a:t>
            </a:r>
            <a:r>
              <a:rPr lang="en-US" sz="3600" b="1" i="1" dirty="0">
                <a:latin typeface="+mj-lt"/>
              </a:rPr>
              <a:t>60x30TX</a:t>
            </a:r>
            <a:r>
              <a:rPr lang="en-US" sz="3600" b="1" dirty="0">
                <a:latin typeface="+mj-lt"/>
              </a:rPr>
              <a:t> Goals and Targets</a:t>
            </a:r>
          </a:p>
        </p:txBody>
      </p:sp>
      <p:sp>
        <p:nvSpPr>
          <p:cNvPr id="7" name="TextBox 6"/>
          <p:cNvSpPr txBox="1"/>
          <p:nvPr/>
        </p:nvSpPr>
        <p:spPr>
          <a:xfrm>
            <a:off x="0" y="4997150"/>
            <a:ext cx="4206001" cy="369332"/>
          </a:xfrm>
          <a:prstGeom prst="rect">
            <a:avLst/>
          </a:prstGeom>
          <a:noFill/>
        </p:spPr>
        <p:txBody>
          <a:bodyPr wrap="square" rtlCol="0">
            <a:spAutoFit/>
          </a:bodyPr>
          <a:lstStyle/>
          <a:p>
            <a:pPr algn="ctr"/>
            <a:r>
              <a:rPr lang="en-US" dirty="0">
                <a:latin typeface="+mj-lt"/>
              </a:rPr>
              <a:t>Jenna Cullinane Hege</a:t>
            </a:r>
          </a:p>
        </p:txBody>
      </p:sp>
      <p:sp>
        <p:nvSpPr>
          <p:cNvPr id="2" name="TextBox 1"/>
          <p:cNvSpPr txBox="1"/>
          <p:nvPr/>
        </p:nvSpPr>
        <p:spPr>
          <a:xfrm>
            <a:off x="4679851" y="2862799"/>
            <a:ext cx="4099585" cy="1077218"/>
          </a:xfrm>
          <a:prstGeom prst="rect">
            <a:avLst/>
          </a:prstGeom>
          <a:noFill/>
        </p:spPr>
        <p:txBody>
          <a:bodyPr wrap="none" rtlCol="0">
            <a:spAutoFit/>
          </a:bodyPr>
          <a:lstStyle/>
          <a:p>
            <a:pPr algn="ctr"/>
            <a:r>
              <a:rPr lang="en-US" sz="3200" b="1" dirty="0">
                <a:solidFill>
                  <a:schemeClr val="bg1">
                    <a:lumMod val="65000"/>
                  </a:schemeClr>
                </a:solidFill>
                <a:ea typeface="Adobe Gothic Std B" panose="020B0800000000000000" pitchFamily="34" charset="-128"/>
              </a:rPr>
              <a:t>Texas Higher Education</a:t>
            </a:r>
          </a:p>
          <a:p>
            <a:pPr algn="ctr"/>
            <a:r>
              <a:rPr lang="en-US" sz="3200" b="1" dirty="0">
                <a:solidFill>
                  <a:schemeClr val="bg1">
                    <a:lumMod val="65000"/>
                  </a:schemeClr>
                </a:solidFill>
                <a:ea typeface="Adobe Gothic Std B" panose="020B0800000000000000" pitchFamily="34" charset="-128"/>
              </a:rPr>
              <a:t>Coordinating Board</a:t>
            </a:r>
          </a:p>
        </p:txBody>
      </p:sp>
      <p:sp>
        <p:nvSpPr>
          <p:cNvPr id="9" name="TextBox 8"/>
          <p:cNvSpPr txBox="1"/>
          <p:nvPr/>
        </p:nvSpPr>
        <p:spPr>
          <a:xfrm>
            <a:off x="4359182" y="4955967"/>
            <a:ext cx="3717236" cy="923330"/>
          </a:xfrm>
          <a:prstGeom prst="rect">
            <a:avLst/>
          </a:prstGeom>
          <a:noFill/>
        </p:spPr>
        <p:txBody>
          <a:bodyPr wrap="square" rtlCol="0">
            <a:spAutoFit/>
          </a:bodyPr>
          <a:lstStyle/>
          <a:p>
            <a:pPr algn="ctr"/>
            <a:r>
              <a:rPr lang="en-US" dirty="0"/>
              <a:t>CTC &amp; University Accountability Meeting</a:t>
            </a:r>
          </a:p>
          <a:p>
            <a:pPr algn="ctr"/>
            <a:r>
              <a:rPr lang="en-US" dirty="0">
                <a:latin typeface="+mj-lt"/>
              </a:rPr>
              <a:t>April 3, 2018</a:t>
            </a:r>
          </a:p>
        </p:txBody>
      </p:sp>
      <p:sp>
        <p:nvSpPr>
          <p:cNvPr id="4" name="Slide Number Placeholder 3">
            <a:extLst>
              <a:ext uri="{FF2B5EF4-FFF2-40B4-BE49-F238E27FC236}">
                <a16:creationId xmlns:a16="http://schemas.microsoft.com/office/drawing/2014/main" id="{F84B755C-8E6C-4D5C-8AD6-78105C8CCBA5}"/>
              </a:ext>
            </a:extLst>
          </p:cNvPr>
          <p:cNvSpPr>
            <a:spLocks noGrp="1"/>
          </p:cNvSpPr>
          <p:nvPr>
            <p:ph type="sldNum" sz="quarter" idx="12"/>
          </p:nvPr>
        </p:nvSpPr>
        <p:spPr/>
        <p:txBody>
          <a:bodyPr/>
          <a:lstStyle/>
          <a:p>
            <a:fld id="{42B960B7-1A5D-4A40-9C6E-0A7BBAA5F990}" type="slidenum">
              <a:rPr lang="en-US" smtClean="0"/>
              <a:t>1</a:t>
            </a:fld>
            <a:endParaRPr lang="en-US" dirty="0"/>
          </a:p>
        </p:txBody>
      </p:sp>
    </p:spTree>
    <p:extLst>
      <p:ext uri="{BB962C8B-B14F-4D97-AF65-F5344CB8AC3E}">
        <p14:creationId xmlns:p14="http://schemas.microsoft.com/office/powerpoint/2010/main" val="274799869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712D22-F961-4130-8527-9367FDEF8072}"/>
              </a:ext>
            </a:extLst>
          </p:cNvPr>
          <p:cNvSpPr>
            <a:spLocks noGrp="1"/>
          </p:cNvSpPr>
          <p:nvPr>
            <p:ph type="title"/>
          </p:nvPr>
        </p:nvSpPr>
        <p:spPr/>
        <p:txBody>
          <a:bodyPr/>
          <a:lstStyle/>
          <a:p>
            <a:r>
              <a:rPr lang="en-US" dirty="0"/>
              <a:t>Status of regional convenings</a:t>
            </a:r>
          </a:p>
        </p:txBody>
      </p:sp>
      <p:sp>
        <p:nvSpPr>
          <p:cNvPr id="5" name="Content Placeholder 4">
            <a:extLst>
              <a:ext uri="{FF2B5EF4-FFF2-40B4-BE49-F238E27FC236}">
                <a16:creationId xmlns:a16="http://schemas.microsoft.com/office/drawing/2014/main" id="{10284C69-24CB-44DE-AE42-5CCAAEBEB0E9}"/>
              </a:ext>
            </a:extLst>
          </p:cNvPr>
          <p:cNvSpPr>
            <a:spLocks noGrp="1"/>
          </p:cNvSpPr>
          <p:nvPr>
            <p:ph sz="half" idx="1"/>
          </p:nvPr>
        </p:nvSpPr>
        <p:spPr/>
        <p:txBody>
          <a:bodyPr>
            <a:normAutofit/>
          </a:bodyPr>
          <a:lstStyle/>
          <a:p>
            <a:r>
              <a:rPr lang="en-US" dirty="0"/>
              <a:t>South Texas</a:t>
            </a:r>
          </a:p>
          <a:p>
            <a:pPr lvl="1"/>
            <a:r>
              <a:rPr lang="en-US" dirty="0"/>
              <a:t>UTRGV: March 2</a:t>
            </a:r>
          </a:p>
          <a:p>
            <a:pPr lvl="1"/>
            <a:r>
              <a:rPr lang="en-US" dirty="0"/>
              <a:t>Alamo Colleges: April 12</a:t>
            </a:r>
          </a:p>
          <a:p>
            <a:pPr lvl="1"/>
            <a:r>
              <a:rPr lang="en-US" dirty="0"/>
              <a:t>TAMIU: April 23</a:t>
            </a:r>
          </a:p>
          <a:p>
            <a:r>
              <a:rPr lang="en-US" dirty="0"/>
              <a:t>Metroplex: March 27</a:t>
            </a:r>
          </a:p>
          <a:p>
            <a:r>
              <a:rPr lang="en-US" dirty="0"/>
              <a:t>High Plains: April 5</a:t>
            </a:r>
          </a:p>
          <a:p>
            <a:r>
              <a:rPr lang="en-US" dirty="0"/>
              <a:t>Central: April 27</a:t>
            </a:r>
          </a:p>
        </p:txBody>
      </p:sp>
      <p:sp>
        <p:nvSpPr>
          <p:cNvPr id="6" name="Content Placeholder 5">
            <a:extLst>
              <a:ext uri="{FF2B5EF4-FFF2-40B4-BE49-F238E27FC236}">
                <a16:creationId xmlns:a16="http://schemas.microsoft.com/office/drawing/2014/main" id="{84FB417A-FE85-44B4-8CC0-573FF0831AEF}"/>
              </a:ext>
            </a:extLst>
          </p:cNvPr>
          <p:cNvSpPr>
            <a:spLocks noGrp="1"/>
          </p:cNvSpPr>
          <p:nvPr>
            <p:ph sz="half" idx="2"/>
          </p:nvPr>
        </p:nvSpPr>
        <p:spPr/>
        <p:txBody>
          <a:bodyPr>
            <a:normAutofit/>
          </a:bodyPr>
          <a:lstStyle/>
          <a:p>
            <a:r>
              <a:rPr lang="en-US" dirty="0"/>
              <a:t>Northwest:</a:t>
            </a:r>
          </a:p>
          <a:p>
            <a:pPr lvl="1"/>
            <a:r>
              <a:rPr lang="en-US" dirty="0"/>
              <a:t>Wichita Falls</a:t>
            </a:r>
          </a:p>
          <a:p>
            <a:pPr lvl="1"/>
            <a:r>
              <a:rPr lang="en-US" dirty="0"/>
              <a:t>Abilene: June 7</a:t>
            </a:r>
          </a:p>
          <a:p>
            <a:r>
              <a:rPr lang="en-US" dirty="0"/>
              <a:t>West: April 25 (virtual), June 5 (in-person)</a:t>
            </a:r>
          </a:p>
        </p:txBody>
      </p:sp>
      <p:sp>
        <p:nvSpPr>
          <p:cNvPr id="4" name="Slide Number Placeholder 3">
            <a:extLst>
              <a:ext uri="{FF2B5EF4-FFF2-40B4-BE49-F238E27FC236}">
                <a16:creationId xmlns:a16="http://schemas.microsoft.com/office/drawing/2014/main" id="{4706D023-4FA3-4EB7-B0E8-7B089868E07A}"/>
              </a:ext>
            </a:extLst>
          </p:cNvPr>
          <p:cNvSpPr>
            <a:spLocks noGrp="1"/>
          </p:cNvSpPr>
          <p:nvPr>
            <p:ph type="sldNum" sz="quarter" idx="12"/>
          </p:nvPr>
        </p:nvSpPr>
        <p:spPr/>
        <p:txBody>
          <a:bodyPr/>
          <a:lstStyle/>
          <a:p>
            <a:fld id="{42B960B7-1A5D-4A40-9C6E-0A7BBAA5F990}" type="slidenum">
              <a:rPr lang="en-US" smtClean="0"/>
              <a:t>10</a:t>
            </a:fld>
            <a:endParaRPr lang="en-US"/>
          </a:p>
        </p:txBody>
      </p:sp>
    </p:spTree>
    <p:extLst>
      <p:ext uri="{BB962C8B-B14F-4D97-AF65-F5344CB8AC3E}">
        <p14:creationId xmlns:p14="http://schemas.microsoft.com/office/powerpoint/2010/main" val="23265981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endParaRPr lang="en-US"/>
          </a:p>
        </p:txBody>
      </p:sp>
      <p:sp>
        <p:nvSpPr>
          <p:cNvPr id="6" name="Content Placeholder 5"/>
          <p:cNvSpPr>
            <a:spLocks noGrp="1"/>
          </p:cNvSpPr>
          <p:nvPr>
            <p:ph idx="1"/>
          </p:nvPr>
        </p:nvSpPr>
        <p:spPr/>
        <p:txBody>
          <a:bodyPr/>
          <a:lstStyle/>
          <a:p>
            <a:endParaRPr lang="en-US" dirty="0"/>
          </a:p>
        </p:txBody>
      </p:sp>
      <p:sp>
        <p:nvSpPr>
          <p:cNvPr id="3" name="Rectangle 2"/>
          <p:cNvSpPr/>
          <p:nvPr/>
        </p:nvSpPr>
        <p:spPr>
          <a:xfrm>
            <a:off x="0" y="3167763"/>
            <a:ext cx="9144000" cy="784221"/>
          </a:xfrm>
          <a:prstGeom prst="rect">
            <a:avLst/>
          </a:prstGeom>
          <a:solidFill>
            <a:srgbClr val="F6B11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5400" dirty="0">
                <a:solidFill>
                  <a:schemeClr val="bg1"/>
                </a:solidFill>
                <a:latin typeface="+mj-lt"/>
              </a:rPr>
              <a:t>Resources</a:t>
            </a:r>
          </a:p>
        </p:txBody>
      </p:sp>
      <p:sp>
        <p:nvSpPr>
          <p:cNvPr id="2" name="Slide Number Placeholder 1">
            <a:extLst>
              <a:ext uri="{FF2B5EF4-FFF2-40B4-BE49-F238E27FC236}">
                <a16:creationId xmlns:a16="http://schemas.microsoft.com/office/drawing/2014/main" id="{E7015C1A-D00C-499B-BBBD-CB289C79B7D9}"/>
              </a:ext>
            </a:extLst>
          </p:cNvPr>
          <p:cNvSpPr>
            <a:spLocks noGrp="1"/>
          </p:cNvSpPr>
          <p:nvPr>
            <p:ph type="sldNum" sz="quarter" idx="12"/>
          </p:nvPr>
        </p:nvSpPr>
        <p:spPr/>
        <p:txBody>
          <a:bodyPr/>
          <a:lstStyle/>
          <a:p>
            <a:fld id="{42B960B7-1A5D-4A40-9C6E-0A7BBAA5F990}" type="slidenum">
              <a:rPr lang="en-US" smtClean="0"/>
              <a:t>11</a:t>
            </a:fld>
            <a:endParaRPr lang="en-US"/>
          </a:p>
        </p:txBody>
      </p:sp>
    </p:spTree>
    <p:extLst>
      <p:ext uri="{BB962C8B-B14F-4D97-AF65-F5344CB8AC3E}">
        <p14:creationId xmlns:p14="http://schemas.microsoft.com/office/powerpoint/2010/main" val="6778027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6"/>
            <a:ext cx="7886700" cy="1140117"/>
          </a:xfrm>
        </p:spPr>
        <p:txBody>
          <a:bodyPr>
            <a:normAutofit fontScale="90000"/>
          </a:bodyPr>
          <a:lstStyle/>
          <a:p>
            <a:r>
              <a:rPr lang="en-US" dirty="0"/>
              <a:t>There are human resources available to support your work</a:t>
            </a:r>
          </a:p>
        </p:txBody>
      </p:sp>
      <p:sp>
        <p:nvSpPr>
          <p:cNvPr id="3" name="Content Placeholder 2"/>
          <p:cNvSpPr>
            <a:spLocks noGrp="1"/>
          </p:cNvSpPr>
          <p:nvPr>
            <p:ph idx="1"/>
          </p:nvPr>
        </p:nvSpPr>
        <p:spPr>
          <a:xfrm>
            <a:off x="628650" y="1505243"/>
            <a:ext cx="8515350" cy="4671720"/>
          </a:xfrm>
        </p:spPr>
        <p:txBody>
          <a:bodyPr>
            <a:normAutofit/>
          </a:bodyPr>
          <a:lstStyle/>
          <a:p>
            <a:r>
              <a:rPr lang="en-US" dirty="0"/>
              <a:t>Jenna Cullinane Hege, lead for regional targets</a:t>
            </a:r>
          </a:p>
          <a:p>
            <a:r>
              <a:rPr lang="en-US" dirty="0"/>
              <a:t>Regional target points of contact</a:t>
            </a:r>
          </a:p>
          <a:p>
            <a:endParaRPr lang="en-US" dirty="0"/>
          </a:p>
          <a:p>
            <a:endParaRPr lang="en-US" dirty="0"/>
          </a:p>
          <a:p>
            <a:endParaRPr lang="en-US" dirty="0"/>
          </a:p>
          <a:p>
            <a:endParaRPr lang="en-US" dirty="0"/>
          </a:p>
          <a:p>
            <a:endParaRPr lang="en-US" dirty="0"/>
          </a:p>
          <a:p>
            <a:endParaRPr lang="en-US" dirty="0"/>
          </a:p>
          <a:p>
            <a:r>
              <a:rPr lang="en-US" dirty="0"/>
              <a:t>Data Fellows</a:t>
            </a:r>
          </a:p>
        </p:txBody>
      </p:sp>
      <p:pic>
        <p:nvPicPr>
          <p:cNvPr id="7" name="Picture 6">
            <a:extLst>
              <a:ext uri="{FF2B5EF4-FFF2-40B4-BE49-F238E27FC236}">
                <a16:creationId xmlns:a16="http://schemas.microsoft.com/office/drawing/2014/main" id="{4A0269EF-B0D6-4D29-A5BD-22766317DD1C}"/>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t="25884" r="6911" b="25882"/>
          <a:stretch/>
        </p:blipFill>
        <p:spPr>
          <a:xfrm>
            <a:off x="1283277" y="2410692"/>
            <a:ext cx="6577446" cy="2556165"/>
          </a:xfrm>
          <a:prstGeom prst="rect">
            <a:avLst/>
          </a:prstGeom>
        </p:spPr>
      </p:pic>
      <p:sp>
        <p:nvSpPr>
          <p:cNvPr id="8" name="TextBox 7">
            <a:extLst>
              <a:ext uri="{FF2B5EF4-FFF2-40B4-BE49-F238E27FC236}">
                <a16:creationId xmlns:a16="http://schemas.microsoft.com/office/drawing/2014/main" id="{EF58B567-FC18-484E-9401-B828FB7F9386}"/>
              </a:ext>
            </a:extLst>
          </p:cNvPr>
          <p:cNvSpPr txBox="1"/>
          <p:nvPr/>
        </p:nvSpPr>
        <p:spPr>
          <a:xfrm>
            <a:off x="436418" y="5000575"/>
            <a:ext cx="8416637" cy="523220"/>
          </a:xfrm>
          <a:prstGeom prst="rect">
            <a:avLst/>
          </a:prstGeom>
          <a:noFill/>
        </p:spPr>
        <p:txBody>
          <a:bodyPr wrap="square" rtlCol="0">
            <a:spAutoFit/>
          </a:bodyPr>
          <a:lstStyle/>
          <a:p>
            <a:r>
              <a:rPr lang="en-US" sz="1400" dirty="0"/>
              <a:t>Regional target points of contact (left to right): Luis Martinez, Mary Smith, Chelsea Moore, Linda Hargrove, Cris Hamilton, Bill Abasolo, Melissa Humphries, Ginger Gossman, Jenna Cullinane Hege, Josie Brunner, and Lihong Ma</a:t>
            </a:r>
          </a:p>
        </p:txBody>
      </p:sp>
      <p:sp>
        <p:nvSpPr>
          <p:cNvPr id="5" name="Slide Number Placeholder 4">
            <a:extLst>
              <a:ext uri="{FF2B5EF4-FFF2-40B4-BE49-F238E27FC236}">
                <a16:creationId xmlns:a16="http://schemas.microsoft.com/office/drawing/2014/main" id="{55789DF2-56F8-41FE-BA00-D15FCA56595D}"/>
              </a:ext>
            </a:extLst>
          </p:cNvPr>
          <p:cNvSpPr>
            <a:spLocks noGrp="1"/>
          </p:cNvSpPr>
          <p:nvPr>
            <p:ph type="sldNum" sz="quarter" idx="12"/>
          </p:nvPr>
        </p:nvSpPr>
        <p:spPr/>
        <p:txBody>
          <a:bodyPr/>
          <a:lstStyle/>
          <a:p>
            <a:fld id="{42B960B7-1A5D-4A40-9C6E-0A7BBAA5F990}" type="slidenum">
              <a:rPr lang="en-US" smtClean="0"/>
              <a:t>12</a:t>
            </a:fld>
            <a:endParaRPr lang="en-US"/>
          </a:p>
        </p:txBody>
      </p:sp>
    </p:spTree>
    <p:extLst>
      <p:ext uri="{BB962C8B-B14F-4D97-AF65-F5344CB8AC3E}">
        <p14:creationId xmlns:p14="http://schemas.microsoft.com/office/powerpoint/2010/main" val="238983851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THECB is developing a starter kit to support regional efforts</a:t>
            </a:r>
          </a:p>
        </p:txBody>
      </p:sp>
      <p:pic>
        <p:nvPicPr>
          <p:cNvPr id="5" name="Picture 4">
            <a:extLst>
              <a:ext uri="{FF2B5EF4-FFF2-40B4-BE49-F238E27FC236}">
                <a16:creationId xmlns:a16="http://schemas.microsoft.com/office/drawing/2014/main" id="{A4C5386D-5A25-433B-AC9B-DC17CBED6DD7}"/>
              </a:ext>
            </a:extLst>
          </p:cNvPr>
          <p:cNvPicPr>
            <a:picLocks noChangeAspect="1"/>
          </p:cNvPicPr>
          <p:nvPr/>
        </p:nvPicPr>
        <p:blipFill rotWithShape="1">
          <a:blip r:embed="rId3"/>
          <a:srcRect l="62273" t="17347" r="5029" b="5756"/>
          <a:stretch/>
        </p:blipFill>
        <p:spPr>
          <a:xfrm>
            <a:off x="1288478" y="1690689"/>
            <a:ext cx="6578660" cy="4351338"/>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4" name="Slide Number Placeholder 3">
            <a:extLst>
              <a:ext uri="{FF2B5EF4-FFF2-40B4-BE49-F238E27FC236}">
                <a16:creationId xmlns:a16="http://schemas.microsoft.com/office/drawing/2014/main" id="{95E8B77E-72AD-4110-B0F0-C65D5E065074}"/>
              </a:ext>
            </a:extLst>
          </p:cNvPr>
          <p:cNvSpPr>
            <a:spLocks noGrp="1"/>
          </p:cNvSpPr>
          <p:nvPr>
            <p:ph type="sldNum" sz="quarter" idx="12"/>
          </p:nvPr>
        </p:nvSpPr>
        <p:spPr/>
        <p:txBody>
          <a:bodyPr/>
          <a:lstStyle/>
          <a:p>
            <a:fld id="{42B960B7-1A5D-4A40-9C6E-0A7BBAA5F990}" type="slidenum">
              <a:rPr lang="en-US" smtClean="0"/>
              <a:t>13</a:t>
            </a:fld>
            <a:endParaRPr lang="en-US"/>
          </a:p>
        </p:txBody>
      </p:sp>
      <p:sp>
        <p:nvSpPr>
          <p:cNvPr id="3" name="Oval 2">
            <a:extLst>
              <a:ext uri="{FF2B5EF4-FFF2-40B4-BE49-F238E27FC236}">
                <a16:creationId xmlns:a16="http://schemas.microsoft.com/office/drawing/2014/main" id="{A453C3A4-1FB2-4658-BD15-BAF37A8D8A65}"/>
              </a:ext>
            </a:extLst>
          </p:cNvPr>
          <p:cNvSpPr/>
          <p:nvPr/>
        </p:nvSpPr>
        <p:spPr>
          <a:xfrm>
            <a:off x="4717473" y="3792682"/>
            <a:ext cx="3797877" cy="1454727"/>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a:solidFill>
                  <a:srgbClr val="F6B11A"/>
                </a:solidFill>
              </a:rPr>
              <a:t>Explore the starter kit on 60x30TX.com! </a:t>
            </a:r>
          </a:p>
        </p:txBody>
      </p:sp>
    </p:spTree>
    <p:extLst>
      <p:ext uri="{BB962C8B-B14F-4D97-AF65-F5344CB8AC3E}">
        <p14:creationId xmlns:p14="http://schemas.microsoft.com/office/powerpoint/2010/main" val="195558583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endParaRPr lang="en-US"/>
          </a:p>
        </p:txBody>
      </p:sp>
      <p:sp>
        <p:nvSpPr>
          <p:cNvPr id="6" name="Content Placeholder 5"/>
          <p:cNvSpPr>
            <a:spLocks noGrp="1"/>
          </p:cNvSpPr>
          <p:nvPr>
            <p:ph idx="1"/>
          </p:nvPr>
        </p:nvSpPr>
        <p:spPr/>
        <p:txBody>
          <a:bodyPr/>
          <a:lstStyle/>
          <a:p>
            <a:endParaRPr lang="en-US" dirty="0"/>
          </a:p>
        </p:txBody>
      </p:sp>
      <p:sp>
        <p:nvSpPr>
          <p:cNvPr id="3" name="Rectangle 2"/>
          <p:cNvSpPr/>
          <p:nvPr/>
        </p:nvSpPr>
        <p:spPr>
          <a:xfrm>
            <a:off x="0" y="3167763"/>
            <a:ext cx="9144000" cy="784221"/>
          </a:xfrm>
          <a:prstGeom prst="rect">
            <a:avLst/>
          </a:prstGeom>
          <a:solidFill>
            <a:srgbClr val="F6B11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5400" dirty="0">
                <a:solidFill>
                  <a:schemeClr val="bg1"/>
                </a:solidFill>
                <a:latin typeface="+mj-lt"/>
              </a:rPr>
              <a:t>Preliminary Regional Targets</a:t>
            </a:r>
          </a:p>
        </p:txBody>
      </p:sp>
      <p:sp>
        <p:nvSpPr>
          <p:cNvPr id="2" name="Slide Number Placeholder 1">
            <a:extLst>
              <a:ext uri="{FF2B5EF4-FFF2-40B4-BE49-F238E27FC236}">
                <a16:creationId xmlns:a16="http://schemas.microsoft.com/office/drawing/2014/main" id="{964F8CBA-EE8E-4377-9B08-23F148236E9A}"/>
              </a:ext>
            </a:extLst>
          </p:cNvPr>
          <p:cNvSpPr>
            <a:spLocks noGrp="1"/>
          </p:cNvSpPr>
          <p:nvPr>
            <p:ph type="sldNum" sz="quarter" idx="12"/>
          </p:nvPr>
        </p:nvSpPr>
        <p:spPr/>
        <p:txBody>
          <a:bodyPr/>
          <a:lstStyle/>
          <a:p>
            <a:fld id="{42B960B7-1A5D-4A40-9C6E-0A7BBAA5F990}" type="slidenum">
              <a:rPr lang="en-US" smtClean="0"/>
              <a:t>14</a:t>
            </a:fld>
            <a:endParaRPr lang="en-US"/>
          </a:p>
        </p:txBody>
      </p:sp>
    </p:spTree>
    <p:extLst>
      <p:ext uri="{BB962C8B-B14F-4D97-AF65-F5344CB8AC3E}">
        <p14:creationId xmlns:p14="http://schemas.microsoft.com/office/powerpoint/2010/main" val="294786645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0" y="322963"/>
            <a:ext cx="9144000" cy="784221"/>
          </a:xfrm>
          <a:prstGeom prst="rect">
            <a:avLst/>
          </a:prstGeom>
          <a:solidFill>
            <a:srgbClr val="F6B11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5400" dirty="0">
                <a:solidFill>
                  <a:schemeClr val="bg1"/>
                </a:solidFill>
                <a:latin typeface="+mj-lt"/>
              </a:rPr>
              <a:t>Completion</a:t>
            </a:r>
          </a:p>
        </p:txBody>
      </p:sp>
      <p:graphicFrame>
        <p:nvGraphicFramePr>
          <p:cNvPr id="4" name="Table 3"/>
          <p:cNvGraphicFramePr>
            <a:graphicFrameLocks noGrp="1"/>
          </p:cNvGraphicFramePr>
          <p:nvPr>
            <p:extLst/>
          </p:nvPr>
        </p:nvGraphicFramePr>
        <p:xfrm>
          <a:off x="457199" y="1480881"/>
          <a:ext cx="8445500" cy="4201316"/>
        </p:xfrm>
        <a:graphic>
          <a:graphicData uri="http://schemas.openxmlformats.org/drawingml/2006/table">
            <a:tbl>
              <a:tblPr/>
              <a:tblGrid>
                <a:gridCol w="925092">
                  <a:extLst>
                    <a:ext uri="{9D8B030D-6E8A-4147-A177-3AD203B41FA5}">
                      <a16:colId xmlns:a16="http://schemas.microsoft.com/office/drawing/2014/main" val="4247362796"/>
                    </a:ext>
                  </a:extLst>
                </a:gridCol>
                <a:gridCol w="2394679">
                  <a:extLst>
                    <a:ext uri="{9D8B030D-6E8A-4147-A177-3AD203B41FA5}">
                      <a16:colId xmlns:a16="http://schemas.microsoft.com/office/drawing/2014/main" val="2343151601"/>
                    </a:ext>
                  </a:extLst>
                </a:gridCol>
                <a:gridCol w="1121596">
                  <a:extLst>
                    <a:ext uri="{9D8B030D-6E8A-4147-A177-3AD203B41FA5}">
                      <a16:colId xmlns:a16="http://schemas.microsoft.com/office/drawing/2014/main" val="492909874"/>
                    </a:ext>
                  </a:extLst>
                </a:gridCol>
                <a:gridCol w="1334711">
                  <a:extLst>
                    <a:ext uri="{9D8B030D-6E8A-4147-A177-3AD203B41FA5}">
                      <a16:colId xmlns:a16="http://schemas.microsoft.com/office/drawing/2014/main" val="2619312585"/>
                    </a:ext>
                  </a:extLst>
                </a:gridCol>
                <a:gridCol w="1334711">
                  <a:extLst>
                    <a:ext uri="{9D8B030D-6E8A-4147-A177-3AD203B41FA5}">
                      <a16:colId xmlns:a16="http://schemas.microsoft.com/office/drawing/2014/main" val="3137481461"/>
                    </a:ext>
                  </a:extLst>
                </a:gridCol>
                <a:gridCol w="1334711">
                  <a:extLst>
                    <a:ext uri="{9D8B030D-6E8A-4147-A177-3AD203B41FA5}">
                      <a16:colId xmlns:a16="http://schemas.microsoft.com/office/drawing/2014/main" val="3620185996"/>
                    </a:ext>
                  </a:extLst>
                </a:gridCol>
              </a:tblGrid>
              <a:tr h="457200">
                <a:tc gridSpan="6">
                  <a:txBody>
                    <a:bodyPr/>
                    <a:lstStyle/>
                    <a:p>
                      <a:pPr algn="l" fontAlgn="b"/>
                      <a:r>
                        <a:rPr lang="en-US" sz="1800" b="1" i="0" u="none" strike="noStrike" dirty="0">
                          <a:solidFill>
                            <a:srgbClr val="000000"/>
                          </a:solidFill>
                          <a:effectLst/>
                          <a:latin typeface="Tahoma" panose="020B0604030504040204" pitchFamily="34" charset="0"/>
                        </a:rPr>
                        <a:t>Number of students</a:t>
                      </a:r>
                      <a:r>
                        <a:rPr lang="en-US" sz="1800" b="1" i="0" u="none" strike="noStrike" baseline="0" dirty="0">
                          <a:solidFill>
                            <a:srgbClr val="000000"/>
                          </a:solidFill>
                          <a:effectLst/>
                          <a:latin typeface="Tahoma" panose="020B0604030504040204" pitchFamily="34" charset="0"/>
                        </a:rPr>
                        <a:t> completing a certificate or associate, bachelor’s, or master’s degree (CABM)</a:t>
                      </a:r>
                      <a:endParaRPr lang="en-US" sz="1800" b="1" i="0" u="none" strike="noStrike" dirty="0">
                        <a:solidFill>
                          <a:srgbClr val="000000"/>
                        </a:solidFill>
                        <a:effectLst/>
                        <a:latin typeface="Tahoma" panose="020B0604030504040204" pitchFamily="34" charset="0"/>
                      </a:endParaRP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pPr algn="ctr" fontAlgn="b"/>
                      <a:endParaRPr lang="en-US" sz="1400" b="1" i="0" u="none" strike="noStrike" dirty="0">
                        <a:solidFill>
                          <a:srgbClr val="000000"/>
                        </a:solidFill>
                        <a:effectLst/>
                        <a:latin typeface="Tahoma" panose="020B0604030504040204" pitchFamily="34" charset="0"/>
                      </a:endParaRP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fontAlgn="b"/>
                      <a:endParaRPr lang="en-US" sz="1400" b="1" i="0" u="none" strike="noStrike" dirty="0">
                        <a:solidFill>
                          <a:srgbClr val="000000"/>
                        </a:solidFill>
                        <a:effectLst/>
                        <a:latin typeface="Tahoma" panose="020B0604030504040204" pitchFamily="34" charset="0"/>
                      </a:endParaRP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fontAlgn="b"/>
                      <a:endParaRPr lang="en-US" sz="1400" b="1" i="0" u="none" strike="noStrike" dirty="0">
                        <a:solidFill>
                          <a:srgbClr val="000000"/>
                        </a:solidFill>
                        <a:effectLst/>
                        <a:latin typeface="Tahoma" panose="020B0604030504040204" pitchFamily="34" charset="0"/>
                      </a:endParaRP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fontAlgn="b"/>
                      <a:endParaRPr lang="en-US" sz="1400" b="1" i="0" u="none" strike="noStrike" dirty="0">
                        <a:solidFill>
                          <a:srgbClr val="000000"/>
                        </a:solidFill>
                        <a:effectLst/>
                        <a:latin typeface="Tahoma" panose="020B0604030504040204" pitchFamily="34" charset="0"/>
                      </a:endParaRP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828190905"/>
                  </a:ext>
                </a:extLst>
              </a:tr>
              <a:tr h="281940">
                <a:tc gridSpan="2">
                  <a:txBody>
                    <a:bodyPr/>
                    <a:lstStyle/>
                    <a:p>
                      <a:pPr algn="l" fontAlgn="b"/>
                      <a:r>
                        <a:rPr lang="en-US" sz="1800" b="1" i="0" u="none" strike="noStrike" dirty="0">
                          <a:solidFill>
                            <a:srgbClr val="000000"/>
                          </a:solidFill>
                          <a:effectLst/>
                          <a:latin typeface="Tahoma" panose="020B0604030504040204" pitchFamily="34" charset="0"/>
                        </a:rPr>
                        <a:t>Region</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algn="ctr" fontAlgn="b"/>
                      <a:r>
                        <a:rPr lang="en-US" sz="1800" b="1" i="0" u="none" strike="noStrike" dirty="0">
                          <a:solidFill>
                            <a:srgbClr val="000000"/>
                          </a:solidFill>
                          <a:effectLst/>
                          <a:latin typeface="Tahoma" panose="020B0604030504040204" pitchFamily="34" charset="0"/>
                        </a:rPr>
                        <a:t> 2016</a:t>
                      </a:r>
                    </a:p>
                    <a:p>
                      <a:pPr algn="ctr" fontAlgn="b"/>
                      <a:r>
                        <a:rPr lang="en-US" sz="1400" b="0" i="0" u="none" strike="noStrike" dirty="0">
                          <a:solidFill>
                            <a:srgbClr val="000000"/>
                          </a:solidFill>
                          <a:effectLst/>
                          <a:latin typeface="Tahoma" panose="020B0604030504040204" pitchFamily="34" charset="0"/>
                        </a:rPr>
                        <a:t>(actual)</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800" b="1" i="0" u="none" strike="noStrike" dirty="0">
                          <a:solidFill>
                            <a:srgbClr val="000000"/>
                          </a:solidFill>
                          <a:effectLst/>
                          <a:latin typeface="Tahoma" panose="020B0604030504040204" pitchFamily="34" charset="0"/>
                        </a:rPr>
                        <a:t> 2020</a:t>
                      </a:r>
                    </a:p>
                    <a:p>
                      <a:pPr algn="ctr" fontAlgn="b"/>
                      <a:r>
                        <a:rPr lang="en-US" sz="1400" b="0" i="0" u="none" strike="noStrike" dirty="0">
                          <a:solidFill>
                            <a:srgbClr val="000000"/>
                          </a:solidFill>
                          <a:effectLst/>
                          <a:latin typeface="Tahoma" panose="020B0604030504040204" pitchFamily="34" charset="0"/>
                        </a:rPr>
                        <a:t>(projection)</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800" b="1" i="0" u="none" strike="noStrike" dirty="0">
                          <a:solidFill>
                            <a:srgbClr val="000000"/>
                          </a:solidFill>
                          <a:effectLst/>
                          <a:latin typeface="Tahoma" panose="020B0604030504040204" pitchFamily="34" charset="0"/>
                        </a:rPr>
                        <a:t>2025 </a:t>
                      </a:r>
                      <a:r>
                        <a:rPr lang="en-US" sz="1400" b="0" i="0" u="none" strike="noStrike" dirty="0">
                          <a:solidFill>
                            <a:srgbClr val="000000"/>
                          </a:solidFill>
                          <a:effectLst/>
                          <a:latin typeface="Tahoma" panose="020B0604030504040204" pitchFamily="34" charset="0"/>
                        </a:rPr>
                        <a:t>(projection)</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800" b="1" i="0" u="none" strike="noStrike" dirty="0">
                          <a:solidFill>
                            <a:srgbClr val="000000"/>
                          </a:solidFill>
                          <a:effectLst/>
                          <a:latin typeface="Tahoma" panose="020B0604030504040204" pitchFamily="34" charset="0"/>
                        </a:rPr>
                        <a:t>2030 </a:t>
                      </a:r>
                      <a:r>
                        <a:rPr lang="en-US" sz="1400" b="0" i="0" u="none" strike="noStrike" dirty="0">
                          <a:solidFill>
                            <a:srgbClr val="000000"/>
                          </a:solidFill>
                          <a:effectLst/>
                          <a:latin typeface="Tahoma" panose="020B0604030504040204" pitchFamily="34" charset="0"/>
                        </a:rPr>
                        <a:t>(projection)</a:t>
                      </a:r>
                      <a:endParaRPr lang="en-US" sz="1400" b="1" i="0" u="none" strike="noStrike" dirty="0">
                        <a:solidFill>
                          <a:srgbClr val="000000"/>
                        </a:solidFill>
                        <a:effectLst/>
                        <a:latin typeface="Tahoma" panose="020B0604030504040204" pitchFamily="34" charset="0"/>
                      </a:endParaRP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209651672"/>
                  </a:ext>
                </a:extLst>
              </a:tr>
              <a:tr h="243887">
                <a:tc>
                  <a:txBody>
                    <a:bodyPr/>
                    <a:lstStyle/>
                    <a:p>
                      <a:pPr algn="l" fontAlgn="ctr"/>
                      <a:r>
                        <a:rPr lang="en-US" sz="1800" b="0" i="0" u="none" strike="noStrike">
                          <a:solidFill>
                            <a:srgbClr val="FFFFFF"/>
                          </a:solidFill>
                          <a:effectLst/>
                          <a:latin typeface="Tahoma" panose="020B0604030504040204" pitchFamily="34" charset="0"/>
                        </a:rPr>
                        <a:t> </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C9E4C"/>
                    </a:solidFill>
                  </a:tcPr>
                </a:tc>
                <a:tc>
                  <a:txBody>
                    <a:bodyPr/>
                    <a:lstStyle/>
                    <a:p>
                      <a:pPr algn="l" fontAlgn="ctr"/>
                      <a:r>
                        <a:rPr lang="en-US" sz="1800" b="0" i="0" u="none" strike="noStrike" dirty="0">
                          <a:solidFill>
                            <a:srgbClr val="000000"/>
                          </a:solidFill>
                          <a:effectLst/>
                          <a:latin typeface="Tahoma" panose="020B0604030504040204" pitchFamily="34" charset="0"/>
                        </a:rPr>
                        <a:t>High Plains</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800" b="0" i="0" u="none" strike="noStrike">
                          <a:solidFill>
                            <a:srgbClr val="000000"/>
                          </a:solidFill>
                          <a:effectLst/>
                          <a:latin typeface="Calibri" panose="020F0502020204030204" pitchFamily="34" charset="0"/>
                        </a:rPr>
                        <a:t>      15,891 </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800" b="0" i="0" u="none" strike="noStrike" dirty="0">
                          <a:solidFill>
                            <a:srgbClr val="000000"/>
                          </a:solidFill>
                          <a:effectLst/>
                          <a:latin typeface="Calibri" panose="020F0502020204030204" pitchFamily="34" charset="0"/>
                        </a:rPr>
                        <a:t> 18,803 </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800" b="0" i="0" u="none" strike="noStrike" dirty="0">
                          <a:solidFill>
                            <a:srgbClr val="000000"/>
                          </a:solidFill>
                          <a:effectLst/>
                          <a:latin typeface="Calibri" panose="020F0502020204030204" pitchFamily="34" charset="0"/>
                        </a:rPr>
                        <a:t>    22,754 </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800" b="0" i="0" u="none" strike="noStrike" dirty="0">
                          <a:solidFill>
                            <a:srgbClr val="000000"/>
                          </a:solidFill>
                          <a:effectLst/>
                          <a:latin typeface="Calibri" panose="020F0502020204030204" pitchFamily="34" charset="0"/>
                        </a:rPr>
                        <a:t>    27,509 </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615172658"/>
                  </a:ext>
                </a:extLst>
              </a:tr>
              <a:tr h="243887">
                <a:tc>
                  <a:txBody>
                    <a:bodyPr/>
                    <a:lstStyle/>
                    <a:p>
                      <a:pPr algn="l" fontAlgn="ctr"/>
                      <a:r>
                        <a:rPr lang="en-US" sz="1800" b="0" i="0" u="none" strike="noStrike">
                          <a:solidFill>
                            <a:srgbClr val="000000"/>
                          </a:solidFill>
                          <a:effectLst/>
                          <a:latin typeface="Tahoma" panose="020B0604030504040204" pitchFamily="34" charset="0"/>
                        </a:rPr>
                        <a:t> </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EDFE0"/>
                    </a:solidFill>
                  </a:tcPr>
                </a:tc>
                <a:tc>
                  <a:txBody>
                    <a:bodyPr/>
                    <a:lstStyle/>
                    <a:p>
                      <a:pPr algn="l" fontAlgn="ctr"/>
                      <a:r>
                        <a:rPr lang="en-US" sz="1800" b="0" i="0" u="none" strike="noStrike" dirty="0">
                          <a:solidFill>
                            <a:srgbClr val="000000"/>
                          </a:solidFill>
                          <a:effectLst/>
                          <a:latin typeface="Tahoma" panose="020B0604030504040204" pitchFamily="34" charset="0"/>
                        </a:rPr>
                        <a:t>Northwest</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800" b="0" i="0" u="none" strike="noStrike" dirty="0">
                          <a:solidFill>
                            <a:srgbClr val="000000"/>
                          </a:solidFill>
                          <a:effectLst/>
                          <a:latin typeface="Calibri" panose="020F0502020204030204" pitchFamily="34" charset="0"/>
                        </a:rPr>
                        <a:t>        5,220 </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800" b="0" i="0" u="none" strike="noStrike" dirty="0">
                          <a:solidFill>
                            <a:srgbClr val="000000"/>
                          </a:solidFill>
                          <a:effectLst/>
                          <a:latin typeface="Calibri" panose="020F0502020204030204" pitchFamily="34" charset="0"/>
                        </a:rPr>
                        <a:t>    6,497 </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800" b="0" i="0" u="none" strike="noStrike" dirty="0">
                          <a:solidFill>
                            <a:srgbClr val="000000"/>
                          </a:solidFill>
                          <a:effectLst/>
                          <a:latin typeface="Calibri" panose="020F0502020204030204" pitchFamily="34" charset="0"/>
                        </a:rPr>
                        <a:t>      7,863 </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800" b="0" i="0" u="none" strike="noStrike" dirty="0">
                          <a:solidFill>
                            <a:srgbClr val="000000"/>
                          </a:solidFill>
                          <a:effectLst/>
                          <a:latin typeface="Calibri" panose="020F0502020204030204" pitchFamily="34" charset="0"/>
                        </a:rPr>
                        <a:t>      9,506 </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001436004"/>
                  </a:ext>
                </a:extLst>
              </a:tr>
              <a:tr h="243887">
                <a:tc>
                  <a:txBody>
                    <a:bodyPr/>
                    <a:lstStyle/>
                    <a:p>
                      <a:pPr algn="l" fontAlgn="ctr"/>
                      <a:r>
                        <a:rPr lang="en-US" sz="1800" b="0" i="0" u="none" strike="noStrike">
                          <a:solidFill>
                            <a:srgbClr val="FFFFFF"/>
                          </a:solidFill>
                          <a:effectLst/>
                          <a:latin typeface="Tahoma" panose="020B0604030504040204" pitchFamily="34" charset="0"/>
                        </a:rPr>
                        <a:t> </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D92DE"/>
                    </a:solidFill>
                  </a:tcPr>
                </a:tc>
                <a:tc>
                  <a:txBody>
                    <a:bodyPr/>
                    <a:lstStyle/>
                    <a:p>
                      <a:pPr algn="l" fontAlgn="ctr"/>
                      <a:r>
                        <a:rPr lang="en-US" sz="1800" b="0" i="0" u="none" strike="noStrike" dirty="0">
                          <a:solidFill>
                            <a:srgbClr val="000000"/>
                          </a:solidFill>
                          <a:effectLst/>
                          <a:latin typeface="Tahoma" panose="020B0604030504040204" pitchFamily="34" charset="0"/>
                        </a:rPr>
                        <a:t>Metroplex</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800" b="0" i="0" u="none" strike="noStrike">
                          <a:solidFill>
                            <a:srgbClr val="000000"/>
                          </a:solidFill>
                          <a:effectLst/>
                          <a:latin typeface="Calibri" panose="020F0502020204030204" pitchFamily="34" charset="0"/>
                        </a:rPr>
                        <a:t>      73,774 </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800" b="0" i="0" u="none" strike="noStrike" dirty="0">
                          <a:solidFill>
                            <a:srgbClr val="000000"/>
                          </a:solidFill>
                          <a:effectLst/>
                          <a:latin typeface="Calibri" panose="020F0502020204030204" pitchFamily="34" charset="0"/>
                        </a:rPr>
                        <a:t> 93,552 </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800" b="0" i="0" u="none" strike="noStrike" dirty="0">
                          <a:solidFill>
                            <a:srgbClr val="000000"/>
                          </a:solidFill>
                          <a:effectLst/>
                          <a:latin typeface="Calibri" panose="020F0502020204030204" pitchFamily="34" charset="0"/>
                        </a:rPr>
                        <a:t>  113,213 </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800" b="0" i="0" u="none" strike="noStrike" dirty="0">
                          <a:solidFill>
                            <a:srgbClr val="000000"/>
                          </a:solidFill>
                          <a:effectLst/>
                          <a:latin typeface="Calibri" panose="020F0502020204030204" pitchFamily="34" charset="0"/>
                        </a:rPr>
                        <a:t>  136,870 </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752881269"/>
                  </a:ext>
                </a:extLst>
              </a:tr>
              <a:tr h="286502">
                <a:tc>
                  <a:txBody>
                    <a:bodyPr/>
                    <a:lstStyle/>
                    <a:p>
                      <a:pPr algn="l" fontAlgn="ctr"/>
                      <a:r>
                        <a:rPr lang="en-US" sz="1800" b="0" i="0" u="none" strike="noStrike" dirty="0">
                          <a:solidFill>
                            <a:srgbClr val="FFFFFF"/>
                          </a:solidFill>
                          <a:effectLst/>
                          <a:latin typeface="Tahoma" panose="020B0604030504040204" pitchFamily="34" charset="0"/>
                        </a:rPr>
                        <a:t> </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DBD3D"/>
                    </a:solidFill>
                  </a:tcPr>
                </a:tc>
                <a:tc>
                  <a:txBody>
                    <a:bodyPr/>
                    <a:lstStyle/>
                    <a:p>
                      <a:pPr algn="l" fontAlgn="ctr"/>
                      <a:r>
                        <a:rPr lang="en-US" sz="1800" b="0" i="0" u="none" strike="noStrike" dirty="0">
                          <a:solidFill>
                            <a:srgbClr val="000000"/>
                          </a:solidFill>
                          <a:effectLst/>
                          <a:latin typeface="Tahoma" panose="020B0604030504040204" pitchFamily="34" charset="0"/>
                        </a:rPr>
                        <a:t>Upper East Texas</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800" b="0" i="0" u="none" strike="noStrike" dirty="0">
                          <a:solidFill>
                            <a:srgbClr val="000000"/>
                          </a:solidFill>
                          <a:effectLst/>
                          <a:latin typeface="Calibri" panose="020F0502020204030204" pitchFamily="34" charset="0"/>
                        </a:rPr>
                        <a:t>      12,600 </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800" b="0" i="0" u="none" strike="noStrike" dirty="0">
                          <a:solidFill>
                            <a:srgbClr val="000000"/>
                          </a:solidFill>
                          <a:effectLst/>
                          <a:latin typeface="Calibri" panose="020F0502020204030204" pitchFamily="34" charset="0"/>
                        </a:rPr>
                        <a:t> 14,206 </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800" b="0" i="0" u="none" strike="noStrike" dirty="0">
                          <a:solidFill>
                            <a:srgbClr val="000000"/>
                          </a:solidFill>
                          <a:effectLst/>
                          <a:latin typeface="Calibri" panose="020F0502020204030204" pitchFamily="34" charset="0"/>
                        </a:rPr>
                        <a:t>    17,192 </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800" b="0" i="0" u="none" strike="noStrike" dirty="0">
                          <a:solidFill>
                            <a:srgbClr val="000000"/>
                          </a:solidFill>
                          <a:effectLst/>
                          <a:latin typeface="Calibri" panose="020F0502020204030204" pitchFamily="34" charset="0"/>
                        </a:rPr>
                        <a:t>    20,784 </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648960200"/>
                  </a:ext>
                </a:extLst>
              </a:tr>
              <a:tr h="317240">
                <a:tc>
                  <a:txBody>
                    <a:bodyPr/>
                    <a:lstStyle/>
                    <a:p>
                      <a:pPr algn="l" fontAlgn="ctr"/>
                      <a:r>
                        <a:rPr lang="en-US" sz="1800" b="0" i="0" u="none" strike="noStrike">
                          <a:solidFill>
                            <a:srgbClr val="000000"/>
                          </a:solidFill>
                          <a:effectLst/>
                          <a:latin typeface="Tahoma" panose="020B0604030504040204" pitchFamily="34" charset="0"/>
                        </a:rPr>
                        <a:t> </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1E0B2"/>
                    </a:solidFill>
                  </a:tcPr>
                </a:tc>
                <a:tc>
                  <a:txBody>
                    <a:bodyPr/>
                    <a:lstStyle/>
                    <a:p>
                      <a:pPr algn="l" fontAlgn="ctr"/>
                      <a:r>
                        <a:rPr lang="en-US" sz="1800" b="0" i="0" u="none" strike="noStrike" dirty="0">
                          <a:solidFill>
                            <a:srgbClr val="000000"/>
                          </a:solidFill>
                          <a:effectLst/>
                          <a:latin typeface="Tahoma" panose="020B0604030504040204" pitchFamily="34" charset="0"/>
                        </a:rPr>
                        <a:t>Southeast Texas</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800" b="0" i="0" u="none" strike="noStrike">
                          <a:solidFill>
                            <a:srgbClr val="000000"/>
                          </a:solidFill>
                          <a:effectLst/>
                          <a:latin typeface="Calibri" panose="020F0502020204030204" pitchFamily="34" charset="0"/>
                        </a:rPr>
                        <a:t>        8,814 </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800" b="0" i="0" u="none" strike="noStrike" dirty="0">
                          <a:solidFill>
                            <a:srgbClr val="000000"/>
                          </a:solidFill>
                          <a:effectLst/>
                          <a:latin typeface="Calibri" panose="020F0502020204030204" pitchFamily="34" charset="0"/>
                        </a:rPr>
                        <a:t>    9,760 </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800" b="0" i="0" u="none" strike="noStrike" dirty="0">
                          <a:solidFill>
                            <a:srgbClr val="000000"/>
                          </a:solidFill>
                          <a:effectLst/>
                          <a:latin typeface="Calibri" panose="020F0502020204030204" pitchFamily="34" charset="0"/>
                        </a:rPr>
                        <a:t>    11,811 </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800" b="0" i="0" u="none" strike="noStrike" dirty="0">
                          <a:solidFill>
                            <a:srgbClr val="000000"/>
                          </a:solidFill>
                          <a:effectLst/>
                          <a:latin typeface="Calibri" panose="020F0502020204030204" pitchFamily="34" charset="0"/>
                        </a:rPr>
                        <a:t>    14,278 </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84719342"/>
                  </a:ext>
                </a:extLst>
              </a:tr>
              <a:tr h="243887">
                <a:tc>
                  <a:txBody>
                    <a:bodyPr/>
                    <a:lstStyle/>
                    <a:p>
                      <a:pPr algn="l" fontAlgn="ctr"/>
                      <a:r>
                        <a:rPr lang="en-US" sz="1800" b="0" i="0" u="none" strike="noStrike">
                          <a:solidFill>
                            <a:srgbClr val="FFFFFF"/>
                          </a:solidFill>
                          <a:effectLst/>
                          <a:latin typeface="Tahoma" panose="020B0604030504040204" pitchFamily="34" charset="0"/>
                        </a:rPr>
                        <a:t> </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3B5FF"/>
                    </a:solidFill>
                  </a:tcPr>
                </a:tc>
                <a:tc>
                  <a:txBody>
                    <a:bodyPr/>
                    <a:lstStyle/>
                    <a:p>
                      <a:pPr algn="l" fontAlgn="ctr"/>
                      <a:r>
                        <a:rPr lang="en-US" sz="1800" b="0" i="0" u="none" strike="noStrike" dirty="0">
                          <a:solidFill>
                            <a:srgbClr val="000000"/>
                          </a:solidFill>
                          <a:effectLst/>
                          <a:latin typeface="Tahoma" panose="020B0604030504040204" pitchFamily="34" charset="0"/>
                        </a:rPr>
                        <a:t>Gulf Coast</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800" b="0" i="0" u="none" strike="noStrike">
                          <a:solidFill>
                            <a:srgbClr val="000000"/>
                          </a:solidFill>
                          <a:effectLst/>
                          <a:latin typeface="Calibri" panose="020F0502020204030204" pitchFamily="34" charset="0"/>
                        </a:rPr>
                        <a:t>      56,762 </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800" b="0" i="0" u="none" strike="noStrike" dirty="0">
                          <a:solidFill>
                            <a:srgbClr val="000000"/>
                          </a:solidFill>
                          <a:effectLst/>
                          <a:latin typeface="Calibri" panose="020F0502020204030204" pitchFamily="34" charset="0"/>
                        </a:rPr>
                        <a:t> 80,866 </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800" b="0" i="0" u="none" strike="noStrike" dirty="0">
                          <a:solidFill>
                            <a:srgbClr val="000000"/>
                          </a:solidFill>
                          <a:effectLst/>
                          <a:latin typeface="Calibri" panose="020F0502020204030204" pitchFamily="34" charset="0"/>
                        </a:rPr>
                        <a:t>    97,861 </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800" b="0" i="0" u="none" strike="noStrike" dirty="0">
                          <a:solidFill>
                            <a:srgbClr val="000000"/>
                          </a:solidFill>
                          <a:effectLst/>
                          <a:latin typeface="Calibri" panose="020F0502020204030204" pitchFamily="34" charset="0"/>
                        </a:rPr>
                        <a:t>  118,310 </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116065719"/>
                  </a:ext>
                </a:extLst>
              </a:tr>
              <a:tr h="243887">
                <a:tc>
                  <a:txBody>
                    <a:bodyPr/>
                    <a:lstStyle/>
                    <a:p>
                      <a:pPr algn="l" fontAlgn="ctr"/>
                      <a:r>
                        <a:rPr lang="en-US" sz="1800" b="0" i="0" u="none" strike="noStrike">
                          <a:solidFill>
                            <a:srgbClr val="000000"/>
                          </a:solidFill>
                          <a:effectLst/>
                          <a:latin typeface="Tahoma" panose="020B0604030504040204" pitchFamily="34" charset="0"/>
                        </a:rPr>
                        <a:t> </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3"/>
                    </a:solidFill>
                  </a:tcPr>
                </a:tc>
                <a:tc>
                  <a:txBody>
                    <a:bodyPr/>
                    <a:lstStyle/>
                    <a:p>
                      <a:pPr algn="l" fontAlgn="ctr"/>
                      <a:r>
                        <a:rPr lang="en-US" sz="1800" b="0" i="0" u="none" strike="noStrike" dirty="0">
                          <a:solidFill>
                            <a:srgbClr val="000000"/>
                          </a:solidFill>
                          <a:effectLst/>
                          <a:latin typeface="Tahoma" panose="020B0604030504040204" pitchFamily="34" charset="0"/>
                        </a:rPr>
                        <a:t>Central Texas</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800" b="0" i="0" u="none" strike="noStrike">
                          <a:solidFill>
                            <a:srgbClr val="000000"/>
                          </a:solidFill>
                          <a:effectLst/>
                          <a:latin typeface="Calibri" panose="020F0502020204030204" pitchFamily="34" charset="0"/>
                        </a:rPr>
                        <a:t>      54,410 </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800" b="0" i="0" u="none" strike="noStrike" dirty="0">
                          <a:solidFill>
                            <a:srgbClr val="000000"/>
                          </a:solidFill>
                          <a:effectLst/>
                          <a:latin typeface="Calibri" panose="020F0502020204030204" pitchFamily="34" charset="0"/>
                        </a:rPr>
                        <a:t> 68,273 </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800" b="0" i="0" u="none" strike="noStrike" dirty="0">
                          <a:solidFill>
                            <a:srgbClr val="000000"/>
                          </a:solidFill>
                          <a:effectLst/>
                          <a:latin typeface="Calibri" panose="020F0502020204030204" pitchFamily="34" charset="0"/>
                        </a:rPr>
                        <a:t>    82,622 </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800" b="0" i="0" u="none" strike="noStrike" dirty="0">
                          <a:solidFill>
                            <a:srgbClr val="000000"/>
                          </a:solidFill>
                          <a:effectLst/>
                          <a:latin typeface="Calibri" panose="020F0502020204030204" pitchFamily="34" charset="0"/>
                        </a:rPr>
                        <a:t>    99,887 </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62445522"/>
                  </a:ext>
                </a:extLst>
              </a:tr>
              <a:tr h="243887">
                <a:tc>
                  <a:txBody>
                    <a:bodyPr/>
                    <a:lstStyle/>
                    <a:p>
                      <a:pPr algn="l" fontAlgn="ctr"/>
                      <a:r>
                        <a:rPr lang="en-US" sz="1800" b="0" i="0" u="none" strike="noStrike">
                          <a:solidFill>
                            <a:srgbClr val="FFFFFF"/>
                          </a:solidFill>
                          <a:effectLst/>
                          <a:latin typeface="Tahoma" panose="020B0604030504040204" pitchFamily="34" charset="0"/>
                        </a:rPr>
                        <a:t> </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FACA9"/>
                    </a:solidFill>
                  </a:tcPr>
                </a:tc>
                <a:tc>
                  <a:txBody>
                    <a:bodyPr/>
                    <a:lstStyle/>
                    <a:p>
                      <a:pPr algn="l" fontAlgn="ctr"/>
                      <a:r>
                        <a:rPr lang="en-US" sz="1800" b="0" i="0" u="none" strike="noStrike" dirty="0">
                          <a:solidFill>
                            <a:srgbClr val="000000"/>
                          </a:solidFill>
                          <a:effectLst/>
                          <a:latin typeface="Tahoma" panose="020B0604030504040204" pitchFamily="34" charset="0"/>
                        </a:rPr>
                        <a:t>South Texas</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800" b="0" i="0" u="none" strike="noStrike">
                          <a:solidFill>
                            <a:srgbClr val="000000"/>
                          </a:solidFill>
                          <a:effectLst/>
                          <a:latin typeface="Calibri" panose="020F0502020204030204" pitchFamily="34" charset="0"/>
                        </a:rPr>
                        <a:t>      49,621 </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800" b="0" i="0" u="none" strike="noStrike" dirty="0">
                          <a:solidFill>
                            <a:srgbClr val="000000"/>
                          </a:solidFill>
                          <a:effectLst/>
                          <a:latin typeface="Calibri" panose="020F0502020204030204" pitchFamily="34" charset="0"/>
                        </a:rPr>
                        <a:t> 63,644 </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800" b="0" i="0" u="none" strike="noStrike" dirty="0">
                          <a:solidFill>
                            <a:srgbClr val="000000"/>
                          </a:solidFill>
                          <a:effectLst/>
                          <a:latin typeface="Calibri" panose="020F0502020204030204" pitchFamily="34" charset="0"/>
                        </a:rPr>
                        <a:t>    77,020 </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800" b="0" i="0" u="none" strike="noStrike" dirty="0">
                          <a:solidFill>
                            <a:srgbClr val="000000"/>
                          </a:solidFill>
                          <a:effectLst/>
                          <a:latin typeface="Calibri" panose="020F0502020204030204" pitchFamily="34" charset="0"/>
                        </a:rPr>
                        <a:t>    93,113 </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609219217"/>
                  </a:ext>
                </a:extLst>
              </a:tr>
              <a:tr h="243887">
                <a:tc>
                  <a:txBody>
                    <a:bodyPr/>
                    <a:lstStyle/>
                    <a:p>
                      <a:pPr algn="l" fontAlgn="ctr"/>
                      <a:r>
                        <a:rPr lang="en-US" sz="1800" b="0" i="0" u="none" strike="noStrike">
                          <a:solidFill>
                            <a:srgbClr val="000000"/>
                          </a:solidFill>
                          <a:effectLst/>
                          <a:latin typeface="Tahoma" panose="020B0604030504040204" pitchFamily="34" charset="0"/>
                        </a:rPr>
                        <a:t> </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BE97"/>
                    </a:solidFill>
                  </a:tcPr>
                </a:tc>
                <a:tc>
                  <a:txBody>
                    <a:bodyPr/>
                    <a:lstStyle/>
                    <a:p>
                      <a:pPr algn="l" fontAlgn="ctr"/>
                      <a:r>
                        <a:rPr lang="en-US" sz="1800" b="0" i="0" u="none" strike="noStrike" dirty="0">
                          <a:solidFill>
                            <a:srgbClr val="000000"/>
                          </a:solidFill>
                          <a:effectLst/>
                          <a:latin typeface="Tahoma" panose="020B0604030504040204" pitchFamily="34" charset="0"/>
                        </a:rPr>
                        <a:t>West Texas</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800" b="0" i="0" u="none" strike="noStrike">
                          <a:solidFill>
                            <a:srgbClr val="000000"/>
                          </a:solidFill>
                          <a:effectLst/>
                          <a:latin typeface="Calibri" panose="020F0502020204030204" pitchFamily="34" charset="0"/>
                        </a:rPr>
                        <a:t>        4,745 </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800" b="0" i="0" u="none" strike="noStrike" dirty="0">
                          <a:solidFill>
                            <a:srgbClr val="000000"/>
                          </a:solidFill>
                          <a:effectLst/>
                          <a:latin typeface="Calibri" panose="020F0502020204030204" pitchFamily="34" charset="0"/>
                        </a:rPr>
                        <a:t>    6,880 </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800" b="0" i="0" u="none" strike="noStrike">
                          <a:solidFill>
                            <a:srgbClr val="000000"/>
                          </a:solidFill>
                          <a:effectLst/>
                          <a:latin typeface="Calibri" panose="020F0502020204030204" pitchFamily="34" charset="0"/>
                        </a:rPr>
                        <a:t>      8,304 </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800" b="0" i="0" u="none" strike="noStrike" dirty="0">
                          <a:solidFill>
                            <a:srgbClr val="000000"/>
                          </a:solidFill>
                          <a:effectLst/>
                          <a:latin typeface="Calibri" panose="020F0502020204030204" pitchFamily="34" charset="0"/>
                        </a:rPr>
                        <a:t>      9,965 </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745773401"/>
                  </a:ext>
                </a:extLst>
              </a:tr>
              <a:tr h="290494">
                <a:tc>
                  <a:txBody>
                    <a:bodyPr/>
                    <a:lstStyle/>
                    <a:p>
                      <a:pPr algn="l" fontAlgn="ctr"/>
                      <a:r>
                        <a:rPr lang="en-US" sz="1800" b="0" i="0" u="none" strike="noStrike">
                          <a:solidFill>
                            <a:srgbClr val="000000"/>
                          </a:solidFill>
                          <a:effectLst/>
                          <a:latin typeface="Tahoma" panose="020B0604030504040204" pitchFamily="34" charset="0"/>
                        </a:rPr>
                        <a:t> </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D661"/>
                    </a:solidFill>
                  </a:tcPr>
                </a:tc>
                <a:tc>
                  <a:txBody>
                    <a:bodyPr/>
                    <a:lstStyle/>
                    <a:p>
                      <a:pPr algn="l" fontAlgn="ctr"/>
                      <a:r>
                        <a:rPr lang="en-US" sz="1800" b="0" i="0" u="none" strike="noStrike" dirty="0">
                          <a:solidFill>
                            <a:srgbClr val="000000"/>
                          </a:solidFill>
                          <a:effectLst/>
                          <a:latin typeface="Tahoma" panose="020B0604030504040204" pitchFamily="34" charset="0"/>
                        </a:rPr>
                        <a:t>Upper Rio Grande</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800" b="0" i="0" u="none" strike="noStrike">
                          <a:solidFill>
                            <a:srgbClr val="000000"/>
                          </a:solidFill>
                          <a:effectLst/>
                          <a:latin typeface="Calibri" panose="020F0502020204030204" pitchFamily="34" charset="0"/>
                        </a:rPr>
                        <a:t>        9,507 </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800" b="0" i="0" u="none" strike="noStrike" dirty="0">
                          <a:solidFill>
                            <a:srgbClr val="000000"/>
                          </a:solidFill>
                          <a:effectLst/>
                          <a:latin typeface="Calibri" panose="020F0502020204030204" pitchFamily="34" charset="0"/>
                        </a:rPr>
                        <a:t> 13,519 </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800" b="0" i="0" u="none" strike="noStrike" dirty="0">
                          <a:solidFill>
                            <a:srgbClr val="000000"/>
                          </a:solidFill>
                          <a:effectLst/>
                          <a:latin typeface="Calibri" panose="020F0502020204030204" pitchFamily="34" charset="0"/>
                        </a:rPr>
                        <a:t>    16,360 </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800" b="0" i="0" u="none" strike="noStrike" dirty="0">
                          <a:solidFill>
                            <a:srgbClr val="000000"/>
                          </a:solidFill>
                          <a:effectLst/>
                          <a:latin typeface="Calibri" panose="020F0502020204030204" pitchFamily="34" charset="0"/>
                        </a:rPr>
                        <a:t>    19,778 </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307094134"/>
                  </a:ext>
                </a:extLst>
              </a:tr>
              <a:tr h="243887">
                <a:tc gridSpan="2">
                  <a:txBody>
                    <a:bodyPr/>
                    <a:lstStyle/>
                    <a:p>
                      <a:pPr algn="l" fontAlgn="b"/>
                      <a:r>
                        <a:rPr lang="en-US" sz="1800" b="1" i="0" u="none" strike="noStrike" dirty="0">
                          <a:solidFill>
                            <a:srgbClr val="000000"/>
                          </a:solidFill>
                          <a:effectLst/>
                          <a:latin typeface="Tahoma" panose="020B0604030504040204" pitchFamily="34" charset="0"/>
                        </a:rPr>
                        <a:t>Statewide</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algn="r" fontAlgn="b"/>
                      <a:r>
                        <a:rPr lang="en-US" sz="1800" b="1" i="0" u="none" strike="noStrike" dirty="0">
                          <a:solidFill>
                            <a:srgbClr val="000000"/>
                          </a:solidFill>
                          <a:effectLst/>
                          <a:latin typeface="Calibri" panose="020F0502020204030204" pitchFamily="34" charset="0"/>
                        </a:rPr>
                        <a:t>321,410</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800" b="1" i="0" u="none" strike="noStrike" dirty="0">
                          <a:solidFill>
                            <a:srgbClr val="000000"/>
                          </a:solidFill>
                          <a:effectLst/>
                          <a:latin typeface="Calibri" panose="020F0502020204030204" pitchFamily="34" charset="0"/>
                        </a:rPr>
                        <a:t>376,000</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800" b="1" i="0" u="none" strike="noStrike" dirty="0">
                          <a:solidFill>
                            <a:srgbClr val="000000"/>
                          </a:solidFill>
                          <a:effectLst/>
                          <a:latin typeface="Calibri" panose="020F0502020204030204" pitchFamily="34" charset="0"/>
                        </a:rPr>
                        <a:t>455,000</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800" b="1" i="0" u="none" strike="noStrike" dirty="0">
                          <a:solidFill>
                            <a:srgbClr val="000000"/>
                          </a:solidFill>
                          <a:effectLst/>
                          <a:latin typeface="Calibri" panose="020F0502020204030204" pitchFamily="34" charset="0"/>
                        </a:rPr>
                        <a:t>550,000</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220129982"/>
                  </a:ext>
                </a:extLst>
              </a:tr>
            </a:tbl>
          </a:graphicData>
        </a:graphic>
      </p:graphicFrame>
      <p:sp>
        <p:nvSpPr>
          <p:cNvPr id="6" name="TextBox 5"/>
          <p:cNvSpPr txBox="1"/>
          <p:nvPr/>
        </p:nvSpPr>
        <p:spPr>
          <a:xfrm>
            <a:off x="1559795" y="6334780"/>
            <a:ext cx="6024410" cy="369332"/>
          </a:xfrm>
          <a:prstGeom prst="rect">
            <a:avLst/>
          </a:prstGeom>
          <a:noFill/>
        </p:spPr>
        <p:txBody>
          <a:bodyPr wrap="square" rtlCol="0">
            <a:spAutoFit/>
          </a:bodyPr>
          <a:lstStyle/>
          <a:p>
            <a:r>
              <a:rPr lang="en-US" dirty="0">
                <a:solidFill>
                  <a:schemeClr val="bg1"/>
                </a:solidFill>
              </a:rPr>
              <a:t>Regional Target, THECB estimations</a:t>
            </a:r>
          </a:p>
        </p:txBody>
      </p:sp>
      <p:sp>
        <p:nvSpPr>
          <p:cNvPr id="2" name="Slide Number Placeholder 1">
            <a:extLst>
              <a:ext uri="{FF2B5EF4-FFF2-40B4-BE49-F238E27FC236}">
                <a16:creationId xmlns:a16="http://schemas.microsoft.com/office/drawing/2014/main" id="{D5F2AF2E-C035-4EC2-A531-4459DDCD6F8B}"/>
              </a:ext>
            </a:extLst>
          </p:cNvPr>
          <p:cNvSpPr>
            <a:spLocks noGrp="1"/>
          </p:cNvSpPr>
          <p:nvPr>
            <p:ph type="sldNum" sz="quarter" idx="12"/>
          </p:nvPr>
        </p:nvSpPr>
        <p:spPr/>
        <p:txBody>
          <a:bodyPr/>
          <a:lstStyle/>
          <a:p>
            <a:fld id="{42B960B7-1A5D-4A40-9C6E-0A7BBAA5F990}" type="slidenum">
              <a:rPr lang="en-US" smtClean="0"/>
              <a:t>15</a:t>
            </a:fld>
            <a:endParaRPr lang="en-US"/>
          </a:p>
        </p:txBody>
      </p:sp>
    </p:spTree>
    <p:extLst>
      <p:ext uri="{BB962C8B-B14F-4D97-AF65-F5344CB8AC3E}">
        <p14:creationId xmlns:p14="http://schemas.microsoft.com/office/powerpoint/2010/main" val="137975878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BEFA25-B4BC-4795-BE4E-FDA88FA4F971}"/>
              </a:ext>
            </a:extLst>
          </p:cNvPr>
          <p:cNvSpPr>
            <a:spLocks noGrp="1"/>
          </p:cNvSpPr>
          <p:nvPr>
            <p:ph type="title"/>
          </p:nvPr>
        </p:nvSpPr>
        <p:spPr/>
        <p:txBody>
          <a:bodyPr/>
          <a:lstStyle/>
          <a:p>
            <a:r>
              <a:rPr lang="en-US" dirty="0"/>
              <a:t>Calculation Summary</a:t>
            </a:r>
          </a:p>
        </p:txBody>
      </p:sp>
      <p:sp>
        <p:nvSpPr>
          <p:cNvPr id="3" name="Content Placeholder 2">
            <a:extLst>
              <a:ext uri="{FF2B5EF4-FFF2-40B4-BE49-F238E27FC236}">
                <a16:creationId xmlns:a16="http://schemas.microsoft.com/office/drawing/2014/main" id="{5C0E5A51-8905-48DF-A45A-67061404D71B}"/>
              </a:ext>
            </a:extLst>
          </p:cNvPr>
          <p:cNvSpPr>
            <a:spLocks noGrp="1"/>
          </p:cNvSpPr>
          <p:nvPr>
            <p:ph idx="1"/>
          </p:nvPr>
        </p:nvSpPr>
        <p:spPr/>
        <p:txBody>
          <a:bodyPr>
            <a:normAutofit fontScale="85000" lnSpcReduction="20000"/>
          </a:bodyPr>
          <a:lstStyle/>
          <a:p>
            <a:pPr marL="514350" indent="-514350">
              <a:buAutoNum type="arabicPeriod"/>
            </a:pPr>
            <a:r>
              <a:rPr lang="en-US" dirty="0"/>
              <a:t>Total statewide enrollment (undergraduate and graduate) and completions for 2016 (career schools provide THECB no data on residence of students, not included).</a:t>
            </a:r>
          </a:p>
          <a:p>
            <a:pPr marL="514350" indent="-514350">
              <a:buAutoNum type="arabicPeriod"/>
            </a:pPr>
            <a:r>
              <a:rPr lang="en-US" dirty="0"/>
              <a:t>Calculate the enrollment (undergraduate and graduate) by region and calculate percent of statewide enrollment contributed by each region.</a:t>
            </a:r>
          </a:p>
          <a:p>
            <a:pPr marL="514350" indent="-514350">
              <a:buAutoNum type="arabicPeriod"/>
            </a:pPr>
            <a:r>
              <a:rPr lang="en-US" dirty="0"/>
              <a:t>Apply each region's percentage of statewide enrollment to each of the interim completion benchmarks for 2020, 2025, 2030. </a:t>
            </a:r>
          </a:p>
          <a:p>
            <a:pPr lvl="1"/>
            <a:r>
              <a:rPr lang="en-US" dirty="0"/>
              <a:t>For example, if High Plains provided 5% of statewide enrollment for 2016, they would be projected to contribute 5% of the 2020 completion benchmark of 376,000 completions.</a:t>
            </a:r>
          </a:p>
          <a:p>
            <a:pPr marL="514350" indent="-514350">
              <a:buAutoNum type="arabicPeriod"/>
            </a:pPr>
            <a:r>
              <a:rPr lang="en-US" dirty="0"/>
              <a:t>Calculations were adjusted so that no region had more than a 45% increase in 2020, 75% increase in 2025 and 110% increase in 2030.</a:t>
            </a:r>
          </a:p>
        </p:txBody>
      </p:sp>
      <p:sp>
        <p:nvSpPr>
          <p:cNvPr id="4" name="Slide Number Placeholder 3">
            <a:extLst>
              <a:ext uri="{FF2B5EF4-FFF2-40B4-BE49-F238E27FC236}">
                <a16:creationId xmlns:a16="http://schemas.microsoft.com/office/drawing/2014/main" id="{9AD21147-2401-44D2-A5A4-9EAE14400F51}"/>
              </a:ext>
            </a:extLst>
          </p:cNvPr>
          <p:cNvSpPr>
            <a:spLocks noGrp="1"/>
          </p:cNvSpPr>
          <p:nvPr>
            <p:ph type="sldNum" sz="quarter" idx="12"/>
          </p:nvPr>
        </p:nvSpPr>
        <p:spPr/>
        <p:txBody>
          <a:bodyPr/>
          <a:lstStyle/>
          <a:p>
            <a:fld id="{42B960B7-1A5D-4A40-9C6E-0A7BBAA5F990}" type="slidenum">
              <a:rPr lang="en-US" smtClean="0"/>
              <a:t>16</a:t>
            </a:fld>
            <a:endParaRPr lang="en-US"/>
          </a:p>
        </p:txBody>
      </p:sp>
    </p:spTree>
    <p:extLst>
      <p:ext uri="{BB962C8B-B14F-4D97-AF65-F5344CB8AC3E}">
        <p14:creationId xmlns:p14="http://schemas.microsoft.com/office/powerpoint/2010/main" val="206700380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endParaRPr lang="en-US" dirty="0"/>
          </a:p>
        </p:txBody>
      </p:sp>
      <p:sp>
        <p:nvSpPr>
          <p:cNvPr id="5" name="Speech Bubble: Oval 4">
            <a:extLst>
              <a:ext uri="{FF2B5EF4-FFF2-40B4-BE49-F238E27FC236}">
                <a16:creationId xmlns:a16="http://schemas.microsoft.com/office/drawing/2014/main" id="{988B4D25-86A6-4737-8595-1F4AC058B5B9}"/>
              </a:ext>
            </a:extLst>
          </p:cNvPr>
          <p:cNvSpPr/>
          <p:nvPr/>
        </p:nvSpPr>
        <p:spPr>
          <a:xfrm>
            <a:off x="441960" y="1569720"/>
            <a:ext cx="8275320" cy="3962400"/>
          </a:xfrm>
          <a:prstGeom prst="wedgeEllipse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457200" indent="-457200">
              <a:buFont typeface="Arial" panose="020B0604020202020204" pitchFamily="34" charset="0"/>
              <a:buChar char="•"/>
            </a:pPr>
            <a:r>
              <a:rPr lang="en-US" sz="4000" dirty="0"/>
              <a:t>Frequently Asked Questions</a:t>
            </a:r>
          </a:p>
          <a:p>
            <a:pPr algn="ctr"/>
            <a:endParaRPr lang="en-US" dirty="0"/>
          </a:p>
        </p:txBody>
      </p:sp>
      <p:sp>
        <p:nvSpPr>
          <p:cNvPr id="6" name="Slide Number Placeholder 5">
            <a:extLst>
              <a:ext uri="{FF2B5EF4-FFF2-40B4-BE49-F238E27FC236}">
                <a16:creationId xmlns:a16="http://schemas.microsoft.com/office/drawing/2014/main" id="{8CAFA548-B8AD-4F43-8E34-D1C66E89F88C}"/>
              </a:ext>
            </a:extLst>
          </p:cNvPr>
          <p:cNvSpPr>
            <a:spLocks noGrp="1"/>
          </p:cNvSpPr>
          <p:nvPr>
            <p:ph type="sldNum" sz="quarter" idx="12"/>
          </p:nvPr>
        </p:nvSpPr>
        <p:spPr/>
        <p:txBody>
          <a:bodyPr/>
          <a:lstStyle/>
          <a:p>
            <a:fld id="{42B960B7-1A5D-4A40-9C6E-0A7BBAA5F990}" type="slidenum">
              <a:rPr lang="en-US" smtClean="0"/>
              <a:t>17</a:t>
            </a:fld>
            <a:endParaRPr lang="en-US"/>
          </a:p>
        </p:txBody>
      </p:sp>
    </p:spTree>
    <p:extLst>
      <p:ext uri="{BB962C8B-B14F-4D97-AF65-F5344CB8AC3E}">
        <p14:creationId xmlns:p14="http://schemas.microsoft.com/office/powerpoint/2010/main" val="362197221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endParaRPr lang="en-US"/>
          </a:p>
        </p:txBody>
      </p:sp>
      <p:sp>
        <p:nvSpPr>
          <p:cNvPr id="6" name="Content Placeholder 5"/>
          <p:cNvSpPr>
            <a:spLocks noGrp="1"/>
          </p:cNvSpPr>
          <p:nvPr>
            <p:ph idx="1"/>
          </p:nvPr>
        </p:nvSpPr>
        <p:spPr/>
        <p:txBody>
          <a:bodyPr/>
          <a:lstStyle/>
          <a:p>
            <a:endParaRPr lang="en-US" dirty="0"/>
          </a:p>
        </p:txBody>
      </p:sp>
      <p:sp>
        <p:nvSpPr>
          <p:cNvPr id="3" name="Rectangle 2"/>
          <p:cNvSpPr/>
          <p:nvPr/>
        </p:nvSpPr>
        <p:spPr>
          <a:xfrm>
            <a:off x="0" y="3167763"/>
            <a:ext cx="9144000" cy="784221"/>
          </a:xfrm>
          <a:prstGeom prst="rect">
            <a:avLst/>
          </a:prstGeom>
          <a:solidFill>
            <a:srgbClr val="F6B11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5400" dirty="0">
                <a:solidFill>
                  <a:schemeClr val="bg1"/>
                </a:solidFill>
                <a:latin typeface="+mj-lt"/>
              </a:rPr>
              <a:t>Breakout Discussions</a:t>
            </a:r>
          </a:p>
        </p:txBody>
      </p:sp>
      <p:sp>
        <p:nvSpPr>
          <p:cNvPr id="2" name="Slide Number Placeholder 1">
            <a:extLst>
              <a:ext uri="{FF2B5EF4-FFF2-40B4-BE49-F238E27FC236}">
                <a16:creationId xmlns:a16="http://schemas.microsoft.com/office/drawing/2014/main" id="{27DBC325-4EAE-49E9-A57A-41A2BACCCFC4}"/>
              </a:ext>
            </a:extLst>
          </p:cNvPr>
          <p:cNvSpPr>
            <a:spLocks noGrp="1"/>
          </p:cNvSpPr>
          <p:nvPr>
            <p:ph type="sldNum" sz="quarter" idx="12"/>
          </p:nvPr>
        </p:nvSpPr>
        <p:spPr/>
        <p:txBody>
          <a:bodyPr/>
          <a:lstStyle/>
          <a:p>
            <a:fld id="{42B960B7-1A5D-4A40-9C6E-0A7BBAA5F990}" type="slidenum">
              <a:rPr lang="en-US" smtClean="0"/>
              <a:t>18</a:t>
            </a:fld>
            <a:endParaRPr lang="en-US"/>
          </a:p>
        </p:txBody>
      </p:sp>
    </p:spTree>
    <p:extLst>
      <p:ext uri="{BB962C8B-B14F-4D97-AF65-F5344CB8AC3E}">
        <p14:creationId xmlns:p14="http://schemas.microsoft.com/office/powerpoint/2010/main" val="328799259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5CF6BD-5EAC-4823-A2C4-313CF392A1D8}"/>
              </a:ext>
            </a:extLst>
          </p:cNvPr>
          <p:cNvSpPr>
            <a:spLocks noGrp="1"/>
          </p:cNvSpPr>
          <p:nvPr>
            <p:ph type="title"/>
          </p:nvPr>
        </p:nvSpPr>
        <p:spPr/>
        <p:txBody>
          <a:bodyPr/>
          <a:lstStyle/>
          <a:p>
            <a:r>
              <a:rPr lang="en-US" dirty="0"/>
              <a:t>Breakout Overview</a:t>
            </a:r>
          </a:p>
        </p:txBody>
      </p:sp>
      <p:sp>
        <p:nvSpPr>
          <p:cNvPr id="3" name="Content Placeholder 2">
            <a:extLst>
              <a:ext uri="{FF2B5EF4-FFF2-40B4-BE49-F238E27FC236}">
                <a16:creationId xmlns:a16="http://schemas.microsoft.com/office/drawing/2014/main" id="{C4DCE2D4-0488-46F7-944F-3B2C80889EAF}"/>
              </a:ext>
            </a:extLst>
          </p:cNvPr>
          <p:cNvSpPr>
            <a:spLocks noGrp="1"/>
          </p:cNvSpPr>
          <p:nvPr>
            <p:ph idx="1"/>
          </p:nvPr>
        </p:nvSpPr>
        <p:spPr/>
        <p:txBody>
          <a:bodyPr/>
          <a:lstStyle/>
          <a:p>
            <a:r>
              <a:rPr lang="en-US" dirty="0"/>
              <a:t>Updates from your region</a:t>
            </a:r>
          </a:p>
          <a:p>
            <a:r>
              <a:rPr lang="en-US" dirty="0"/>
              <a:t>Review regional completion targets</a:t>
            </a:r>
          </a:p>
          <a:p>
            <a:r>
              <a:rPr lang="en-US" dirty="0"/>
              <a:t>Review population and workforce data</a:t>
            </a:r>
          </a:p>
          <a:p>
            <a:r>
              <a:rPr lang="en-US" dirty="0"/>
              <a:t>Identify next steps for your institution and region</a:t>
            </a:r>
          </a:p>
          <a:p>
            <a:endParaRPr lang="en-US" dirty="0"/>
          </a:p>
          <a:p>
            <a:endParaRPr lang="en-US" dirty="0"/>
          </a:p>
        </p:txBody>
      </p:sp>
      <p:sp>
        <p:nvSpPr>
          <p:cNvPr id="4" name="Slide Number Placeholder 3">
            <a:extLst>
              <a:ext uri="{FF2B5EF4-FFF2-40B4-BE49-F238E27FC236}">
                <a16:creationId xmlns:a16="http://schemas.microsoft.com/office/drawing/2014/main" id="{3C5EF94C-6999-4209-9147-464479BA6CB1}"/>
              </a:ext>
            </a:extLst>
          </p:cNvPr>
          <p:cNvSpPr>
            <a:spLocks noGrp="1"/>
          </p:cNvSpPr>
          <p:nvPr>
            <p:ph type="sldNum" sz="quarter" idx="12"/>
          </p:nvPr>
        </p:nvSpPr>
        <p:spPr/>
        <p:txBody>
          <a:bodyPr/>
          <a:lstStyle/>
          <a:p>
            <a:fld id="{42B960B7-1A5D-4A40-9C6E-0A7BBAA5F990}" type="slidenum">
              <a:rPr lang="en-US" smtClean="0"/>
              <a:t>19</a:t>
            </a:fld>
            <a:endParaRPr lang="en-US"/>
          </a:p>
        </p:txBody>
      </p:sp>
    </p:spTree>
    <p:extLst>
      <p:ext uri="{BB962C8B-B14F-4D97-AF65-F5344CB8AC3E}">
        <p14:creationId xmlns:p14="http://schemas.microsoft.com/office/powerpoint/2010/main" val="296004035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 name="Picture 22">
            <a:extLst>
              <a:ext uri="{FF2B5EF4-FFF2-40B4-BE49-F238E27FC236}">
                <a16:creationId xmlns:a16="http://schemas.microsoft.com/office/drawing/2014/main" id="{A2ADBC7A-DBC5-407F-A080-046B0E43EEF5}"/>
              </a:ext>
            </a:extLst>
          </p:cNvPr>
          <p:cNvPicPr>
            <a:picLocks noChangeAspect="1"/>
          </p:cNvPicPr>
          <p:nvPr/>
        </p:nvPicPr>
        <p:blipFill rotWithShape="1">
          <a:blip r:embed="rId3" cstate="print">
            <a:extLst>
              <a:ext uri="{BEBA8EAE-BF5A-486C-A8C5-ECC9F3942E4B}">
                <a14:imgProps xmlns:a14="http://schemas.microsoft.com/office/drawing/2010/main">
                  <a14:imgLayer r:embed="rId4">
                    <a14:imgEffect>
                      <a14:backgroundRemoval t="418" b="99739" l="91" r="99773">
                        <a14:foregroundMark x1="30755" y1="888" x2="37079" y2="888"/>
                        <a14:foregroundMark x1="37079" y1="888" x2="43403" y2="470"/>
                        <a14:foregroundMark x1="43403" y1="470" x2="50728" y2="1149"/>
                        <a14:foregroundMark x1="7240" y1="43829" x2="5778" y2="41902"/>
                        <a14:foregroundMark x1="5778" y1="41902" x2="9418" y2="41641"/>
                        <a14:foregroundMark x1="80755" y1="24869" x2="86943" y2="26698"/>
                        <a14:foregroundMark x1="86943" y1="26698" x2="90355" y2="32550"/>
                        <a14:foregroundMark x1="90355" y1="32550" x2="90537" y2="39603"/>
                        <a14:foregroundMark x1="90537" y1="39603" x2="93358" y2="53553"/>
                        <a14:foregroundMark x1="93358" y1="53553" x2="91356" y2="60188"/>
                        <a14:foregroundMark x1="91356" y1="60188" x2="88353" y2="62905"/>
                        <a14:foregroundMark x1="69154" y1="90491" x2="65916" y2="94450"/>
                        <a14:foregroundMark x1="63493" y1="95051" x2="58826" y2="93051"/>
                        <a14:foregroundMark x1="55101" y1="87397" x2="54868" y2="87043"/>
                        <a14:foregroundMark x1="58826" y1="93051" x2="57780" y2="91463"/>
                        <a14:foregroundMark x1="54550" y1="86416" x2="53964" y2="85158"/>
                        <a14:foregroundMark x1="39348" y1="62190" x2="35259" y2="61181"/>
                        <a14:foregroundMark x1="35259" y1="61181" x2="33108" y2="63270"/>
                        <a14:foregroundMark x1="30528" y1="65778" x2="29891" y2="67474"/>
                        <a14:foregroundMark x1="51638" y1="87147" x2="51638" y2="87147"/>
                        <a14:foregroundMark x1="52320" y1="87043" x2="52320" y2="87043"/>
                        <a14:foregroundMark x1="52320" y1="87827" x2="53640" y2="86782"/>
                        <a14:foregroundMark x1="53321" y1="86520" x2="54777" y2="87827"/>
                        <a14:foregroundMark x1="53666" y1="86531" x2="51865" y2="85737"/>
                        <a14:foregroundMark x1="50873" y1="87409" x2="51410" y2="88558"/>
                        <a14:foregroundMark x1="50091" y1="85737" x2="50873" y2="87409"/>
                        <a14:foregroundMark x1="30965" y1="66126" x2="30091" y2="66062"/>
                        <a14:foregroundMark x1="5869" y1="41536" x2="12193" y2="41379"/>
                        <a14:foregroundMark x1="12193" y1="41379" x2="25023" y2="42006"/>
                        <a14:foregroundMark x1="25023" y1="42006" x2="30755" y2="41641"/>
                        <a14:foregroundMark x1="6096" y1="41118" x2="12193" y2="41379"/>
                        <a14:foregroundMark x1="12193" y1="41379" x2="18608" y2="40491"/>
                        <a14:foregroundMark x1="18608" y1="40491" x2="25068" y2="41745"/>
                        <a14:foregroundMark x1="25068" y1="41745" x2="29754" y2="41275"/>
                        <a14:foregroundMark x1="29754" y1="40857" x2="30755" y2="627"/>
                        <a14:foregroundMark x1="66088" y1="94564" x2="69836" y2="90439"/>
                        <a14:foregroundMark x1="69836" y1="90439" x2="69700" y2="83281"/>
                        <a14:foregroundMark x1="69700" y1="83281" x2="78253" y2="72832"/>
                        <a14:foregroundMark x1="78253" y1="72832" x2="92402" y2="63166"/>
                        <a14:foregroundMark x1="93176" y1="55747" x2="99409" y2="55747"/>
                        <a14:foregroundMark x1="93039" y1="54963" x2="99181" y2="54963"/>
                        <a14:foregroundMark x1="93039" y1="54336" x2="94404" y2="50470"/>
                        <a14:foregroundMark x1="98635" y1="54859" x2="99545" y2="55904"/>
                        <a14:foregroundMark x1="99318" y1="54702" x2="99773" y2="54702"/>
                        <a14:foregroundMark x1="93176" y1="56113" x2="94268" y2="51515"/>
                        <a14:foregroundMark x1="91174" y1="29206" x2="92175" y2="28945"/>
                        <a14:foregroundMark x1="93403" y1="29206" x2="92630" y2="29363"/>
                        <a14:foregroundMark x1="93039" y1="28945" x2="92266" y2="28683"/>
                        <a14:foregroundMark x1="91" y1="679" x2="43631" y2="13114"/>
                        <a14:foregroundMark x1="43631" y1="13114" x2="72657" y2="52456"/>
                        <a14:foregroundMark x1="72657" y1="52456" x2="86124" y2="86573"/>
                        <a14:foregroundMark x1="86124" y1="86573" x2="91583" y2="90178"/>
                        <a14:foregroundMark x1="91583" y1="90178" x2="96997" y2="84587"/>
                        <a14:foregroundMark x1="96997" y1="84587" x2="94495" y2="58830"/>
                        <a14:foregroundMark x1="94495" y1="58830" x2="91083" y2="51829"/>
                        <a14:foregroundMark x1="91083" y1="51829" x2="84668" y2="48067"/>
                        <a14:foregroundMark x1="84668" y1="48067" x2="74067" y2="48067"/>
                        <a14:foregroundMark x1="74067" y1="48067" x2="55687" y2="56635"/>
                        <a14:foregroundMark x1="43570" y1="65772" x2="19381" y2="84013"/>
                        <a14:foregroundMark x1="55687" y1="56635" x2="45091" y2="64626"/>
                        <a14:foregroundMark x1="19381" y1="84013" x2="31938" y2="89342"/>
                        <a14:foregroundMark x1="31938" y1="89342" x2="15423" y2="84326"/>
                        <a14:foregroundMark x1="15423" y1="84326" x2="38262" y2="86834"/>
                        <a14:foregroundMark x1="38262" y1="86834" x2="11556" y2="77011"/>
                        <a14:foregroundMark x1="11556" y1="77011" x2="30300" y2="72100"/>
                        <a14:foregroundMark x1="30300" y1="72100" x2="26877" y2="67725"/>
                        <a14:foregroundMark x1="21462" y1="62759" x2="12147" y2="55904"/>
                        <a14:foregroundMark x1="17519" y1="53812" x2="22748" y2="51776"/>
                        <a14:foregroundMark x1="12147" y1="55904" x2="16034" y2="54390"/>
                        <a14:foregroundMark x1="22748" y1="51776" x2="9054" y2="37722"/>
                        <a14:foregroundMark x1="9054" y1="37722" x2="29390" y2="31661"/>
                        <a14:foregroundMark x1="29390" y1="31661" x2="12966" y2="17346"/>
                        <a14:foregroundMark x1="12966" y1="17346" x2="30300" y2="15674"/>
                        <a14:foregroundMark x1="30300" y1="15674" x2="17152" y2="8725"/>
                        <a14:foregroundMark x1="17152" y1="8725" x2="32257" y2="5747"/>
                        <a14:foregroundMark x1="32257" y1="5747" x2="52229" y2="6949"/>
                        <a14:foregroundMark x1="52229" y1="6949" x2="68881" y2="4493"/>
                        <a14:foregroundMark x1="68881" y1="4493" x2="94859" y2="11129"/>
                        <a14:foregroundMark x1="94859" y1="11129" x2="98089" y2="17294"/>
                        <a14:foregroundMark x1="98089" y1="17294" x2="96633" y2="18861"/>
                        <a14:foregroundMark x1="65848" y1="96530" x2="22293" y2="90752"/>
                        <a14:foregroundMark x1="88854" y1="99582" x2="68892" y2="96934"/>
                        <a14:foregroundMark x1="22293" y1="90752" x2="31802" y2="98067"/>
                        <a14:foregroundMark x1="31802" y1="98067" x2="1456" y2="90178"/>
                        <a14:foregroundMark x1="1456" y1="90178" x2="29936" y2="97179"/>
                        <a14:foregroundMark x1="29936" y1="97179" x2="20382" y2="92372"/>
                        <a14:foregroundMark x1="20382" y1="92372" x2="39172" y2="92059"/>
                        <a14:foregroundMark x1="39172" y1="92059" x2="21929" y2="83386"/>
                        <a14:foregroundMark x1="21929" y1="83386" x2="26661" y2="77691"/>
                        <a14:foregroundMark x1="26661" y1="77691" x2="14240" y2="69488"/>
                        <a14:foregroundMark x1="14240" y1="69488" x2="22475" y2="69331"/>
                        <a14:foregroundMark x1="22475" y1="69331" x2="5641" y2="59718"/>
                        <a14:foregroundMark x1="5641" y1="59718" x2="16015" y2="57524"/>
                        <a14:foregroundMark x1="16015" y1="57524" x2="8963" y2="53501"/>
                        <a14:foregroundMark x1="14864" y1="50589" x2="15423" y2="50313"/>
                        <a14:foregroundMark x1="8963" y1="53501" x2="13315" y2="51353"/>
                        <a14:foregroundMark x1="7283" y1="43789" x2="6688" y2="43312"/>
                        <a14:foregroundMark x1="15423" y1="50313" x2="11838" y2="47440"/>
                        <a14:foregroundMark x1="6688" y1="43312" x2="12830" y2="38924"/>
                        <a14:foregroundMark x1="12830" y1="38924" x2="9372" y2="31243"/>
                        <a14:foregroundMark x1="9372" y1="31243" x2="16924" y2="28736"/>
                        <a14:foregroundMark x1="16924" y1="28736" x2="10191" y2="23197"/>
                        <a14:foregroundMark x1="10191" y1="23197" x2="9099" y2="14472"/>
                        <a14:foregroundMark x1="9099" y1="14472" x2="9827" y2="9979"/>
                        <a14:foregroundMark x1="29665" y1="69278" x2="38308" y2="69854"/>
                        <a14:foregroundMark x1="5369" y1="67659" x2="29649" y2="69277"/>
                        <a14:foregroundMark x1="38308" y1="69854" x2="38490" y2="80773"/>
                        <a14:foregroundMark x1="38490" y1="80773" x2="44859" y2="87565"/>
                        <a14:foregroundMark x1="44859" y1="87565" x2="39172" y2="92111"/>
                        <a14:foregroundMark x1="39172" y1="92111" x2="37944" y2="99425"/>
                        <a14:foregroundMark x1="37944" y1="99425" x2="30300" y2="99478"/>
                        <a14:foregroundMark x1="30300" y1="99478" x2="7006" y2="91327"/>
                        <a14:foregroundMark x1="7006" y1="91327" x2="6415" y2="74295"/>
                        <a14:foregroundMark x1="6415" y1="74295" x2="3958" y2="67294"/>
                        <a14:foregroundMark x1="3958" y1="67294" x2="11692" y2="65413"/>
                        <a14:foregroundMark x1="11692" y1="65413" x2="40537" y2="85423"/>
                        <a14:foregroundMark x1="40537" y1="85423" x2="45086" y2="77691"/>
                        <a14:foregroundMark x1="45086" y1="77691" x2="39854" y2="72414"/>
                        <a14:foregroundMark x1="7734" y1="68182" x2="15787" y2="68182"/>
                        <a14:foregroundMark x1="29259" y1="66952" x2="29527" y2="66928"/>
                        <a14:foregroundMark x1="15787" y1="68182" x2="25162" y2="67327"/>
                        <a14:foregroundMark x1="30817" y1="66981" x2="42311" y2="67450"/>
                        <a14:foregroundMark x1="29527" y1="66928" x2="30542" y2="66969"/>
                        <a14:foregroundMark x1="42311" y1="67450" x2="46952" y2="72623"/>
                        <a14:foregroundMark x1="46952" y1="72623" x2="50318" y2="86573"/>
                        <a14:foregroundMark x1="50318" y1="86573" x2="49909" y2="94253"/>
                        <a14:foregroundMark x1="49909" y1="94253" x2="47862" y2="98433"/>
                        <a14:foregroundMark x1="8235" y1="68182" x2="8917" y2="97388"/>
                        <a14:foregroundMark x1="8917" y1="97388" x2="9600" y2="99739"/>
                        <a14:backgroundMark x1="7234" y1="43835" x2="16470" y2="53448"/>
                        <a14:backgroundMark x1="16470" y1="53448" x2="19563" y2="60031"/>
                        <a14:backgroundMark x1="19563" y1="60031" x2="29891" y2="68548"/>
                        <a14:backgroundMark x1="29891" y1="68548" x2="33167" y2="62017"/>
                        <a14:backgroundMark x1="33167" y1="62017" x2="39490" y2="62017"/>
                        <a14:backgroundMark x1="39490" y1="62017" x2="44859" y2="65465"/>
                        <a14:backgroundMark x1="44859" y1="65465" x2="57461" y2="90282"/>
                        <a14:backgroundMark x1="57461" y1="90282" x2="68608" y2="97283"/>
                        <a14:backgroundMark x1="68608" y1="97283" x2="68198" y2="95455"/>
                        <a14:backgroundMark x1="21019" y1="63271" x2="26524" y2="67294"/>
                        <a14:backgroundMark x1="26524" y1="67294" x2="38535" y2="61076"/>
                        <a14:backgroundMark x1="38535" y1="61076" x2="43949" y2="64786"/>
                        <a14:backgroundMark x1="43949" y1="64786" x2="53913" y2="83386"/>
                        <a14:backgroundMark x1="53913" y1="83386" x2="54186" y2="84796"/>
                        <a14:backgroundMark x1="51365" y1="87409" x2="51365" y2="87409"/>
                        <a14:backgroundMark x1="52184" y1="87147" x2="52184" y2="87147"/>
                        <a14:backgroundMark x1="53640" y1="87147" x2="54550" y2="86625"/>
                        <a14:backgroundMark x1="55869" y1="88819" x2="67197" y2="96290"/>
                        <a14:backgroundMark x1="67197" y1="96290" x2="68107" y2="96604"/>
                        <a14:backgroundMark x1="45268" y1="66144" x2="50682" y2="69488"/>
                        <a14:backgroundMark x1="50682" y1="69488" x2="50136" y2="76228"/>
                      </a14:backgroundRemoval>
                    </a14:imgEffect>
                  </a14:imgLayer>
                </a14:imgProps>
              </a:ext>
              <a:ext uri="{28A0092B-C50C-407E-A947-70E740481C1C}">
                <a14:useLocalDpi xmlns:a14="http://schemas.microsoft.com/office/drawing/2010/main" val="0"/>
              </a:ext>
            </a:extLst>
          </a:blip>
          <a:srcRect l="9706" t="67691" r="49529"/>
          <a:stretch/>
        </p:blipFill>
        <p:spPr>
          <a:xfrm>
            <a:off x="439146" y="4217299"/>
            <a:ext cx="2782366" cy="1920240"/>
          </a:xfrm>
          <a:prstGeom prst="rect">
            <a:avLst/>
          </a:prstGeom>
        </p:spPr>
      </p:pic>
      <p:sp>
        <p:nvSpPr>
          <p:cNvPr id="2" name="Title 1"/>
          <p:cNvSpPr>
            <a:spLocks noGrp="1"/>
          </p:cNvSpPr>
          <p:nvPr>
            <p:ph type="title"/>
          </p:nvPr>
        </p:nvSpPr>
        <p:spPr/>
        <p:txBody>
          <a:bodyPr anchor="t"/>
          <a:lstStyle/>
          <a:p>
            <a:r>
              <a:rPr lang="en-US" dirty="0"/>
              <a:t>Whose region is it anyway?</a:t>
            </a:r>
          </a:p>
        </p:txBody>
      </p:sp>
      <p:pic>
        <p:nvPicPr>
          <p:cNvPr id="16" name="Picture 15">
            <a:extLst>
              <a:ext uri="{FF2B5EF4-FFF2-40B4-BE49-F238E27FC236}">
                <a16:creationId xmlns:a16="http://schemas.microsoft.com/office/drawing/2014/main" id="{1080E765-11DA-435B-82E2-E72626227E4B}"/>
              </a:ext>
            </a:extLst>
          </p:cNvPr>
          <p:cNvPicPr>
            <a:picLocks noChangeAspect="1"/>
          </p:cNvPicPr>
          <p:nvPr/>
        </p:nvPicPr>
        <p:blipFill rotWithShape="1">
          <a:blip r:embed="rId5"/>
          <a:srcRect l="-466" t="9931" r="74136" b="63595"/>
          <a:stretch/>
        </p:blipFill>
        <p:spPr>
          <a:xfrm>
            <a:off x="801629" y="1383421"/>
            <a:ext cx="2057401" cy="1815583"/>
          </a:xfrm>
          <a:prstGeom prst="rect">
            <a:avLst/>
          </a:prstGeom>
        </p:spPr>
      </p:pic>
      <p:pic>
        <p:nvPicPr>
          <p:cNvPr id="18" name="Picture 17">
            <a:extLst>
              <a:ext uri="{FF2B5EF4-FFF2-40B4-BE49-F238E27FC236}">
                <a16:creationId xmlns:a16="http://schemas.microsoft.com/office/drawing/2014/main" id="{0D8BF7CF-7A23-4A32-83C5-75A62754228C}"/>
              </a:ext>
            </a:extLst>
          </p:cNvPr>
          <p:cNvPicPr>
            <a:picLocks noChangeAspect="1"/>
          </p:cNvPicPr>
          <p:nvPr/>
        </p:nvPicPr>
        <p:blipFill rotWithShape="1">
          <a:blip r:embed="rId5"/>
          <a:srcRect l="76955" t="72809" r="4112" b="2048"/>
          <a:stretch/>
        </p:blipFill>
        <p:spPr>
          <a:xfrm>
            <a:off x="7035875" y="4491592"/>
            <a:ext cx="1479475" cy="1724273"/>
          </a:xfrm>
          <a:prstGeom prst="rect">
            <a:avLst/>
          </a:prstGeom>
        </p:spPr>
      </p:pic>
      <p:pic>
        <p:nvPicPr>
          <p:cNvPr id="21" name="Picture 20">
            <a:extLst>
              <a:ext uri="{FF2B5EF4-FFF2-40B4-BE49-F238E27FC236}">
                <a16:creationId xmlns:a16="http://schemas.microsoft.com/office/drawing/2014/main" id="{1F325356-3958-4BAC-9D61-43CB11F47894}"/>
              </a:ext>
            </a:extLst>
          </p:cNvPr>
          <p:cNvPicPr>
            <a:picLocks noChangeAspect="1"/>
          </p:cNvPicPr>
          <p:nvPr/>
        </p:nvPicPr>
        <p:blipFill>
          <a:blip r:embed="rId6" cstate="print">
            <a:extLst>
              <a:ext uri="{BEBA8EAE-BF5A-486C-A8C5-ECC9F3942E4B}">
                <a14:imgProps xmlns:a14="http://schemas.microsoft.com/office/drawing/2010/main">
                  <a14:imgLayer r:embed="rId4">
                    <a14:imgEffect>
                      <a14:backgroundRemoval t="418" b="92999" l="5778" r="99773">
                        <a14:foregroundMark x1="30755" y1="888" x2="37079" y2="888"/>
                        <a14:foregroundMark x1="37079" y1="888" x2="43403" y2="470"/>
                        <a14:foregroundMark x1="43403" y1="470" x2="50728" y2="1149"/>
                        <a14:foregroundMark x1="9782" y1="47179" x2="5778" y2="41902"/>
                        <a14:foregroundMark x1="5778" y1="41902" x2="9418" y2="41641"/>
                        <a14:foregroundMark x1="80755" y1="24869" x2="86943" y2="26698"/>
                        <a14:foregroundMark x1="86943" y1="26698" x2="90355" y2="32550"/>
                        <a14:foregroundMark x1="90355" y1="32550" x2="90537" y2="39603"/>
                        <a14:foregroundMark x1="90537" y1="39603" x2="93358" y2="53553"/>
                        <a14:foregroundMark x1="93358" y1="53553" x2="91356" y2="60188"/>
                        <a14:foregroundMark x1="91356" y1="60188" x2="88353" y2="62905"/>
                        <a14:foregroundMark x1="69154" y1="90491" x2="64923" y2="95664"/>
                        <a14:foregroundMark x1="64923" y1="95664" x2="58826" y2="93051"/>
                        <a14:foregroundMark x1="58826" y1="93051" x2="54868" y2="87043"/>
                        <a14:foregroundMark x1="54868" y1="87043" x2="54186" y2="86520"/>
                        <a14:foregroundMark x1="54550" y1="86416" x2="45769" y2="67555"/>
                        <a14:foregroundMark x1="45769" y1="67555" x2="41401" y2="62696"/>
                        <a14:foregroundMark x1="41401" y1="62696" x2="35259" y2="61181"/>
                        <a14:foregroundMark x1="35259" y1="61181" x2="30528" y2="65778"/>
                        <a14:foregroundMark x1="30528" y1="65778" x2="29527" y2="68443"/>
                        <a14:foregroundMark x1="51638" y1="87147" x2="51638" y2="87147"/>
                        <a14:foregroundMark x1="52320" y1="87043" x2="52320" y2="87043"/>
                        <a14:foregroundMark x1="53412" y1="87670" x2="53412" y2="87670"/>
                        <a14:foregroundMark x1="53776" y1="86625" x2="53867" y2="87827"/>
                        <a14:foregroundMark x1="51956" y1="87670" x2="51547" y2="86520"/>
                        <a14:foregroundMark x1="51319" y1="87827" x2="51092" y2="86782"/>
                        <a14:foregroundMark x1="52320" y1="87827" x2="53640" y2="86782"/>
                        <a14:foregroundMark x1="53321" y1="86520" x2="54777" y2="87827"/>
                        <a14:foregroundMark x1="53640" y1="86520" x2="51865" y2="85737"/>
                        <a14:foregroundMark x1="50091" y1="85737" x2="51410" y2="88558"/>
                        <a14:foregroundMark x1="31210" y1="66144" x2="24795" y2="65674"/>
                        <a14:foregroundMark x1="24795" y1="65674" x2="20064" y2="60554"/>
                        <a14:foregroundMark x1="20064" y1="60554" x2="17470" y2="54232"/>
                        <a14:foregroundMark x1="17470" y1="54232" x2="10009" y2="46917"/>
                        <a14:foregroundMark x1="5869" y1="41536" x2="12193" y2="41379"/>
                        <a14:foregroundMark x1="12193" y1="41379" x2="25023" y2="42006"/>
                        <a14:foregroundMark x1="25023" y1="42006" x2="30755" y2="41641"/>
                        <a14:foregroundMark x1="6096" y1="41118" x2="12193" y2="41379"/>
                        <a14:foregroundMark x1="12193" y1="41379" x2="18608" y2="40491"/>
                        <a14:foregroundMark x1="18608" y1="40491" x2="25068" y2="41745"/>
                        <a14:foregroundMark x1="25068" y1="41745" x2="29754" y2="41275"/>
                        <a14:foregroundMark x1="29754" y1="40857" x2="30755" y2="627"/>
                        <a14:foregroundMark x1="65469" y1="95246" x2="69836" y2="90439"/>
                        <a14:foregroundMark x1="69836" y1="90439" x2="69700" y2="83281"/>
                        <a14:foregroundMark x1="69700" y1="83281" x2="78253" y2="72832"/>
                        <a14:foregroundMark x1="78253" y1="72832" x2="92402" y2="63166"/>
                        <a14:foregroundMark x1="93176" y1="55747" x2="99409" y2="55747"/>
                        <a14:foregroundMark x1="93039" y1="54963" x2="99181" y2="54963"/>
                        <a14:foregroundMark x1="93039" y1="54336" x2="94404" y2="50470"/>
                        <a14:foregroundMark x1="98635" y1="54859" x2="99545" y2="55904"/>
                        <a14:foregroundMark x1="99318" y1="54702" x2="99773" y2="54702"/>
                        <a14:foregroundMark x1="93176" y1="56113" x2="94268" y2="51515"/>
                        <a14:foregroundMark x1="91174" y1="29206" x2="92175" y2="28945"/>
                        <a14:foregroundMark x1="93403" y1="29206" x2="92630" y2="29363"/>
                        <a14:foregroundMark x1="93039" y1="28945" x2="92266" y2="28683"/>
                      </a14:backgroundRemoval>
                    </a14:imgEffect>
                  </a14:imgLayer>
                </a14:imgProps>
              </a:ext>
              <a:ext uri="{28A0092B-C50C-407E-A947-70E740481C1C}">
                <a14:useLocalDpi xmlns:a14="http://schemas.microsoft.com/office/drawing/2010/main" val="0"/>
              </a:ext>
            </a:extLst>
          </a:blip>
          <a:stretch>
            <a:fillRect/>
          </a:stretch>
        </p:blipFill>
        <p:spPr>
          <a:xfrm>
            <a:off x="1933073" y="1383421"/>
            <a:ext cx="5628708" cy="4901432"/>
          </a:xfrm>
          <a:prstGeom prst="rect">
            <a:avLst/>
          </a:prstGeom>
        </p:spPr>
      </p:pic>
      <p:sp>
        <p:nvSpPr>
          <p:cNvPr id="24" name="Slide Number Placeholder 23">
            <a:extLst>
              <a:ext uri="{FF2B5EF4-FFF2-40B4-BE49-F238E27FC236}">
                <a16:creationId xmlns:a16="http://schemas.microsoft.com/office/drawing/2014/main" id="{19160E75-444C-4FC3-B917-325B0486D748}"/>
              </a:ext>
            </a:extLst>
          </p:cNvPr>
          <p:cNvSpPr>
            <a:spLocks noGrp="1"/>
          </p:cNvSpPr>
          <p:nvPr>
            <p:ph type="sldNum" sz="quarter" idx="12"/>
          </p:nvPr>
        </p:nvSpPr>
        <p:spPr/>
        <p:txBody>
          <a:bodyPr/>
          <a:lstStyle/>
          <a:p>
            <a:fld id="{42B960B7-1A5D-4A40-9C6E-0A7BBAA5F990}" type="slidenum">
              <a:rPr lang="en-US" smtClean="0"/>
              <a:t>2</a:t>
            </a:fld>
            <a:endParaRPr lang="en-US"/>
          </a:p>
        </p:txBody>
      </p:sp>
    </p:spTree>
    <p:extLst>
      <p:ext uri="{BB962C8B-B14F-4D97-AF65-F5344CB8AC3E}">
        <p14:creationId xmlns:p14="http://schemas.microsoft.com/office/powerpoint/2010/main" val="214431928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85BADD-A299-49FC-97E2-2959871BF85D}"/>
              </a:ext>
            </a:extLst>
          </p:cNvPr>
          <p:cNvSpPr>
            <a:spLocks noGrp="1"/>
          </p:cNvSpPr>
          <p:nvPr>
            <p:ph type="title"/>
          </p:nvPr>
        </p:nvSpPr>
        <p:spPr/>
        <p:txBody>
          <a:bodyPr>
            <a:normAutofit/>
          </a:bodyPr>
          <a:lstStyle/>
          <a:p>
            <a:r>
              <a:rPr lang="en-US" dirty="0"/>
              <a:t>Central Texas: Completion Goal, Actual and Projections</a:t>
            </a:r>
          </a:p>
        </p:txBody>
      </p:sp>
      <p:pic>
        <p:nvPicPr>
          <p:cNvPr id="7" name="Picture 6"/>
          <p:cNvPicPr>
            <a:picLocks noChangeAspect="1"/>
          </p:cNvPicPr>
          <p:nvPr/>
        </p:nvPicPr>
        <p:blipFill>
          <a:blip r:embed="rId3"/>
          <a:stretch>
            <a:fillRect/>
          </a:stretch>
        </p:blipFill>
        <p:spPr>
          <a:xfrm>
            <a:off x="351613" y="2059803"/>
            <a:ext cx="8455503" cy="2926082"/>
          </a:xfrm>
          <a:prstGeom prst="rect">
            <a:avLst/>
          </a:prstGeom>
        </p:spPr>
      </p:pic>
      <p:sp>
        <p:nvSpPr>
          <p:cNvPr id="4" name="Slide Number Placeholder 3">
            <a:extLst>
              <a:ext uri="{FF2B5EF4-FFF2-40B4-BE49-F238E27FC236}">
                <a16:creationId xmlns:a16="http://schemas.microsoft.com/office/drawing/2014/main" id="{8C779802-6190-4E3D-A5AE-277AE65E216C}"/>
              </a:ext>
            </a:extLst>
          </p:cNvPr>
          <p:cNvSpPr>
            <a:spLocks noGrp="1"/>
          </p:cNvSpPr>
          <p:nvPr>
            <p:ph type="sldNum" sz="quarter" idx="12"/>
          </p:nvPr>
        </p:nvSpPr>
        <p:spPr/>
        <p:txBody>
          <a:bodyPr/>
          <a:lstStyle/>
          <a:p>
            <a:fld id="{42B960B7-1A5D-4A40-9C6E-0A7BBAA5F990}" type="slidenum">
              <a:rPr lang="en-US" smtClean="0"/>
              <a:t>20</a:t>
            </a:fld>
            <a:endParaRPr lang="en-US"/>
          </a:p>
        </p:txBody>
      </p:sp>
    </p:spTree>
    <p:extLst>
      <p:ext uri="{BB962C8B-B14F-4D97-AF65-F5344CB8AC3E}">
        <p14:creationId xmlns:p14="http://schemas.microsoft.com/office/powerpoint/2010/main" val="372954732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2B045A82-2E05-46D8-84CB-95E7FC8D56B8}"/>
              </a:ext>
            </a:extLst>
          </p:cNvPr>
          <p:cNvSpPr>
            <a:spLocks noGrp="1"/>
          </p:cNvSpPr>
          <p:nvPr>
            <p:ph type="title"/>
          </p:nvPr>
        </p:nvSpPr>
        <p:spPr/>
        <p:txBody>
          <a:bodyPr/>
          <a:lstStyle/>
          <a:p>
            <a:r>
              <a:rPr lang="en-US" dirty="0"/>
              <a:t>Room Assignments</a:t>
            </a:r>
          </a:p>
        </p:txBody>
      </p:sp>
      <p:sp>
        <p:nvSpPr>
          <p:cNvPr id="6" name="Content Placeholder 5">
            <a:extLst>
              <a:ext uri="{FF2B5EF4-FFF2-40B4-BE49-F238E27FC236}">
                <a16:creationId xmlns:a16="http://schemas.microsoft.com/office/drawing/2014/main" id="{B15E42E0-A716-4BB7-A667-2C391EFC1965}"/>
              </a:ext>
            </a:extLst>
          </p:cNvPr>
          <p:cNvSpPr>
            <a:spLocks noGrp="1"/>
          </p:cNvSpPr>
          <p:nvPr>
            <p:ph sz="half" idx="1"/>
          </p:nvPr>
        </p:nvSpPr>
        <p:spPr/>
        <p:txBody>
          <a:bodyPr>
            <a:normAutofit lnSpcReduction="10000"/>
          </a:bodyPr>
          <a:lstStyle/>
          <a:p>
            <a:r>
              <a:rPr lang="en-US" dirty="0"/>
              <a:t>High Plains: PA Conference Room</a:t>
            </a:r>
          </a:p>
          <a:p>
            <a:r>
              <a:rPr lang="en-US" dirty="0"/>
              <a:t>Northwest: Mary Smith’s office</a:t>
            </a:r>
          </a:p>
          <a:p>
            <a:r>
              <a:rPr lang="en-US" dirty="0"/>
              <a:t>Metroplex: Board room, front</a:t>
            </a:r>
          </a:p>
          <a:p>
            <a:r>
              <a:rPr lang="en-US" dirty="0"/>
              <a:t>Upper East: Tejas, large room</a:t>
            </a:r>
          </a:p>
          <a:p>
            <a:r>
              <a:rPr lang="en-US" dirty="0"/>
              <a:t>Southeast: Tejas, small room</a:t>
            </a:r>
          </a:p>
        </p:txBody>
      </p:sp>
      <p:sp>
        <p:nvSpPr>
          <p:cNvPr id="7" name="Content Placeholder 6">
            <a:extLst>
              <a:ext uri="{FF2B5EF4-FFF2-40B4-BE49-F238E27FC236}">
                <a16:creationId xmlns:a16="http://schemas.microsoft.com/office/drawing/2014/main" id="{0296988C-097E-4D40-B308-6872E7E41285}"/>
              </a:ext>
            </a:extLst>
          </p:cNvPr>
          <p:cNvSpPr>
            <a:spLocks noGrp="1"/>
          </p:cNvSpPr>
          <p:nvPr>
            <p:ph sz="half" idx="2"/>
          </p:nvPr>
        </p:nvSpPr>
        <p:spPr/>
        <p:txBody>
          <a:bodyPr>
            <a:normAutofit lnSpcReduction="10000"/>
          </a:bodyPr>
          <a:lstStyle/>
          <a:p>
            <a:r>
              <a:rPr lang="en-US" dirty="0"/>
              <a:t>Gulf Coast: Board room, middle</a:t>
            </a:r>
          </a:p>
          <a:p>
            <a:r>
              <a:rPr lang="en-US" dirty="0"/>
              <a:t>Central: Board room, back</a:t>
            </a:r>
          </a:p>
          <a:p>
            <a:r>
              <a:rPr lang="en-US" dirty="0"/>
              <a:t>South: Lone Star</a:t>
            </a:r>
          </a:p>
          <a:p>
            <a:r>
              <a:rPr lang="en-US" dirty="0"/>
              <a:t>West: P-16 Conference</a:t>
            </a:r>
          </a:p>
          <a:p>
            <a:r>
              <a:rPr lang="en-US" dirty="0"/>
              <a:t>Upper Rio Grande: TBD</a:t>
            </a:r>
          </a:p>
        </p:txBody>
      </p:sp>
      <p:sp>
        <p:nvSpPr>
          <p:cNvPr id="4" name="Slide Number Placeholder 3">
            <a:extLst>
              <a:ext uri="{FF2B5EF4-FFF2-40B4-BE49-F238E27FC236}">
                <a16:creationId xmlns:a16="http://schemas.microsoft.com/office/drawing/2014/main" id="{4185053A-5BCE-41C6-B5B6-CBBA461DB8F6}"/>
              </a:ext>
            </a:extLst>
          </p:cNvPr>
          <p:cNvSpPr>
            <a:spLocks noGrp="1"/>
          </p:cNvSpPr>
          <p:nvPr>
            <p:ph type="sldNum" sz="quarter" idx="12"/>
          </p:nvPr>
        </p:nvSpPr>
        <p:spPr/>
        <p:txBody>
          <a:bodyPr/>
          <a:lstStyle/>
          <a:p>
            <a:fld id="{42B960B7-1A5D-4A40-9C6E-0A7BBAA5F990}" type="slidenum">
              <a:rPr lang="en-US" smtClean="0"/>
              <a:t>21</a:t>
            </a:fld>
            <a:endParaRPr lang="en-US"/>
          </a:p>
        </p:txBody>
      </p:sp>
    </p:spTree>
    <p:extLst>
      <p:ext uri="{BB962C8B-B14F-4D97-AF65-F5344CB8AC3E}">
        <p14:creationId xmlns:p14="http://schemas.microsoft.com/office/powerpoint/2010/main" val="136498886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2B045A82-2E05-46D8-84CB-95E7FC8D56B8}"/>
              </a:ext>
            </a:extLst>
          </p:cNvPr>
          <p:cNvSpPr>
            <a:spLocks noGrp="1"/>
          </p:cNvSpPr>
          <p:nvPr>
            <p:ph type="title"/>
          </p:nvPr>
        </p:nvSpPr>
        <p:spPr/>
        <p:txBody>
          <a:bodyPr/>
          <a:lstStyle/>
          <a:p>
            <a:r>
              <a:rPr lang="en-US" dirty="0"/>
              <a:t>Timeframe</a:t>
            </a:r>
          </a:p>
        </p:txBody>
      </p:sp>
      <p:sp>
        <p:nvSpPr>
          <p:cNvPr id="6" name="Content Placeholder 5">
            <a:extLst>
              <a:ext uri="{FF2B5EF4-FFF2-40B4-BE49-F238E27FC236}">
                <a16:creationId xmlns:a16="http://schemas.microsoft.com/office/drawing/2014/main" id="{B15E42E0-A716-4BB7-A667-2C391EFC1965}"/>
              </a:ext>
            </a:extLst>
          </p:cNvPr>
          <p:cNvSpPr>
            <a:spLocks noGrp="1"/>
          </p:cNvSpPr>
          <p:nvPr>
            <p:ph idx="1"/>
          </p:nvPr>
        </p:nvSpPr>
        <p:spPr/>
        <p:txBody>
          <a:bodyPr>
            <a:normAutofit/>
          </a:bodyPr>
          <a:lstStyle/>
          <a:p>
            <a:r>
              <a:rPr lang="en-US" dirty="0"/>
              <a:t>Data &amp; discussion until 3:30</a:t>
            </a:r>
          </a:p>
          <a:p>
            <a:r>
              <a:rPr lang="en-US" dirty="0"/>
              <a:t>Reconvene in the conference room by 3:40</a:t>
            </a:r>
          </a:p>
          <a:p>
            <a:r>
              <a:rPr lang="en-US" dirty="0"/>
              <a:t>Closing &amp; next steps</a:t>
            </a:r>
          </a:p>
        </p:txBody>
      </p:sp>
      <p:sp>
        <p:nvSpPr>
          <p:cNvPr id="4" name="Slide Number Placeholder 3">
            <a:extLst>
              <a:ext uri="{FF2B5EF4-FFF2-40B4-BE49-F238E27FC236}">
                <a16:creationId xmlns:a16="http://schemas.microsoft.com/office/drawing/2014/main" id="{4185053A-5BCE-41C6-B5B6-CBBA461DB8F6}"/>
              </a:ext>
            </a:extLst>
          </p:cNvPr>
          <p:cNvSpPr>
            <a:spLocks noGrp="1"/>
          </p:cNvSpPr>
          <p:nvPr>
            <p:ph type="sldNum" sz="quarter" idx="12"/>
          </p:nvPr>
        </p:nvSpPr>
        <p:spPr/>
        <p:txBody>
          <a:bodyPr/>
          <a:lstStyle/>
          <a:p>
            <a:fld id="{42B960B7-1A5D-4A40-9C6E-0A7BBAA5F990}" type="slidenum">
              <a:rPr lang="en-US" smtClean="0"/>
              <a:t>22</a:t>
            </a:fld>
            <a:endParaRPr lang="en-US"/>
          </a:p>
        </p:txBody>
      </p:sp>
    </p:spTree>
    <p:extLst>
      <p:ext uri="{BB962C8B-B14F-4D97-AF65-F5344CB8AC3E}">
        <p14:creationId xmlns:p14="http://schemas.microsoft.com/office/powerpoint/2010/main" val="123169043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0" y="322963"/>
            <a:ext cx="9144000" cy="784221"/>
          </a:xfrm>
          <a:prstGeom prst="rect">
            <a:avLst/>
          </a:prstGeom>
          <a:solidFill>
            <a:srgbClr val="F6B11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5400" dirty="0">
                <a:solidFill>
                  <a:schemeClr val="bg1"/>
                </a:solidFill>
                <a:latin typeface="+mj-lt"/>
              </a:rPr>
              <a:t>Contact Information</a:t>
            </a:r>
          </a:p>
        </p:txBody>
      </p:sp>
      <p:sp>
        <p:nvSpPr>
          <p:cNvPr id="2" name="Rectangle 1"/>
          <p:cNvSpPr/>
          <p:nvPr/>
        </p:nvSpPr>
        <p:spPr>
          <a:xfrm>
            <a:off x="1249680" y="1644002"/>
            <a:ext cx="6812280" cy="2308324"/>
          </a:xfrm>
          <a:prstGeom prst="rect">
            <a:avLst/>
          </a:prstGeom>
        </p:spPr>
        <p:txBody>
          <a:bodyPr wrap="square">
            <a:spAutoFit/>
          </a:bodyPr>
          <a:lstStyle/>
          <a:p>
            <a:pPr algn="ctr"/>
            <a:r>
              <a:rPr lang="en-US" sz="3200" dirty="0">
                <a:solidFill>
                  <a:srgbClr val="005B83"/>
                </a:solidFill>
              </a:rPr>
              <a:t>Jenna Cullinane Hege</a:t>
            </a:r>
          </a:p>
          <a:p>
            <a:pPr algn="ctr"/>
            <a:r>
              <a:rPr lang="en-US" sz="2400" i="1" dirty="0">
                <a:solidFill>
                  <a:srgbClr val="005B83"/>
                </a:solidFill>
              </a:rPr>
              <a:t>Deputy Assistant Commissioner</a:t>
            </a:r>
          </a:p>
          <a:p>
            <a:pPr algn="ctr"/>
            <a:r>
              <a:rPr lang="en-US" sz="2400" dirty="0">
                <a:solidFill>
                  <a:srgbClr val="005B83"/>
                </a:solidFill>
              </a:rPr>
              <a:t>Strategic Planning and Funding Division</a:t>
            </a:r>
          </a:p>
          <a:p>
            <a:pPr algn="ctr"/>
            <a:r>
              <a:rPr lang="en-US" sz="3200" dirty="0">
                <a:solidFill>
                  <a:srgbClr val="005B83"/>
                </a:solidFill>
              </a:rPr>
              <a:t>Jenna.CullinaneHege@thecb.state.tx.us</a:t>
            </a:r>
          </a:p>
          <a:p>
            <a:pPr algn="ctr"/>
            <a:endParaRPr lang="en-US" sz="3200" dirty="0">
              <a:solidFill>
                <a:srgbClr val="005B83"/>
              </a:solidFill>
            </a:endParaRPr>
          </a:p>
        </p:txBody>
      </p:sp>
      <p:sp>
        <p:nvSpPr>
          <p:cNvPr id="4" name="Slide Number Placeholder 3">
            <a:extLst>
              <a:ext uri="{FF2B5EF4-FFF2-40B4-BE49-F238E27FC236}">
                <a16:creationId xmlns:a16="http://schemas.microsoft.com/office/drawing/2014/main" id="{6D9404E3-650B-431B-9916-4B4FDA3297FF}"/>
              </a:ext>
            </a:extLst>
          </p:cNvPr>
          <p:cNvSpPr>
            <a:spLocks noGrp="1"/>
          </p:cNvSpPr>
          <p:nvPr>
            <p:ph type="sldNum" sz="quarter" idx="12"/>
          </p:nvPr>
        </p:nvSpPr>
        <p:spPr/>
        <p:txBody>
          <a:bodyPr/>
          <a:lstStyle/>
          <a:p>
            <a:fld id="{42B960B7-1A5D-4A40-9C6E-0A7BBAA5F990}" type="slidenum">
              <a:rPr lang="en-US" smtClean="0"/>
              <a:t>23</a:t>
            </a:fld>
            <a:endParaRPr lang="en-US" dirty="0"/>
          </a:p>
        </p:txBody>
      </p:sp>
    </p:spTree>
    <p:extLst>
      <p:ext uri="{BB962C8B-B14F-4D97-AF65-F5344CB8AC3E}">
        <p14:creationId xmlns:p14="http://schemas.microsoft.com/office/powerpoint/2010/main" val="412858221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0" y="322963"/>
            <a:ext cx="9144000" cy="784221"/>
          </a:xfrm>
          <a:prstGeom prst="rect">
            <a:avLst/>
          </a:prstGeom>
          <a:solidFill>
            <a:srgbClr val="F6B11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5400" dirty="0">
                <a:solidFill>
                  <a:schemeClr val="bg1"/>
                </a:solidFill>
                <a:latin typeface="+mj-lt"/>
              </a:rPr>
              <a:t>60x30 Educated Population</a:t>
            </a:r>
          </a:p>
        </p:txBody>
      </p:sp>
      <p:sp>
        <p:nvSpPr>
          <p:cNvPr id="21" name="TextBox 20"/>
          <p:cNvSpPr txBox="1"/>
          <p:nvPr/>
        </p:nvSpPr>
        <p:spPr>
          <a:xfrm>
            <a:off x="1559795" y="6334780"/>
            <a:ext cx="6024410" cy="369332"/>
          </a:xfrm>
          <a:prstGeom prst="rect">
            <a:avLst/>
          </a:prstGeom>
          <a:noFill/>
        </p:spPr>
        <p:txBody>
          <a:bodyPr wrap="square" rtlCol="0">
            <a:spAutoFit/>
          </a:bodyPr>
          <a:lstStyle/>
          <a:p>
            <a:r>
              <a:rPr lang="en-US" dirty="0">
                <a:solidFill>
                  <a:schemeClr val="bg1"/>
                </a:solidFill>
              </a:rPr>
              <a:t>Regional Target, THECB estimations</a:t>
            </a:r>
          </a:p>
        </p:txBody>
      </p:sp>
      <p:graphicFrame>
        <p:nvGraphicFramePr>
          <p:cNvPr id="4" name="Table 3"/>
          <p:cNvGraphicFramePr>
            <a:graphicFrameLocks noGrp="1"/>
          </p:cNvGraphicFramePr>
          <p:nvPr>
            <p:extLst/>
          </p:nvPr>
        </p:nvGraphicFramePr>
        <p:xfrm>
          <a:off x="901701" y="1346200"/>
          <a:ext cx="7632698" cy="4216867"/>
        </p:xfrm>
        <a:graphic>
          <a:graphicData uri="http://schemas.openxmlformats.org/drawingml/2006/table">
            <a:tbl>
              <a:tblPr/>
              <a:tblGrid>
                <a:gridCol w="836061">
                  <a:extLst>
                    <a:ext uri="{9D8B030D-6E8A-4147-A177-3AD203B41FA5}">
                      <a16:colId xmlns:a16="http://schemas.microsoft.com/office/drawing/2014/main" val="4247362796"/>
                    </a:ext>
                  </a:extLst>
                </a:gridCol>
                <a:gridCol w="1932538">
                  <a:extLst>
                    <a:ext uri="{9D8B030D-6E8A-4147-A177-3AD203B41FA5}">
                      <a16:colId xmlns:a16="http://schemas.microsoft.com/office/drawing/2014/main" val="2343151601"/>
                    </a:ext>
                  </a:extLst>
                </a:gridCol>
                <a:gridCol w="1245328">
                  <a:extLst>
                    <a:ext uri="{9D8B030D-6E8A-4147-A177-3AD203B41FA5}">
                      <a16:colId xmlns:a16="http://schemas.microsoft.com/office/drawing/2014/main" val="492909874"/>
                    </a:ext>
                  </a:extLst>
                </a:gridCol>
                <a:gridCol w="1206257">
                  <a:extLst>
                    <a:ext uri="{9D8B030D-6E8A-4147-A177-3AD203B41FA5}">
                      <a16:colId xmlns:a16="http://schemas.microsoft.com/office/drawing/2014/main" val="2619312585"/>
                    </a:ext>
                  </a:extLst>
                </a:gridCol>
                <a:gridCol w="1206257">
                  <a:extLst>
                    <a:ext uri="{9D8B030D-6E8A-4147-A177-3AD203B41FA5}">
                      <a16:colId xmlns:a16="http://schemas.microsoft.com/office/drawing/2014/main" val="3137481461"/>
                    </a:ext>
                  </a:extLst>
                </a:gridCol>
                <a:gridCol w="1206257">
                  <a:extLst>
                    <a:ext uri="{9D8B030D-6E8A-4147-A177-3AD203B41FA5}">
                      <a16:colId xmlns:a16="http://schemas.microsoft.com/office/drawing/2014/main" val="3620185996"/>
                    </a:ext>
                  </a:extLst>
                </a:gridCol>
              </a:tblGrid>
              <a:tr h="457200">
                <a:tc gridSpan="6">
                  <a:txBody>
                    <a:bodyPr/>
                    <a:lstStyle/>
                    <a:p>
                      <a:pPr algn="l" fontAlgn="b"/>
                      <a:r>
                        <a:rPr lang="en-US" sz="1800" b="1" i="0" u="none" strike="noStrike" dirty="0">
                          <a:solidFill>
                            <a:srgbClr val="000000"/>
                          </a:solidFill>
                          <a:effectLst/>
                          <a:latin typeface="Tahoma" panose="020B0604030504040204" pitchFamily="34" charset="0"/>
                        </a:rPr>
                        <a:t>Percent of Texans</a:t>
                      </a:r>
                      <a:r>
                        <a:rPr lang="en-US" sz="1800" b="1" i="0" u="none" strike="noStrike" baseline="0" dirty="0">
                          <a:solidFill>
                            <a:srgbClr val="000000"/>
                          </a:solidFill>
                          <a:effectLst/>
                          <a:latin typeface="Tahoma" panose="020B0604030504040204" pitchFamily="34" charset="0"/>
                        </a:rPr>
                        <a:t> ages 25-34 with a certificate or degree (attainment)</a:t>
                      </a:r>
                      <a:endParaRPr lang="en-US" sz="1800" b="1" i="0" u="none" strike="noStrike" dirty="0">
                        <a:solidFill>
                          <a:srgbClr val="000000"/>
                        </a:solidFill>
                        <a:effectLst/>
                        <a:latin typeface="Tahoma" panose="020B0604030504040204" pitchFamily="34" charset="0"/>
                      </a:endParaRP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pPr algn="ctr" fontAlgn="b"/>
                      <a:endParaRPr lang="en-US" sz="1400" b="1" i="0" u="none" strike="noStrike" dirty="0">
                        <a:solidFill>
                          <a:srgbClr val="000000"/>
                        </a:solidFill>
                        <a:effectLst/>
                        <a:latin typeface="Tahoma" panose="020B0604030504040204" pitchFamily="34" charset="0"/>
                      </a:endParaRP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fontAlgn="b"/>
                      <a:endParaRPr lang="en-US" sz="1400" b="1" i="0" u="none" strike="noStrike" dirty="0">
                        <a:solidFill>
                          <a:srgbClr val="000000"/>
                        </a:solidFill>
                        <a:effectLst/>
                        <a:latin typeface="Tahoma" panose="020B0604030504040204" pitchFamily="34" charset="0"/>
                      </a:endParaRP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fontAlgn="b"/>
                      <a:endParaRPr lang="en-US" sz="1400" b="1" i="0" u="none" strike="noStrike" dirty="0">
                        <a:solidFill>
                          <a:srgbClr val="000000"/>
                        </a:solidFill>
                        <a:effectLst/>
                        <a:latin typeface="Tahoma" panose="020B0604030504040204" pitchFamily="34" charset="0"/>
                      </a:endParaRP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fontAlgn="b"/>
                      <a:endParaRPr lang="en-US" sz="1400" b="1" i="0" u="none" strike="noStrike" dirty="0">
                        <a:solidFill>
                          <a:srgbClr val="000000"/>
                        </a:solidFill>
                        <a:effectLst/>
                        <a:latin typeface="Tahoma" panose="020B0604030504040204" pitchFamily="34" charset="0"/>
                      </a:endParaRP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828190905"/>
                  </a:ext>
                </a:extLst>
              </a:tr>
              <a:tr h="345440">
                <a:tc gridSpan="2">
                  <a:txBody>
                    <a:bodyPr/>
                    <a:lstStyle/>
                    <a:p>
                      <a:pPr algn="l" fontAlgn="b"/>
                      <a:r>
                        <a:rPr lang="en-US" sz="1800" b="1" i="0" u="none" strike="noStrike" dirty="0">
                          <a:solidFill>
                            <a:srgbClr val="000000"/>
                          </a:solidFill>
                          <a:effectLst/>
                          <a:latin typeface="Tahoma" panose="020B0604030504040204" pitchFamily="34" charset="0"/>
                        </a:rPr>
                        <a:t>Region</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algn="ctr" fontAlgn="b"/>
                      <a:r>
                        <a:rPr lang="en-US" sz="1800" b="1" i="0" u="none" strike="noStrike" dirty="0">
                          <a:solidFill>
                            <a:srgbClr val="000000"/>
                          </a:solidFill>
                          <a:effectLst/>
                          <a:latin typeface="Tahoma" panose="020B0604030504040204" pitchFamily="34" charset="0"/>
                        </a:rPr>
                        <a:t> 2015</a:t>
                      </a:r>
                    </a:p>
                    <a:p>
                      <a:pPr algn="ctr" fontAlgn="b"/>
                      <a:r>
                        <a:rPr lang="en-US" sz="1400" b="0" i="0" u="none" strike="noStrike" dirty="0">
                          <a:solidFill>
                            <a:srgbClr val="000000"/>
                          </a:solidFill>
                          <a:effectLst/>
                          <a:latin typeface="Tahoma" panose="020B0604030504040204" pitchFamily="34" charset="0"/>
                        </a:rPr>
                        <a:t>(actual)</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800" b="1" i="0" u="none" strike="noStrike" dirty="0">
                          <a:solidFill>
                            <a:srgbClr val="000000"/>
                          </a:solidFill>
                          <a:effectLst/>
                          <a:latin typeface="Tahoma" panose="020B0604030504040204" pitchFamily="34" charset="0"/>
                        </a:rPr>
                        <a:t> 2020</a:t>
                      </a:r>
                    </a:p>
                    <a:p>
                      <a:pPr algn="ctr" fontAlgn="b"/>
                      <a:r>
                        <a:rPr lang="en-US" sz="1400" b="0" i="0" u="none" strike="noStrike" dirty="0">
                          <a:solidFill>
                            <a:srgbClr val="000000"/>
                          </a:solidFill>
                          <a:effectLst/>
                          <a:latin typeface="Tahoma" panose="020B0604030504040204" pitchFamily="34" charset="0"/>
                        </a:rPr>
                        <a:t>(projection)</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800" b="1" i="0" u="none" strike="noStrike" dirty="0">
                          <a:solidFill>
                            <a:srgbClr val="000000"/>
                          </a:solidFill>
                          <a:effectLst/>
                          <a:latin typeface="Tahoma" panose="020B0604030504040204" pitchFamily="34" charset="0"/>
                        </a:rPr>
                        <a:t>2025 </a:t>
                      </a:r>
                      <a:r>
                        <a:rPr lang="en-US" sz="1400" b="0" i="0" u="none" strike="noStrike" dirty="0">
                          <a:solidFill>
                            <a:srgbClr val="000000"/>
                          </a:solidFill>
                          <a:effectLst/>
                          <a:latin typeface="Tahoma" panose="020B0604030504040204" pitchFamily="34" charset="0"/>
                        </a:rPr>
                        <a:t>(projection)</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800" b="1" i="0" u="none" strike="noStrike" dirty="0">
                          <a:solidFill>
                            <a:srgbClr val="000000"/>
                          </a:solidFill>
                          <a:effectLst/>
                          <a:latin typeface="Tahoma" panose="020B0604030504040204" pitchFamily="34" charset="0"/>
                        </a:rPr>
                        <a:t>2030 </a:t>
                      </a:r>
                      <a:r>
                        <a:rPr lang="en-US" sz="1400" b="0" i="0" u="none" strike="noStrike" dirty="0">
                          <a:solidFill>
                            <a:srgbClr val="000000"/>
                          </a:solidFill>
                          <a:effectLst/>
                          <a:latin typeface="Tahoma" panose="020B0604030504040204" pitchFamily="34" charset="0"/>
                        </a:rPr>
                        <a:t>(projection)</a:t>
                      </a:r>
                      <a:endParaRPr lang="en-US" sz="1400" b="1" i="0" u="none" strike="noStrike" dirty="0">
                        <a:solidFill>
                          <a:srgbClr val="000000"/>
                        </a:solidFill>
                        <a:effectLst/>
                        <a:latin typeface="Tahoma" panose="020B0604030504040204" pitchFamily="34" charset="0"/>
                      </a:endParaRP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209651672"/>
                  </a:ext>
                </a:extLst>
              </a:tr>
              <a:tr h="243887">
                <a:tc>
                  <a:txBody>
                    <a:bodyPr/>
                    <a:lstStyle/>
                    <a:p>
                      <a:pPr algn="l" fontAlgn="ctr"/>
                      <a:r>
                        <a:rPr lang="en-US" sz="1800" b="0" i="0" u="none" strike="noStrike">
                          <a:solidFill>
                            <a:srgbClr val="FFFFFF"/>
                          </a:solidFill>
                          <a:effectLst/>
                          <a:latin typeface="Tahoma" panose="020B0604030504040204" pitchFamily="34" charset="0"/>
                        </a:rPr>
                        <a:t> </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C9E4C"/>
                    </a:solidFill>
                  </a:tcPr>
                </a:tc>
                <a:tc>
                  <a:txBody>
                    <a:bodyPr/>
                    <a:lstStyle/>
                    <a:p>
                      <a:pPr algn="l" fontAlgn="ctr"/>
                      <a:r>
                        <a:rPr lang="en-US" sz="1800" b="0" i="0" u="none" strike="noStrike" dirty="0">
                          <a:solidFill>
                            <a:srgbClr val="000000"/>
                          </a:solidFill>
                          <a:effectLst/>
                          <a:latin typeface="Tahoma" panose="020B0604030504040204" pitchFamily="34" charset="0"/>
                        </a:rPr>
                        <a:t>High Plains</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800" b="0" i="0" u="none" strike="noStrike" dirty="0">
                          <a:solidFill>
                            <a:srgbClr val="000000"/>
                          </a:solidFill>
                          <a:effectLst/>
                          <a:latin typeface="Calibri" panose="020F0502020204030204" pitchFamily="34" charset="0"/>
                        </a:rPr>
                        <a:t>38%</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800" b="0" i="0" u="none" strike="noStrike" dirty="0">
                          <a:solidFill>
                            <a:srgbClr val="000000"/>
                          </a:solidFill>
                          <a:effectLst/>
                          <a:latin typeface="Calibri" panose="020F0502020204030204" pitchFamily="34" charset="0"/>
                        </a:rPr>
                        <a:t>42%</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t"/>
                      <a:r>
                        <a:rPr lang="en-US" sz="1800" b="0" i="0" u="none" strike="noStrike">
                          <a:solidFill>
                            <a:srgbClr val="000000"/>
                          </a:solidFill>
                          <a:effectLst/>
                          <a:latin typeface="Calibri" panose="020F0502020204030204" pitchFamily="34" charset="0"/>
                        </a:rPr>
                        <a:t>49%</a:t>
                      </a:r>
                    </a:p>
                  </a:txBody>
                  <a:tcPr marL="7620" marR="7620" marT="762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800" b="0" i="0" u="none" strike="noStrike">
                          <a:solidFill>
                            <a:srgbClr val="000000"/>
                          </a:solidFill>
                          <a:effectLst/>
                          <a:latin typeface="Calibri" panose="020F0502020204030204" pitchFamily="34" charset="0"/>
                        </a:rPr>
                        <a:t>56%</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615172658"/>
                  </a:ext>
                </a:extLst>
              </a:tr>
              <a:tr h="243887">
                <a:tc>
                  <a:txBody>
                    <a:bodyPr/>
                    <a:lstStyle/>
                    <a:p>
                      <a:pPr algn="l" fontAlgn="ctr"/>
                      <a:r>
                        <a:rPr lang="en-US" sz="1800" b="0" i="0" u="none" strike="noStrike">
                          <a:solidFill>
                            <a:srgbClr val="000000"/>
                          </a:solidFill>
                          <a:effectLst/>
                          <a:latin typeface="Tahoma" panose="020B0604030504040204" pitchFamily="34" charset="0"/>
                        </a:rPr>
                        <a:t> </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EDFE0"/>
                    </a:solidFill>
                  </a:tcPr>
                </a:tc>
                <a:tc>
                  <a:txBody>
                    <a:bodyPr/>
                    <a:lstStyle/>
                    <a:p>
                      <a:pPr algn="l" fontAlgn="ctr"/>
                      <a:r>
                        <a:rPr lang="en-US" sz="1800" b="0" i="0" u="none" strike="noStrike" dirty="0">
                          <a:solidFill>
                            <a:srgbClr val="000000"/>
                          </a:solidFill>
                          <a:effectLst/>
                          <a:latin typeface="Tahoma" panose="020B0604030504040204" pitchFamily="34" charset="0"/>
                        </a:rPr>
                        <a:t>Northwest</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800" b="0" i="0" u="none" strike="noStrike" dirty="0">
                          <a:solidFill>
                            <a:srgbClr val="000000"/>
                          </a:solidFill>
                          <a:effectLst/>
                          <a:latin typeface="Calibri" panose="020F0502020204030204" pitchFamily="34" charset="0"/>
                        </a:rPr>
                        <a:t>36%</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800" b="0" i="0" u="none" strike="noStrike" dirty="0">
                          <a:solidFill>
                            <a:srgbClr val="000000"/>
                          </a:solidFill>
                          <a:effectLst/>
                          <a:latin typeface="Calibri" panose="020F0502020204030204" pitchFamily="34" charset="0"/>
                        </a:rPr>
                        <a:t>40%</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800" b="0" i="0" u="none" strike="noStrike" dirty="0">
                          <a:solidFill>
                            <a:srgbClr val="000000"/>
                          </a:solidFill>
                          <a:effectLst/>
                          <a:latin typeface="Calibri" panose="020F0502020204030204" pitchFamily="34" charset="0"/>
                        </a:rPr>
                        <a:t>49%</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800" b="0" i="0" u="none" strike="noStrike" dirty="0">
                          <a:solidFill>
                            <a:srgbClr val="000000"/>
                          </a:solidFill>
                          <a:effectLst/>
                          <a:latin typeface="Calibri" panose="020F0502020204030204" pitchFamily="34" charset="0"/>
                        </a:rPr>
                        <a:t>60%</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001436004"/>
                  </a:ext>
                </a:extLst>
              </a:tr>
              <a:tr h="243887">
                <a:tc>
                  <a:txBody>
                    <a:bodyPr/>
                    <a:lstStyle/>
                    <a:p>
                      <a:pPr algn="l" fontAlgn="ctr"/>
                      <a:r>
                        <a:rPr lang="en-US" sz="1800" b="0" i="0" u="none" strike="noStrike">
                          <a:solidFill>
                            <a:srgbClr val="FFFFFF"/>
                          </a:solidFill>
                          <a:effectLst/>
                          <a:latin typeface="Tahoma" panose="020B0604030504040204" pitchFamily="34" charset="0"/>
                        </a:rPr>
                        <a:t> </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D92DE"/>
                    </a:solidFill>
                  </a:tcPr>
                </a:tc>
                <a:tc>
                  <a:txBody>
                    <a:bodyPr/>
                    <a:lstStyle/>
                    <a:p>
                      <a:pPr algn="l" fontAlgn="ctr"/>
                      <a:r>
                        <a:rPr lang="en-US" sz="1800" b="0" i="0" u="none" strike="noStrike" dirty="0">
                          <a:solidFill>
                            <a:srgbClr val="000000"/>
                          </a:solidFill>
                          <a:effectLst/>
                          <a:latin typeface="Tahoma" panose="020B0604030504040204" pitchFamily="34" charset="0"/>
                        </a:rPr>
                        <a:t>Metroplex</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800" b="0" i="0" u="none" strike="noStrike" dirty="0">
                          <a:solidFill>
                            <a:srgbClr val="000000"/>
                          </a:solidFill>
                          <a:effectLst/>
                          <a:latin typeface="Calibri" panose="020F0502020204030204" pitchFamily="34" charset="0"/>
                        </a:rPr>
                        <a:t>45%</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800" b="0" i="0" u="none" strike="noStrike" dirty="0">
                          <a:solidFill>
                            <a:srgbClr val="000000"/>
                          </a:solidFill>
                          <a:effectLst/>
                          <a:latin typeface="Calibri" panose="020F0502020204030204" pitchFamily="34" charset="0"/>
                        </a:rPr>
                        <a:t>54%</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800" b="0" i="0" u="none" strike="noStrike" dirty="0">
                          <a:solidFill>
                            <a:srgbClr val="000000"/>
                          </a:solidFill>
                          <a:effectLst/>
                          <a:latin typeface="Calibri" panose="020F0502020204030204" pitchFamily="34" charset="0"/>
                        </a:rPr>
                        <a:t>60%</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800" b="0" i="0" u="none" strike="noStrike" dirty="0">
                          <a:solidFill>
                            <a:srgbClr val="000000"/>
                          </a:solidFill>
                          <a:effectLst/>
                          <a:latin typeface="Calibri" panose="020F0502020204030204" pitchFamily="34" charset="0"/>
                        </a:rPr>
                        <a:t>65%</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752881269"/>
                  </a:ext>
                </a:extLst>
              </a:tr>
              <a:tr h="308512">
                <a:tc>
                  <a:txBody>
                    <a:bodyPr/>
                    <a:lstStyle/>
                    <a:p>
                      <a:pPr algn="l" fontAlgn="ctr"/>
                      <a:r>
                        <a:rPr lang="en-US" sz="1800" b="0" i="0" u="none" strike="noStrike">
                          <a:solidFill>
                            <a:srgbClr val="FFFFFF"/>
                          </a:solidFill>
                          <a:effectLst/>
                          <a:latin typeface="Tahoma" panose="020B0604030504040204" pitchFamily="34" charset="0"/>
                        </a:rPr>
                        <a:t> </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DBD3D"/>
                    </a:solidFill>
                  </a:tcPr>
                </a:tc>
                <a:tc>
                  <a:txBody>
                    <a:bodyPr/>
                    <a:lstStyle/>
                    <a:p>
                      <a:pPr algn="l" fontAlgn="ctr"/>
                      <a:r>
                        <a:rPr lang="en-US" sz="1800" b="0" i="0" u="none" strike="noStrike" dirty="0">
                          <a:solidFill>
                            <a:srgbClr val="000000"/>
                          </a:solidFill>
                          <a:effectLst/>
                          <a:latin typeface="Tahoma" panose="020B0604030504040204" pitchFamily="34" charset="0"/>
                        </a:rPr>
                        <a:t>Upper East Texas</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800" b="0" i="0" u="none" strike="noStrike" dirty="0">
                          <a:solidFill>
                            <a:srgbClr val="000000"/>
                          </a:solidFill>
                          <a:effectLst/>
                          <a:latin typeface="Calibri" panose="020F0502020204030204" pitchFamily="34" charset="0"/>
                        </a:rPr>
                        <a:t>34%</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800" b="0" i="0" u="none" strike="noStrike" dirty="0">
                          <a:solidFill>
                            <a:srgbClr val="000000"/>
                          </a:solidFill>
                          <a:effectLst/>
                          <a:latin typeface="Calibri" panose="020F0502020204030204" pitchFamily="34" charset="0"/>
                        </a:rPr>
                        <a:t>34%</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800" b="0" i="0" u="none" strike="noStrike" dirty="0">
                          <a:solidFill>
                            <a:srgbClr val="000000"/>
                          </a:solidFill>
                          <a:effectLst/>
                          <a:latin typeface="Calibri" panose="020F0502020204030204" pitchFamily="34" charset="0"/>
                        </a:rPr>
                        <a:t>40%</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800" b="0" i="0" u="none" strike="noStrike" dirty="0">
                          <a:solidFill>
                            <a:srgbClr val="000000"/>
                          </a:solidFill>
                          <a:effectLst/>
                          <a:latin typeface="Calibri" panose="020F0502020204030204" pitchFamily="34" charset="0"/>
                        </a:rPr>
                        <a:t>48%</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648960200"/>
                  </a:ext>
                </a:extLst>
              </a:tr>
              <a:tr h="301451">
                <a:tc>
                  <a:txBody>
                    <a:bodyPr/>
                    <a:lstStyle/>
                    <a:p>
                      <a:pPr algn="l" fontAlgn="ctr"/>
                      <a:r>
                        <a:rPr lang="en-US" sz="1800" b="0" i="0" u="none" strike="noStrike" dirty="0">
                          <a:solidFill>
                            <a:srgbClr val="000000"/>
                          </a:solidFill>
                          <a:effectLst/>
                          <a:latin typeface="Tahoma" panose="020B0604030504040204" pitchFamily="34" charset="0"/>
                        </a:rPr>
                        <a:t> </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1E0B2"/>
                    </a:solidFill>
                  </a:tcPr>
                </a:tc>
                <a:tc>
                  <a:txBody>
                    <a:bodyPr/>
                    <a:lstStyle/>
                    <a:p>
                      <a:pPr algn="l" fontAlgn="ctr"/>
                      <a:r>
                        <a:rPr lang="en-US" sz="1800" b="0" i="0" u="none" strike="noStrike" dirty="0">
                          <a:solidFill>
                            <a:srgbClr val="000000"/>
                          </a:solidFill>
                          <a:effectLst/>
                          <a:latin typeface="Tahoma" panose="020B0604030504040204" pitchFamily="34" charset="0"/>
                        </a:rPr>
                        <a:t>Southeast Texas</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800" b="0" i="0" u="none" strike="noStrike" dirty="0">
                          <a:solidFill>
                            <a:srgbClr val="000000"/>
                          </a:solidFill>
                          <a:effectLst/>
                          <a:latin typeface="Calibri" panose="020F0502020204030204" pitchFamily="34" charset="0"/>
                        </a:rPr>
                        <a:t>33%</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800" b="0" i="0" u="none" strike="noStrike" dirty="0">
                          <a:solidFill>
                            <a:srgbClr val="000000"/>
                          </a:solidFill>
                          <a:effectLst/>
                          <a:latin typeface="Calibri" panose="020F0502020204030204" pitchFamily="34" charset="0"/>
                        </a:rPr>
                        <a:t>38%</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800" b="0" i="0" u="none" strike="noStrike" dirty="0">
                          <a:solidFill>
                            <a:srgbClr val="000000"/>
                          </a:solidFill>
                          <a:effectLst/>
                          <a:latin typeface="Calibri" panose="020F0502020204030204" pitchFamily="34" charset="0"/>
                        </a:rPr>
                        <a:t>44%</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800" b="0" i="0" u="none" strike="noStrike" dirty="0">
                          <a:solidFill>
                            <a:srgbClr val="000000"/>
                          </a:solidFill>
                          <a:effectLst/>
                          <a:latin typeface="Calibri" panose="020F0502020204030204" pitchFamily="34" charset="0"/>
                        </a:rPr>
                        <a:t>52%</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84719342"/>
                  </a:ext>
                </a:extLst>
              </a:tr>
              <a:tr h="243887">
                <a:tc>
                  <a:txBody>
                    <a:bodyPr/>
                    <a:lstStyle/>
                    <a:p>
                      <a:pPr algn="l" fontAlgn="ctr"/>
                      <a:r>
                        <a:rPr lang="en-US" sz="1800" b="0" i="0" u="none" strike="noStrike">
                          <a:solidFill>
                            <a:srgbClr val="FFFFFF"/>
                          </a:solidFill>
                          <a:effectLst/>
                          <a:latin typeface="Tahoma" panose="020B0604030504040204" pitchFamily="34" charset="0"/>
                        </a:rPr>
                        <a:t> </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3B5FF"/>
                    </a:solidFill>
                  </a:tcPr>
                </a:tc>
                <a:tc>
                  <a:txBody>
                    <a:bodyPr/>
                    <a:lstStyle/>
                    <a:p>
                      <a:pPr algn="l" fontAlgn="ctr"/>
                      <a:r>
                        <a:rPr lang="en-US" sz="1800" b="0" i="0" u="none" strike="noStrike" dirty="0">
                          <a:solidFill>
                            <a:srgbClr val="000000"/>
                          </a:solidFill>
                          <a:effectLst/>
                          <a:latin typeface="Tahoma" panose="020B0604030504040204" pitchFamily="34" charset="0"/>
                        </a:rPr>
                        <a:t>Gulf Coast</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800" b="0" i="0" u="none" strike="noStrike" dirty="0">
                          <a:solidFill>
                            <a:srgbClr val="000000"/>
                          </a:solidFill>
                          <a:effectLst/>
                          <a:latin typeface="Calibri" panose="020F0502020204030204" pitchFamily="34" charset="0"/>
                        </a:rPr>
                        <a:t>42%</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800" b="0" i="0" u="none" strike="noStrike">
                          <a:solidFill>
                            <a:srgbClr val="000000"/>
                          </a:solidFill>
                          <a:effectLst/>
                          <a:latin typeface="Calibri" panose="020F0502020204030204" pitchFamily="34" charset="0"/>
                        </a:rPr>
                        <a:t>51%</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800" b="0" i="0" u="none" strike="noStrike" dirty="0">
                          <a:solidFill>
                            <a:srgbClr val="000000"/>
                          </a:solidFill>
                          <a:effectLst/>
                          <a:latin typeface="Calibri" panose="020F0502020204030204" pitchFamily="34" charset="0"/>
                        </a:rPr>
                        <a:t>58%</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800" b="0" i="0" u="none" strike="noStrike" dirty="0">
                          <a:solidFill>
                            <a:srgbClr val="000000"/>
                          </a:solidFill>
                          <a:effectLst/>
                          <a:latin typeface="Calibri" panose="020F0502020204030204" pitchFamily="34" charset="0"/>
                        </a:rPr>
                        <a:t>65%</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116065719"/>
                  </a:ext>
                </a:extLst>
              </a:tr>
              <a:tr h="243887">
                <a:tc>
                  <a:txBody>
                    <a:bodyPr/>
                    <a:lstStyle/>
                    <a:p>
                      <a:pPr algn="l" fontAlgn="ctr"/>
                      <a:r>
                        <a:rPr lang="en-US" sz="1800" b="0" i="0" u="none" strike="noStrike">
                          <a:solidFill>
                            <a:srgbClr val="000000"/>
                          </a:solidFill>
                          <a:effectLst/>
                          <a:latin typeface="Tahoma" panose="020B0604030504040204" pitchFamily="34" charset="0"/>
                        </a:rPr>
                        <a:t> </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3"/>
                    </a:solidFill>
                  </a:tcPr>
                </a:tc>
                <a:tc>
                  <a:txBody>
                    <a:bodyPr/>
                    <a:lstStyle/>
                    <a:p>
                      <a:pPr algn="l" fontAlgn="ctr"/>
                      <a:r>
                        <a:rPr lang="en-US" sz="1800" b="0" i="0" u="none" strike="noStrike" dirty="0">
                          <a:solidFill>
                            <a:srgbClr val="000000"/>
                          </a:solidFill>
                          <a:effectLst/>
                          <a:latin typeface="Tahoma" panose="020B0604030504040204" pitchFamily="34" charset="0"/>
                        </a:rPr>
                        <a:t>Central Texas</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800" b="0" i="0" u="none" strike="noStrike">
                          <a:solidFill>
                            <a:srgbClr val="000000"/>
                          </a:solidFill>
                          <a:effectLst/>
                          <a:latin typeface="Calibri" panose="020F0502020204030204" pitchFamily="34" charset="0"/>
                        </a:rPr>
                        <a:t>48%</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800" b="0" i="0" u="none" strike="noStrike">
                          <a:solidFill>
                            <a:srgbClr val="000000"/>
                          </a:solidFill>
                          <a:effectLst/>
                          <a:latin typeface="Calibri" panose="020F0502020204030204" pitchFamily="34" charset="0"/>
                        </a:rPr>
                        <a:t>58%</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800" b="0" i="0" u="none" strike="noStrike" dirty="0">
                          <a:solidFill>
                            <a:srgbClr val="000000"/>
                          </a:solidFill>
                          <a:effectLst/>
                          <a:latin typeface="Calibri" panose="020F0502020204030204" pitchFamily="34" charset="0"/>
                        </a:rPr>
                        <a:t>64%</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800" b="0" i="0" u="none" strike="noStrike" dirty="0">
                          <a:solidFill>
                            <a:srgbClr val="000000"/>
                          </a:solidFill>
                          <a:effectLst/>
                          <a:latin typeface="Calibri" panose="020F0502020204030204" pitchFamily="34" charset="0"/>
                        </a:rPr>
                        <a:t>70%</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62445522"/>
                  </a:ext>
                </a:extLst>
              </a:tr>
              <a:tr h="243887">
                <a:tc>
                  <a:txBody>
                    <a:bodyPr/>
                    <a:lstStyle/>
                    <a:p>
                      <a:pPr algn="l" fontAlgn="ctr"/>
                      <a:r>
                        <a:rPr lang="en-US" sz="1800" b="0" i="0" u="none" strike="noStrike">
                          <a:solidFill>
                            <a:srgbClr val="FFFFFF"/>
                          </a:solidFill>
                          <a:effectLst/>
                          <a:latin typeface="Tahoma" panose="020B0604030504040204" pitchFamily="34" charset="0"/>
                        </a:rPr>
                        <a:t> </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FACA9"/>
                    </a:solidFill>
                  </a:tcPr>
                </a:tc>
                <a:tc>
                  <a:txBody>
                    <a:bodyPr/>
                    <a:lstStyle/>
                    <a:p>
                      <a:pPr algn="l" fontAlgn="ctr"/>
                      <a:r>
                        <a:rPr lang="en-US" sz="1800" b="0" i="0" u="none" strike="noStrike" dirty="0">
                          <a:solidFill>
                            <a:srgbClr val="000000"/>
                          </a:solidFill>
                          <a:effectLst/>
                          <a:latin typeface="Tahoma" panose="020B0604030504040204" pitchFamily="34" charset="0"/>
                        </a:rPr>
                        <a:t>South Texas</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800" b="0" i="0" u="none" strike="noStrike" dirty="0">
                          <a:solidFill>
                            <a:srgbClr val="000000"/>
                          </a:solidFill>
                          <a:effectLst/>
                          <a:latin typeface="Calibri" panose="020F0502020204030204" pitchFamily="34" charset="0"/>
                        </a:rPr>
                        <a:t>33%</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800" b="0" i="0" u="none" strike="noStrike" dirty="0">
                          <a:solidFill>
                            <a:srgbClr val="000000"/>
                          </a:solidFill>
                          <a:effectLst/>
                          <a:latin typeface="Calibri" panose="020F0502020204030204" pitchFamily="34" charset="0"/>
                        </a:rPr>
                        <a:t>37%</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800" b="0" i="0" u="none" strike="noStrike" dirty="0">
                          <a:solidFill>
                            <a:srgbClr val="000000"/>
                          </a:solidFill>
                          <a:effectLst/>
                          <a:latin typeface="Calibri" panose="020F0502020204030204" pitchFamily="34" charset="0"/>
                        </a:rPr>
                        <a:t>41%</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800" b="0" i="0" u="none" strike="noStrike" dirty="0">
                          <a:solidFill>
                            <a:srgbClr val="000000"/>
                          </a:solidFill>
                          <a:effectLst/>
                          <a:latin typeface="Calibri" panose="020F0502020204030204" pitchFamily="34" charset="0"/>
                        </a:rPr>
                        <a:t>47%</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609219217"/>
                  </a:ext>
                </a:extLst>
              </a:tr>
              <a:tr h="243887">
                <a:tc>
                  <a:txBody>
                    <a:bodyPr/>
                    <a:lstStyle/>
                    <a:p>
                      <a:pPr algn="l" fontAlgn="ctr"/>
                      <a:r>
                        <a:rPr lang="en-US" sz="1800" b="0" i="0" u="none" strike="noStrike">
                          <a:solidFill>
                            <a:srgbClr val="000000"/>
                          </a:solidFill>
                          <a:effectLst/>
                          <a:latin typeface="Tahoma" panose="020B0604030504040204" pitchFamily="34" charset="0"/>
                        </a:rPr>
                        <a:t> </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BE97"/>
                    </a:solidFill>
                  </a:tcPr>
                </a:tc>
                <a:tc>
                  <a:txBody>
                    <a:bodyPr/>
                    <a:lstStyle/>
                    <a:p>
                      <a:pPr algn="l" fontAlgn="ctr"/>
                      <a:r>
                        <a:rPr lang="en-US" sz="1800" b="0" i="0" u="none" strike="noStrike" dirty="0">
                          <a:solidFill>
                            <a:srgbClr val="000000"/>
                          </a:solidFill>
                          <a:effectLst/>
                          <a:latin typeface="Tahoma" panose="020B0604030504040204" pitchFamily="34" charset="0"/>
                        </a:rPr>
                        <a:t>West Texas</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800" b="0" i="0" u="none" strike="noStrike" dirty="0">
                          <a:solidFill>
                            <a:srgbClr val="000000"/>
                          </a:solidFill>
                          <a:effectLst/>
                          <a:latin typeface="Calibri" panose="020F0502020204030204" pitchFamily="34" charset="0"/>
                        </a:rPr>
                        <a:t>29%</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800" b="0" i="0" u="none" strike="noStrike" dirty="0">
                          <a:solidFill>
                            <a:srgbClr val="000000"/>
                          </a:solidFill>
                          <a:effectLst/>
                          <a:latin typeface="Calibri" panose="020F0502020204030204" pitchFamily="34" charset="0"/>
                        </a:rPr>
                        <a:t>40%</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800" b="0" i="0" u="none" strike="noStrike" dirty="0">
                          <a:solidFill>
                            <a:srgbClr val="000000"/>
                          </a:solidFill>
                          <a:effectLst/>
                          <a:latin typeface="Calibri" panose="020F0502020204030204" pitchFamily="34" charset="0"/>
                        </a:rPr>
                        <a:t>48%</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800" b="0" i="0" u="none" strike="noStrike" dirty="0">
                          <a:solidFill>
                            <a:srgbClr val="000000"/>
                          </a:solidFill>
                          <a:effectLst/>
                          <a:latin typeface="Calibri" panose="020F0502020204030204" pitchFamily="34" charset="0"/>
                        </a:rPr>
                        <a:t>55%</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745773401"/>
                  </a:ext>
                </a:extLst>
              </a:tr>
              <a:tr h="299824">
                <a:tc>
                  <a:txBody>
                    <a:bodyPr/>
                    <a:lstStyle/>
                    <a:p>
                      <a:pPr algn="l" fontAlgn="ctr"/>
                      <a:r>
                        <a:rPr lang="en-US" sz="1800" b="0" i="0" u="none" strike="noStrike" dirty="0">
                          <a:solidFill>
                            <a:srgbClr val="000000"/>
                          </a:solidFill>
                          <a:effectLst/>
                          <a:latin typeface="Tahoma" panose="020B0604030504040204" pitchFamily="34" charset="0"/>
                        </a:rPr>
                        <a:t> </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D661"/>
                    </a:solidFill>
                  </a:tcPr>
                </a:tc>
                <a:tc>
                  <a:txBody>
                    <a:bodyPr/>
                    <a:lstStyle/>
                    <a:p>
                      <a:pPr algn="l" fontAlgn="ctr"/>
                      <a:r>
                        <a:rPr lang="en-US" sz="1800" b="0" i="0" u="none" strike="noStrike" dirty="0">
                          <a:solidFill>
                            <a:srgbClr val="000000"/>
                          </a:solidFill>
                          <a:effectLst/>
                          <a:latin typeface="Tahoma" panose="020B0604030504040204" pitchFamily="34" charset="0"/>
                        </a:rPr>
                        <a:t>Upper Rio Grande</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800" b="0" i="0" u="none" strike="noStrike" dirty="0">
                          <a:solidFill>
                            <a:srgbClr val="000000"/>
                          </a:solidFill>
                          <a:effectLst/>
                          <a:latin typeface="Calibri" panose="020F0502020204030204" pitchFamily="34" charset="0"/>
                        </a:rPr>
                        <a:t>38%</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800" b="0" i="0" u="none" strike="noStrike" dirty="0">
                          <a:solidFill>
                            <a:srgbClr val="000000"/>
                          </a:solidFill>
                          <a:effectLst/>
                          <a:latin typeface="Calibri" panose="020F0502020204030204" pitchFamily="34" charset="0"/>
                        </a:rPr>
                        <a:t>39%</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800" b="0" i="0" u="none" strike="noStrike" dirty="0">
                          <a:solidFill>
                            <a:srgbClr val="000000"/>
                          </a:solidFill>
                          <a:effectLst/>
                          <a:latin typeface="Calibri" panose="020F0502020204030204" pitchFamily="34" charset="0"/>
                        </a:rPr>
                        <a:t>43%</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800" b="0" i="0" u="none" strike="noStrike" dirty="0">
                          <a:solidFill>
                            <a:srgbClr val="000000"/>
                          </a:solidFill>
                          <a:effectLst/>
                          <a:latin typeface="Calibri" panose="020F0502020204030204" pitchFamily="34" charset="0"/>
                        </a:rPr>
                        <a:t>51%</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307094134"/>
                  </a:ext>
                </a:extLst>
              </a:tr>
              <a:tr h="243887">
                <a:tc gridSpan="2">
                  <a:txBody>
                    <a:bodyPr/>
                    <a:lstStyle/>
                    <a:p>
                      <a:pPr algn="l" fontAlgn="b"/>
                      <a:r>
                        <a:rPr lang="en-US" sz="1800" b="1" i="0" u="none" strike="noStrike" dirty="0">
                          <a:solidFill>
                            <a:srgbClr val="000000"/>
                          </a:solidFill>
                          <a:effectLst/>
                          <a:latin typeface="Tahoma" panose="020B0604030504040204" pitchFamily="34" charset="0"/>
                        </a:rPr>
                        <a:t>Statewide</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algn="r" fontAlgn="b"/>
                      <a:r>
                        <a:rPr lang="en-US" sz="1800" b="1" i="0" u="none" strike="noStrike" dirty="0">
                          <a:solidFill>
                            <a:srgbClr val="000000"/>
                          </a:solidFill>
                          <a:effectLst/>
                          <a:latin typeface="Calibri" panose="020F0502020204030204" pitchFamily="34" charset="0"/>
                        </a:rPr>
                        <a:t>41%</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800" b="1" i="0" u="none" strike="noStrike">
                          <a:solidFill>
                            <a:srgbClr val="000000"/>
                          </a:solidFill>
                          <a:effectLst/>
                          <a:latin typeface="Calibri" panose="020F0502020204030204" pitchFamily="34" charset="0"/>
                        </a:rPr>
                        <a:t>48%</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800" b="1" i="0" u="none" strike="noStrike">
                          <a:solidFill>
                            <a:srgbClr val="000000"/>
                          </a:solidFill>
                          <a:effectLst/>
                          <a:latin typeface="Calibri" panose="020F0502020204030204" pitchFamily="34" charset="0"/>
                        </a:rPr>
                        <a:t>54%</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800" b="1" i="0" u="none" strike="noStrike" dirty="0">
                          <a:solidFill>
                            <a:srgbClr val="000000"/>
                          </a:solidFill>
                          <a:effectLst/>
                          <a:latin typeface="Calibri" panose="020F0502020204030204" pitchFamily="34" charset="0"/>
                        </a:rPr>
                        <a:t>60%</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220129982"/>
                  </a:ext>
                </a:extLst>
              </a:tr>
            </a:tbl>
          </a:graphicData>
        </a:graphic>
      </p:graphicFrame>
      <p:sp>
        <p:nvSpPr>
          <p:cNvPr id="2" name="Slide Number Placeholder 1">
            <a:extLst>
              <a:ext uri="{FF2B5EF4-FFF2-40B4-BE49-F238E27FC236}">
                <a16:creationId xmlns:a16="http://schemas.microsoft.com/office/drawing/2014/main" id="{A65360E6-0E42-4AE3-B1E8-4E5445A3CE48}"/>
              </a:ext>
            </a:extLst>
          </p:cNvPr>
          <p:cNvSpPr>
            <a:spLocks noGrp="1"/>
          </p:cNvSpPr>
          <p:nvPr>
            <p:ph type="sldNum" sz="quarter" idx="12"/>
          </p:nvPr>
        </p:nvSpPr>
        <p:spPr/>
        <p:txBody>
          <a:bodyPr/>
          <a:lstStyle/>
          <a:p>
            <a:fld id="{42B960B7-1A5D-4A40-9C6E-0A7BBAA5F990}" type="slidenum">
              <a:rPr lang="en-US" smtClean="0"/>
              <a:t>24</a:t>
            </a:fld>
            <a:endParaRPr lang="en-US"/>
          </a:p>
        </p:txBody>
      </p:sp>
    </p:spTree>
    <p:extLst>
      <p:ext uri="{BB962C8B-B14F-4D97-AF65-F5344CB8AC3E}">
        <p14:creationId xmlns:p14="http://schemas.microsoft.com/office/powerpoint/2010/main" val="154214524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85BADD-A299-49FC-97E2-2959871BF85D}"/>
              </a:ext>
            </a:extLst>
          </p:cNvPr>
          <p:cNvSpPr>
            <a:spLocks noGrp="1"/>
          </p:cNvSpPr>
          <p:nvPr>
            <p:ph type="title"/>
          </p:nvPr>
        </p:nvSpPr>
        <p:spPr>
          <a:xfrm>
            <a:off x="628650" y="380366"/>
            <a:ext cx="7886700" cy="1325563"/>
          </a:xfrm>
        </p:spPr>
        <p:txBody>
          <a:bodyPr>
            <a:normAutofit/>
          </a:bodyPr>
          <a:lstStyle/>
          <a:p>
            <a:r>
              <a:rPr lang="en-US" dirty="0" err="1"/>
              <a:t>Metroplex</a:t>
            </a:r>
            <a:r>
              <a:rPr lang="en-US" dirty="0"/>
              <a:t>: 60x30 Educated Population Projections</a:t>
            </a:r>
          </a:p>
        </p:txBody>
      </p:sp>
      <p:pic>
        <p:nvPicPr>
          <p:cNvPr id="12" name="Picture 11"/>
          <p:cNvPicPr>
            <a:picLocks noChangeAspect="1"/>
          </p:cNvPicPr>
          <p:nvPr/>
        </p:nvPicPr>
        <p:blipFill>
          <a:blip r:embed="rId3"/>
          <a:stretch>
            <a:fillRect/>
          </a:stretch>
        </p:blipFill>
        <p:spPr>
          <a:xfrm>
            <a:off x="762001" y="1705929"/>
            <a:ext cx="8066314" cy="4023446"/>
          </a:xfrm>
          <a:prstGeom prst="rect">
            <a:avLst/>
          </a:prstGeom>
        </p:spPr>
      </p:pic>
      <p:sp>
        <p:nvSpPr>
          <p:cNvPr id="3" name="Slide Number Placeholder 2">
            <a:extLst>
              <a:ext uri="{FF2B5EF4-FFF2-40B4-BE49-F238E27FC236}">
                <a16:creationId xmlns:a16="http://schemas.microsoft.com/office/drawing/2014/main" id="{620D3492-6A84-4BD1-B75F-C7B50A81D74C}"/>
              </a:ext>
            </a:extLst>
          </p:cNvPr>
          <p:cNvSpPr>
            <a:spLocks noGrp="1"/>
          </p:cNvSpPr>
          <p:nvPr>
            <p:ph type="sldNum" sz="quarter" idx="12"/>
          </p:nvPr>
        </p:nvSpPr>
        <p:spPr/>
        <p:txBody>
          <a:bodyPr/>
          <a:lstStyle/>
          <a:p>
            <a:fld id="{42B960B7-1A5D-4A40-9C6E-0A7BBAA5F990}" type="slidenum">
              <a:rPr lang="en-US" smtClean="0"/>
              <a:t>25</a:t>
            </a:fld>
            <a:endParaRPr lang="en-US"/>
          </a:p>
        </p:txBody>
      </p:sp>
    </p:spTree>
    <p:extLst>
      <p:ext uri="{BB962C8B-B14F-4D97-AF65-F5344CB8AC3E}">
        <p14:creationId xmlns:p14="http://schemas.microsoft.com/office/powerpoint/2010/main" val="38867569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0" y="322963"/>
            <a:ext cx="9144000" cy="784221"/>
          </a:xfrm>
          <a:prstGeom prst="rect">
            <a:avLst/>
          </a:prstGeom>
          <a:solidFill>
            <a:srgbClr val="F6B11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5400" dirty="0">
                <a:solidFill>
                  <a:schemeClr val="bg1"/>
                </a:solidFill>
                <a:latin typeface="+mj-lt"/>
              </a:rPr>
              <a:t>HS to HE Enrollment</a:t>
            </a:r>
          </a:p>
        </p:txBody>
      </p:sp>
      <p:graphicFrame>
        <p:nvGraphicFramePr>
          <p:cNvPr id="4" name="Table 3"/>
          <p:cNvGraphicFramePr>
            <a:graphicFrameLocks noGrp="1"/>
          </p:cNvGraphicFramePr>
          <p:nvPr>
            <p:extLst/>
          </p:nvPr>
        </p:nvGraphicFramePr>
        <p:xfrm>
          <a:off x="901701" y="1346200"/>
          <a:ext cx="7632698" cy="4198983"/>
        </p:xfrm>
        <a:graphic>
          <a:graphicData uri="http://schemas.openxmlformats.org/drawingml/2006/table">
            <a:tbl>
              <a:tblPr/>
              <a:tblGrid>
                <a:gridCol w="836061">
                  <a:extLst>
                    <a:ext uri="{9D8B030D-6E8A-4147-A177-3AD203B41FA5}">
                      <a16:colId xmlns:a16="http://schemas.microsoft.com/office/drawing/2014/main" val="4247362796"/>
                    </a:ext>
                  </a:extLst>
                </a:gridCol>
                <a:gridCol w="1932538">
                  <a:extLst>
                    <a:ext uri="{9D8B030D-6E8A-4147-A177-3AD203B41FA5}">
                      <a16:colId xmlns:a16="http://schemas.microsoft.com/office/drawing/2014/main" val="2343151601"/>
                    </a:ext>
                  </a:extLst>
                </a:gridCol>
                <a:gridCol w="1245328">
                  <a:extLst>
                    <a:ext uri="{9D8B030D-6E8A-4147-A177-3AD203B41FA5}">
                      <a16:colId xmlns:a16="http://schemas.microsoft.com/office/drawing/2014/main" val="492909874"/>
                    </a:ext>
                  </a:extLst>
                </a:gridCol>
                <a:gridCol w="1206257">
                  <a:extLst>
                    <a:ext uri="{9D8B030D-6E8A-4147-A177-3AD203B41FA5}">
                      <a16:colId xmlns:a16="http://schemas.microsoft.com/office/drawing/2014/main" val="2619312585"/>
                    </a:ext>
                  </a:extLst>
                </a:gridCol>
                <a:gridCol w="1206257">
                  <a:extLst>
                    <a:ext uri="{9D8B030D-6E8A-4147-A177-3AD203B41FA5}">
                      <a16:colId xmlns:a16="http://schemas.microsoft.com/office/drawing/2014/main" val="3137481461"/>
                    </a:ext>
                  </a:extLst>
                </a:gridCol>
                <a:gridCol w="1206257">
                  <a:extLst>
                    <a:ext uri="{9D8B030D-6E8A-4147-A177-3AD203B41FA5}">
                      <a16:colId xmlns:a16="http://schemas.microsoft.com/office/drawing/2014/main" val="3620185996"/>
                    </a:ext>
                  </a:extLst>
                </a:gridCol>
              </a:tblGrid>
              <a:tr h="457200">
                <a:tc gridSpan="6">
                  <a:txBody>
                    <a:bodyPr/>
                    <a:lstStyle/>
                    <a:p>
                      <a:pPr algn="l" fontAlgn="b"/>
                      <a:r>
                        <a:rPr lang="en-US" sz="1800" b="1" i="0" u="none" strike="noStrike" dirty="0">
                          <a:solidFill>
                            <a:srgbClr val="000000"/>
                          </a:solidFill>
                          <a:effectLst/>
                          <a:latin typeface="Tahoma" panose="020B0604030504040204" pitchFamily="34" charset="0"/>
                        </a:rPr>
                        <a:t>Percentage of TX</a:t>
                      </a:r>
                      <a:r>
                        <a:rPr lang="en-US" sz="1800" b="1" i="0" u="none" strike="noStrike" baseline="0" dirty="0">
                          <a:solidFill>
                            <a:srgbClr val="000000"/>
                          </a:solidFill>
                          <a:effectLst/>
                          <a:latin typeface="Tahoma" panose="020B0604030504040204" pitchFamily="34" charset="0"/>
                        </a:rPr>
                        <a:t> public high school graduates enrolling in an institution of higher education in Texas the first fall…</a:t>
                      </a:r>
                      <a:endParaRPr lang="en-US" sz="1800" b="1" i="0" u="none" strike="noStrike" dirty="0">
                        <a:solidFill>
                          <a:srgbClr val="000000"/>
                        </a:solidFill>
                        <a:effectLst/>
                        <a:latin typeface="Tahoma" panose="020B0604030504040204" pitchFamily="34" charset="0"/>
                      </a:endParaRP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pPr algn="ctr" fontAlgn="b"/>
                      <a:endParaRPr lang="en-US" sz="1400" b="1" i="0" u="none" strike="noStrike" dirty="0">
                        <a:solidFill>
                          <a:srgbClr val="000000"/>
                        </a:solidFill>
                        <a:effectLst/>
                        <a:latin typeface="Tahoma" panose="020B0604030504040204" pitchFamily="34" charset="0"/>
                      </a:endParaRP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fontAlgn="b"/>
                      <a:endParaRPr lang="en-US" sz="1400" b="1" i="0" u="none" strike="noStrike" dirty="0">
                        <a:solidFill>
                          <a:srgbClr val="000000"/>
                        </a:solidFill>
                        <a:effectLst/>
                        <a:latin typeface="Tahoma" panose="020B0604030504040204" pitchFamily="34" charset="0"/>
                      </a:endParaRP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fontAlgn="b"/>
                      <a:endParaRPr lang="en-US" sz="1400" b="1" i="0" u="none" strike="noStrike" dirty="0">
                        <a:solidFill>
                          <a:srgbClr val="000000"/>
                        </a:solidFill>
                        <a:effectLst/>
                        <a:latin typeface="Tahoma" panose="020B0604030504040204" pitchFamily="34" charset="0"/>
                      </a:endParaRP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fontAlgn="b"/>
                      <a:endParaRPr lang="en-US" sz="1400" b="1" i="0" u="none" strike="noStrike" dirty="0">
                        <a:solidFill>
                          <a:srgbClr val="000000"/>
                        </a:solidFill>
                        <a:effectLst/>
                        <a:latin typeface="Tahoma" panose="020B0604030504040204" pitchFamily="34" charset="0"/>
                      </a:endParaRP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828190905"/>
                  </a:ext>
                </a:extLst>
              </a:tr>
              <a:tr h="345440">
                <a:tc gridSpan="2">
                  <a:txBody>
                    <a:bodyPr/>
                    <a:lstStyle/>
                    <a:p>
                      <a:pPr algn="l" fontAlgn="b"/>
                      <a:r>
                        <a:rPr lang="en-US" sz="1800" b="1" i="0" u="none" strike="noStrike" dirty="0">
                          <a:solidFill>
                            <a:srgbClr val="000000"/>
                          </a:solidFill>
                          <a:effectLst/>
                          <a:latin typeface="Tahoma" panose="020B0604030504040204" pitchFamily="34" charset="0"/>
                        </a:rPr>
                        <a:t>Region</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algn="ctr" fontAlgn="b"/>
                      <a:r>
                        <a:rPr lang="en-US" sz="1800" b="1" i="0" u="none" strike="noStrike" dirty="0">
                          <a:solidFill>
                            <a:srgbClr val="000000"/>
                          </a:solidFill>
                          <a:effectLst/>
                          <a:latin typeface="Tahoma" panose="020B0604030504040204" pitchFamily="34" charset="0"/>
                        </a:rPr>
                        <a:t> 2016</a:t>
                      </a:r>
                    </a:p>
                    <a:p>
                      <a:pPr algn="ctr" fontAlgn="b"/>
                      <a:r>
                        <a:rPr lang="en-US" sz="1400" b="0" i="0" u="none" strike="noStrike" dirty="0">
                          <a:solidFill>
                            <a:srgbClr val="000000"/>
                          </a:solidFill>
                          <a:effectLst/>
                          <a:latin typeface="Tahoma" panose="020B0604030504040204" pitchFamily="34" charset="0"/>
                        </a:rPr>
                        <a:t>(actual)</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800" b="1" i="0" u="none" strike="noStrike" dirty="0">
                          <a:solidFill>
                            <a:srgbClr val="000000"/>
                          </a:solidFill>
                          <a:effectLst/>
                          <a:latin typeface="Tahoma" panose="020B0604030504040204" pitchFamily="34" charset="0"/>
                        </a:rPr>
                        <a:t> 2020</a:t>
                      </a:r>
                    </a:p>
                    <a:p>
                      <a:pPr algn="ctr" fontAlgn="b"/>
                      <a:r>
                        <a:rPr lang="en-US" sz="1400" b="0" i="0" u="none" strike="noStrike" dirty="0">
                          <a:solidFill>
                            <a:srgbClr val="000000"/>
                          </a:solidFill>
                          <a:effectLst/>
                          <a:latin typeface="Tahoma" panose="020B0604030504040204" pitchFamily="34" charset="0"/>
                        </a:rPr>
                        <a:t>(projection)</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800" b="1" i="0" u="none" strike="noStrike" dirty="0">
                          <a:solidFill>
                            <a:srgbClr val="000000"/>
                          </a:solidFill>
                          <a:effectLst/>
                          <a:latin typeface="Tahoma" panose="020B0604030504040204" pitchFamily="34" charset="0"/>
                        </a:rPr>
                        <a:t>2025 </a:t>
                      </a:r>
                      <a:r>
                        <a:rPr lang="en-US" sz="1400" b="0" i="0" u="none" strike="noStrike" dirty="0">
                          <a:solidFill>
                            <a:srgbClr val="000000"/>
                          </a:solidFill>
                          <a:effectLst/>
                          <a:latin typeface="Tahoma" panose="020B0604030504040204" pitchFamily="34" charset="0"/>
                        </a:rPr>
                        <a:t>(projection)</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800" b="1" i="0" u="none" strike="noStrike" dirty="0">
                          <a:solidFill>
                            <a:srgbClr val="000000"/>
                          </a:solidFill>
                          <a:effectLst/>
                          <a:latin typeface="Tahoma" panose="020B0604030504040204" pitchFamily="34" charset="0"/>
                        </a:rPr>
                        <a:t>2030 </a:t>
                      </a:r>
                      <a:r>
                        <a:rPr lang="en-US" sz="1400" b="0" i="0" u="none" strike="noStrike" dirty="0">
                          <a:solidFill>
                            <a:srgbClr val="000000"/>
                          </a:solidFill>
                          <a:effectLst/>
                          <a:latin typeface="Tahoma" panose="020B0604030504040204" pitchFamily="34" charset="0"/>
                        </a:rPr>
                        <a:t>(projection)</a:t>
                      </a:r>
                      <a:endParaRPr lang="en-US" sz="1400" b="1" i="0" u="none" strike="noStrike" dirty="0">
                        <a:solidFill>
                          <a:srgbClr val="000000"/>
                        </a:solidFill>
                        <a:effectLst/>
                        <a:latin typeface="Tahoma" panose="020B0604030504040204" pitchFamily="34" charset="0"/>
                      </a:endParaRP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209651672"/>
                  </a:ext>
                </a:extLst>
              </a:tr>
              <a:tr h="243887">
                <a:tc>
                  <a:txBody>
                    <a:bodyPr/>
                    <a:lstStyle/>
                    <a:p>
                      <a:pPr algn="l" fontAlgn="ctr"/>
                      <a:r>
                        <a:rPr lang="en-US" sz="1800" b="0" i="0" u="none" strike="noStrike">
                          <a:solidFill>
                            <a:srgbClr val="FFFFFF"/>
                          </a:solidFill>
                          <a:effectLst/>
                          <a:latin typeface="Tahoma" panose="020B0604030504040204" pitchFamily="34" charset="0"/>
                        </a:rPr>
                        <a:t> </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C9E4C"/>
                    </a:solidFill>
                  </a:tcPr>
                </a:tc>
                <a:tc>
                  <a:txBody>
                    <a:bodyPr/>
                    <a:lstStyle/>
                    <a:p>
                      <a:pPr algn="l" fontAlgn="ctr"/>
                      <a:r>
                        <a:rPr lang="en-US" sz="1800" b="0" i="0" u="none" strike="noStrike" dirty="0">
                          <a:solidFill>
                            <a:srgbClr val="000000"/>
                          </a:solidFill>
                          <a:effectLst/>
                          <a:latin typeface="Tahoma" panose="020B0604030504040204" pitchFamily="34" charset="0"/>
                        </a:rPr>
                        <a:t>High Plains</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800" b="0" i="0" u="none" strike="noStrike">
                          <a:solidFill>
                            <a:srgbClr val="000000"/>
                          </a:solidFill>
                          <a:effectLst/>
                          <a:latin typeface="Calibri" panose="020F0502020204030204" pitchFamily="34" charset="0"/>
                        </a:rPr>
                        <a:t>51%</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800" b="0" i="0" u="none" strike="noStrike">
                          <a:solidFill>
                            <a:srgbClr val="000000"/>
                          </a:solidFill>
                          <a:effectLst/>
                          <a:latin typeface="Calibri" panose="020F0502020204030204" pitchFamily="34" charset="0"/>
                        </a:rPr>
                        <a:t>57%</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t"/>
                      <a:r>
                        <a:rPr lang="en-US" sz="1800" b="0" i="0" u="none" strike="noStrike">
                          <a:solidFill>
                            <a:srgbClr val="000000"/>
                          </a:solidFill>
                          <a:effectLst/>
                          <a:latin typeface="Calibri" panose="020F0502020204030204" pitchFamily="34" charset="0"/>
                        </a:rPr>
                        <a:t>60%</a:t>
                      </a:r>
                    </a:p>
                  </a:txBody>
                  <a:tcPr marL="7620" marR="7620" marT="762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800" b="0" i="0" u="none" strike="noStrike">
                          <a:solidFill>
                            <a:srgbClr val="000000"/>
                          </a:solidFill>
                          <a:effectLst/>
                          <a:latin typeface="Calibri" panose="020F0502020204030204" pitchFamily="34" charset="0"/>
                        </a:rPr>
                        <a:t>64%</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615172658"/>
                  </a:ext>
                </a:extLst>
              </a:tr>
              <a:tr h="243887">
                <a:tc>
                  <a:txBody>
                    <a:bodyPr/>
                    <a:lstStyle/>
                    <a:p>
                      <a:pPr algn="l" fontAlgn="ctr"/>
                      <a:r>
                        <a:rPr lang="en-US" sz="1800" b="0" i="0" u="none" strike="noStrike">
                          <a:solidFill>
                            <a:srgbClr val="000000"/>
                          </a:solidFill>
                          <a:effectLst/>
                          <a:latin typeface="Tahoma" panose="020B0604030504040204" pitchFamily="34" charset="0"/>
                        </a:rPr>
                        <a:t> </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EDFE0"/>
                    </a:solidFill>
                  </a:tcPr>
                </a:tc>
                <a:tc>
                  <a:txBody>
                    <a:bodyPr/>
                    <a:lstStyle/>
                    <a:p>
                      <a:pPr algn="l" fontAlgn="ctr"/>
                      <a:r>
                        <a:rPr lang="en-US" sz="1800" b="0" i="0" u="none" strike="noStrike" dirty="0">
                          <a:solidFill>
                            <a:srgbClr val="000000"/>
                          </a:solidFill>
                          <a:effectLst/>
                          <a:latin typeface="Tahoma" panose="020B0604030504040204" pitchFamily="34" charset="0"/>
                        </a:rPr>
                        <a:t>Northwest</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800" b="0" i="0" u="none" strike="noStrike">
                          <a:solidFill>
                            <a:srgbClr val="000000"/>
                          </a:solidFill>
                          <a:effectLst/>
                          <a:latin typeface="Calibri" panose="020F0502020204030204" pitchFamily="34" charset="0"/>
                        </a:rPr>
                        <a:t>51%</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800" b="0" i="0" u="none" strike="noStrike">
                          <a:solidFill>
                            <a:srgbClr val="000000"/>
                          </a:solidFill>
                          <a:effectLst/>
                          <a:latin typeface="Calibri" panose="020F0502020204030204" pitchFamily="34" charset="0"/>
                        </a:rPr>
                        <a:t>57%</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800" b="0" i="0" u="none" strike="noStrike">
                          <a:solidFill>
                            <a:srgbClr val="000000"/>
                          </a:solidFill>
                          <a:effectLst/>
                          <a:latin typeface="Calibri" panose="020F0502020204030204" pitchFamily="34" charset="0"/>
                        </a:rPr>
                        <a:t>60%</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800" b="0" i="0" u="none" strike="noStrike">
                          <a:solidFill>
                            <a:srgbClr val="000000"/>
                          </a:solidFill>
                          <a:effectLst/>
                          <a:latin typeface="Calibri" panose="020F0502020204030204" pitchFamily="34" charset="0"/>
                        </a:rPr>
                        <a:t>64%</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001436004"/>
                  </a:ext>
                </a:extLst>
              </a:tr>
              <a:tr h="243887">
                <a:tc>
                  <a:txBody>
                    <a:bodyPr/>
                    <a:lstStyle/>
                    <a:p>
                      <a:pPr algn="l" fontAlgn="ctr"/>
                      <a:r>
                        <a:rPr lang="en-US" sz="1800" b="0" i="0" u="none" strike="noStrike">
                          <a:solidFill>
                            <a:srgbClr val="FFFFFF"/>
                          </a:solidFill>
                          <a:effectLst/>
                          <a:latin typeface="Tahoma" panose="020B0604030504040204" pitchFamily="34" charset="0"/>
                        </a:rPr>
                        <a:t> </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D92DE"/>
                    </a:solidFill>
                  </a:tcPr>
                </a:tc>
                <a:tc>
                  <a:txBody>
                    <a:bodyPr/>
                    <a:lstStyle/>
                    <a:p>
                      <a:pPr algn="l" fontAlgn="ctr"/>
                      <a:r>
                        <a:rPr lang="en-US" sz="1800" b="0" i="0" u="none" strike="noStrike" dirty="0">
                          <a:solidFill>
                            <a:srgbClr val="000000"/>
                          </a:solidFill>
                          <a:effectLst/>
                          <a:latin typeface="Tahoma" panose="020B0604030504040204" pitchFamily="34" charset="0"/>
                        </a:rPr>
                        <a:t>Metroplex</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800" b="0" i="0" u="none" strike="noStrike">
                          <a:solidFill>
                            <a:srgbClr val="000000"/>
                          </a:solidFill>
                          <a:effectLst/>
                          <a:latin typeface="Calibri" panose="020F0502020204030204" pitchFamily="34" charset="0"/>
                        </a:rPr>
                        <a:t>51%</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800" b="0" i="0" u="none" strike="noStrike">
                          <a:solidFill>
                            <a:srgbClr val="000000"/>
                          </a:solidFill>
                          <a:effectLst/>
                          <a:latin typeface="Calibri" panose="020F0502020204030204" pitchFamily="34" charset="0"/>
                        </a:rPr>
                        <a:t>57%</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800" b="0" i="0" u="none" strike="noStrike">
                          <a:solidFill>
                            <a:srgbClr val="000000"/>
                          </a:solidFill>
                          <a:effectLst/>
                          <a:latin typeface="Calibri" panose="020F0502020204030204" pitchFamily="34" charset="0"/>
                        </a:rPr>
                        <a:t>60%</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800" b="0" i="0" u="none" strike="noStrike">
                          <a:solidFill>
                            <a:srgbClr val="000000"/>
                          </a:solidFill>
                          <a:effectLst/>
                          <a:latin typeface="Calibri" panose="020F0502020204030204" pitchFamily="34" charset="0"/>
                        </a:rPr>
                        <a:t>64%</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752881269"/>
                  </a:ext>
                </a:extLst>
              </a:tr>
              <a:tr h="292722">
                <a:tc>
                  <a:txBody>
                    <a:bodyPr/>
                    <a:lstStyle/>
                    <a:p>
                      <a:pPr algn="l" fontAlgn="ctr"/>
                      <a:r>
                        <a:rPr lang="en-US" sz="1800" b="0" i="0" u="none" strike="noStrike">
                          <a:solidFill>
                            <a:srgbClr val="FFFFFF"/>
                          </a:solidFill>
                          <a:effectLst/>
                          <a:latin typeface="Tahoma" panose="020B0604030504040204" pitchFamily="34" charset="0"/>
                        </a:rPr>
                        <a:t> </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DBD3D"/>
                    </a:solidFill>
                  </a:tcPr>
                </a:tc>
                <a:tc>
                  <a:txBody>
                    <a:bodyPr/>
                    <a:lstStyle/>
                    <a:p>
                      <a:pPr algn="l" fontAlgn="ctr"/>
                      <a:r>
                        <a:rPr lang="en-US" sz="1800" b="0" i="0" u="none" strike="noStrike" dirty="0">
                          <a:solidFill>
                            <a:srgbClr val="000000"/>
                          </a:solidFill>
                          <a:effectLst/>
                          <a:latin typeface="Tahoma" panose="020B0604030504040204" pitchFamily="34" charset="0"/>
                        </a:rPr>
                        <a:t>Upper East Texas</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800" b="0" i="0" u="none" strike="noStrike">
                          <a:solidFill>
                            <a:srgbClr val="000000"/>
                          </a:solidFill>
                          <a:effectLst/>
                          <a:latin typeface="Calibri" panose="020F0502020204030204" pitchFamily="34" charset="0"/>
                        </a:rPr>
                        <a:t>50%</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800" b="0" i="0" u="none" strike="noStrike">
                          <a:solidFill>
                            <a:srgbClr val="000000"/>
                          </a:solidFill>
                          <a:effectLst/>
                          <a:latin typeface="Calibri" panose="020F0502020204030204" pitchFamily="34" charset="0"/>
                        </a:rPr>
                        <a:t>56%</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800" b="0" i="0" u="none" strike="noStrike">
                          <a:solidFill>
                            <a:srgbClr val="000000"/>
                          </a:solidFill>
                          <a:effectLst/>
                          <a:latin typeface="Calibri" panose="020F0502020204030204" pitchFamily="34" charset="0"/>
                        </a:rPr>
                        <a:t>58%</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800" b="0" i="0" u="none" strike="noStrike">
                          <a:solidFill>
                            <a:srgbClr val="000000"/>
                          </a:solidFill>
                          <a:effectLst/>
                          <a:latin typeface="Calibri" panose="020F0502020204030204" pitchFamily="34" charset="0"/>
                        </a:rPr>
                        <a:t>62%</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648960200"/>
                  </a:ext>
                </a:extLst>
              </a:tr>
              <a:tr h="317241">
                <a:tc>
                  <a:txBody>
                    <a:bodyPr/>
                    <a:lstStyle/>
                    <a:p>
                      <a:pPr algn="l" fontAlgn="ctr"/>
                      <a:r>
                        <a:rPr lang="en-US" sz="1800" b="0" i="0" u="none" strike="noStrike">
                          <a:solidFill>
                            <a:srgbClr val="000000"/>
                          </a:solidFill>
                          <a:effectLst/>
                          <a:latin typeface="Tahoma" panose="020B0604030504040204" pitchFamily="34" charset="0"/>
                        </a:rPr>
                        <a:t> </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1E0B2"/>
                    </a:solidFill>
                  </a:tcPr>
                </a:tc>
                <a:tc>
                  <a:txBody>
                    <a:bodyPr/>
                    <a:lstStyle/>
                    <a:p>
                      <a:pPr algn="l" fontAlgn="ctr"/>
                      <a:r>
                        <a:rPr lang="en-US" sz="1800" b="0" i="0" u="none" strike="noStrike" dirty="0">
                          <a:solidFill>
                            <a:srgbClr val="000000"/>
                          </a:solidFill>
                          <a:effectLst/>
                          <a:latin typeface="Tahoma" panose="020B0604030504040204" pitchFamily="34" charset="0"/>
                        </a:rPr>
                        <a:t>Southeast Texas</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800" b="0" i="0" u="none" strike="noStrike">
                          <a:solidFill>
                            <a:srgbClr val="000000"/>
                          </a:solidFill>
                          <a:effectLst/>
                          <a:latin typeface="Calibri" panose="020F0502020204030204" pitchFamily="34" charset="0"/>
                        </a:rPr>
                        <a:t>48%</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800" b="0" i="0" u="none" strike="noStrike">
                          <a:solidFill>
                            <a:srgbClr val="000000"/>
                          </a:solidFill>
                          <a:effectLst/>
                          <a:latin typeface="Calibri" panose="020F0502020204030204" pitchFamily="34" charset="0"/>
                        </a:rPr>
                        <a:t>54%</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800" b="0" i="0" u="none" strike="noStrike">
                          <a:solidFill>
                            <a:srgbClr val="000000"/>
                          </a:solidFill>
                          <a:effectLst/>
                          <a:latin typeface="Calibri" panose="020F0502020204030204" pitchFamily="34" charset="0"/>
                        </a:rPr>
                        <a:t>57%</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800" b="0" i="0" u="none" strike="noStrike">
                          <a:solidFill>
                            <a:srgbClr val="000000"/>
                          </a:solidFill>
                          <a:effectLst/>
                          <a:latin typeface="Calibri" panose="020F0502020204030204" pitchFamily="34" charset="0"/>
                        </a:rPr>
                        <a:t>61%</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84719342"/>
                  </a:ext>
                </a:extLst>
              </a:tr>
              <a:tr h="243887">
                <a:tc>
                  <a:txBody>
                    <a:bodyPr/>
                    <a:lstStyle/>
                    <a:p>
                      <a:pPr algn="l" fontAlgn="ctr"/>
                      <a:r>
                        <a:rPr lang="en-US" sz="1800" b="0" i="0" u="none" strike="noStrike">
                          <a:solidFill>
                            <a:srgbClr val="FFFFFF"/>
                          </a:solidFill>
                          <a:effectLst/>
                          <a:latin typeface="Tahoma" panose="020B0604030504040204" pitchFamily="34" charset="0"/>
                        </a:rPr>
                        <a:t> </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3B5FF"/>
                    </a:solidFill>
                  </a:tcPr>
                </a:tc>
                <a:tc>
                  <a:txBody>
                    <a:bodyPr/>
                    <a:lstStyle/>
                    <a:p>
                      <a:pPr algn="l" fontAlgn="ctr"/>
                      <a:r>
                        <a:rPr lang="en-US" sz="1800" b="0" i="0" u="none" strike="noStrike" dirty="0">
                          <a:solidFill>
                            <a:srgbClr val="000000"/>
                          </a:solidFill>
                          <a:effectLst/>
                          <a:latin typeface="Tahoma" panose="020B0604030504040204" pitchFamily="34" charset="0"/>
                        </a:rPr>
                        <a:t>Gulf Coast</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800" b="0" i="0" u="none" strike="noStrike">
                          <a:solidFill>
                            <a:srgbClr val="000000"/>
                          </a:solidFill>
                          <a:effectLst/>
                          <a:latin typeface="Calibri" panose="020F0502020204030204" pitchFamily="34" charset="0"/>
                        </a:rPr>
                        <a:t>54%</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800" b="0" i="0" u="none" strike="noStrike">
                          <a:solidFill>
                            <a:srgbClr val="000000"/>
                          </a:solidFill>
                          <a:effectLst/>
                          <a:latin typeface="Calibri" panose="020F0502020204030204" pitchFamily="34" charset="0"/>
                        </a:rPr>
                        <a:t>60%</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800" b="0" i="0" u="none" strike="noStrike">
                          <a:solidFill>
                            <a:srgbClr val="000000"/>
                          </a:solidFill>
                          <a:effectLst/>
                          <a:latin typeface="Calibri" panose="020F0502020204030204" pitchFamily="34" charset="0"/>
                        </a:rPr>
                        <a:t>63%</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800" b="0" i="0" u="none" strike="noStrike">
                          <a:solidFill>
                            <a:srgbClr val="000000"/>
                          </a:solidFill>
                          <a:effectLst/>
                          <a:latin typeface="Calibri" panose="020F0502020204030204" pitchFamily="34" charset="0"/>
                        </a:rPr>
                        <a:t>68%</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116065719"/>
                  </a:ext>
                </a:extLst>
              </a:tr>
              <a:tr h="243887">
                <a:tc>
                  <a:txBody>
                    <a:bodyPr/>
                    <a:lstStyle/>
                    <a:p>
                      <a:pPr algn="l" fontAlgn="ctr"/>
                      <a:r>
                        <a:rPr lang="en-US" sz="1800" b="0" i="0" u="none" strike="noStrike">
                          <a:solidFill>
                            <a:srgbClr val="000000"/>
                          </a:solidFill>
                          <a:effectLst/>
                          <a:latin typeface="Tahoma" panose="020B0604030504040204" pitchFamily="34" charset="0"/>
                        </a:rPr>
                        <a:t> </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3"/>
                    </a:solidFill>
                  </a:tcPr>
                </a:tc>
                <a:tc>
                  <a:txBody>
                    <a:bodyPr/>
                    <a:lstStyle/>
                    <a:p>
                      <a:pPr algn="l" fontAlgn="ctr"/>
                      <a:r>
                        <a:rPr lang="en-US" sz="1800" b="0" i="0" u="none" strike="noStrike" dirty="0">
                          <a:solidFill>
                            <a:srgbClr val="000000"/>
                          </a:solidFill>
                          <a:effectLst/>
                          <a:latin typeface="Tahoma" panose="020B0604030504040204" pitchFamily="34" charset="0"/>
                        </a:rPr>
                        <a:t>Central Texas</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800" b="0" i="0" u="none" strike="noStrike">
                          <a:solidFill>
                            <a:srgbClr val="000000"/>
                          </a:solidFill>
                          <a:effectLst/>
                          <a:latin typeface="Calibri" panose="020F0502020204030204" pitchFamily="34" charset="0"/>
                        </a:rPr>
                        <a:t>51%</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800" b="0" i="0" u="none" strike="noStrike">
                          <a:solidFill>
                            <a:srgbClr val="000000"/>
                          </a:solidFill>
                          <a:effectLst/>
                          <a:latin typeface="Calibri" panose="020F0502020204030204" pitchFamily="34" charset="0"/>
                        </a:rPr>
                        <a:t>57%</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800" b="0" i="0" u="none" strike="noStrike">
                          <a:solidFill>
                            <a:srgbClr val="000000"/>
                          </a:solidFill>
                          <a:effectLst/>
                          <a:latin typeface="Calibri" panose="020F0502020204030204" pitchFamily="34" charset="0"/>
                        </a:rPr>
                        <a:t>60%</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800" b="0" i="0" u="none" strike="noStrike">
                          <a:solidFill>
                            <a:srgbClr val="000000"/>
                          </a:solidFill>
                          <a:effectLst/>
                          <a:latin typeface="Calibri" panose="020F0502020204030204" pitchFamily="34" charset="0"/>
                        </a:rPr>
                        <a:t>64%</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62445522"/>
                  </a:ext>
                </a:extLst>
              </a:tr>
              <a:tr h="243887">
                <a:tc>
                  <a:txBody>
                    <a:bodyPr/>
                    <a:lstStyle/>
                    <a:p>
                      <a:pPr algn="l" fontAlgn="ctr"/>
                      <a:r>
                        <a:rPr lang="en-US" sz="1800" b="0" i="0" u="none" strike="noStrike">
                          <a:solidFill>
                            <a:srgbClr val="FFFFFF"/>
                          </a:solidFill>
                          <a:effectLst/>
                          <a:latin typeface="Tahoma" panose="020B0604030504040204" pitchFamily="34" charset="0"/>
                        </a:rPr>
                        <a:t> </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FACA9"/>
                    </a:solidFill>
                  </a:tcPr>
                </a:tc>
                <a:tc>
                  <a:txBody>
                    <a:bodyPr/>
                    <a:lstStyle/>
                    <a:p>
                      <a:pPr algn="l" fontAlgn="ctr"/>
                      <a:r>
                        <a:rPr lang="en-US" sz="1800" b="0" i="0" u="none" strike="noStrike" dirty="0">
                          <a:solidFill>
                            <a:srgbClr val="000000"/>
                          </a:solidFill>
                          <a:effectLst/>
                          <a:latin typeface="Tahoma" panose="020B0604030504040204" pitchFamily="34" charset="0"/>
                        </a:rPr>
                        <a:t>South Texas</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800" b="0" i="0" u="none" strike="noStrike">
                          <a:solidFill>
                            <a:srgbClr val="000000"/>
                          </a:solidFill>
                          <a:effectLst/>
                          <a:latin typeface="Calibri" panose="020F0502020204030204" pitchFamily="34" charset="0"/>
                        </a:rPr>
                        <a:t>51%</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800" b="0" i="0" u="none" strike="noStrike">
                          <a:solidFill>
                            <a:srgbClr val="000000"/>
                          </a:solidFill>
                          <a:effectLst/>
                          <a:latin typeface="Calibri" panose="020F0502020204030204" pitchFamily="34" charset="0"/>
                        </a:rPr>
                        <a:t>57%</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800" b="0" i="0" u="none" strike="noStrike">
                          <a:solidFill>
                            <a:srgbClr val="000000"/>
                          </a:solidFill>
                          <a:effectLst/>
                          <a:latin typeface="Calibri" panose="020F0502020204030204" pitchFamily="34" charset="0"/>
                        </a:rPr>
                        <a:t>60%</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800" b="0" i="0" u="none" strike="noStrike">
                          <a:solidFill>
                            <a:srgbClr val="000000"/>
                          </a:solidFill>
                          <a:effectLst/>
                          <a:latin typeface="Calibri" panose="020F0502020204030204" pitchFamily="34" charset="0"/>
                        </a:rPr>
                        <a:t>64%</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609219217"/>
                  </a:ext>
                </a:extLst>
              </a:tr>
              <a:tr h="243887">
                <a:tc>
                  <a:txBody>
                    <a:bodyPr/>
                    <a:lstStyle/>
                    <a:p>
                      <a:pPr algn="l" fontAlgn="ctr"/>
                      <a:r>
                        <a:rPr lang="en-US" sz="1800" b="0" i="0" u="none" strike="noStrike">
                          <a:solidFill>
                            <a:srgbClr val="000000"/>
                          </a:solidFill>
                          <a:effectLst/>
                          <a:latin typeface="Tahoma" panose="020B0604030504040204" pitchFamily="34" charset="0"/>
                        </a:rPr>
                        <a:t> </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BE97"/>
                    </a:solidFill>
                  </a:tcPr>
                </a:tc>
                <a:tc>
                  <a:txBody>
                    <a:bodyPr/>
                    <a:lstStyle/>
                    <a:p>
                      <a:pPr algn="l" fontAlgn="ctr"/>
                      <a:r>
                        <a:rPr lang="en-US" sz="1800" b="0" i="0" u="none" strike="noStrike" dirty="0">
                          <a:solidFill>
                            <a:srgbClr val="000000"/>
                          </a:solidFill>
                          <a:effectLst/>
                          <a:latin typeface="Tahoma" panose="020B0604030504040204" pitchFamily="34" charset="0"/>
                        </a:rPr>
                        <a:t>West Texas</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800" b="0" i="0" u="none" strike="noStrike">
                          <a:solidFill>
                            <a:srgbClr val="000000"/>
                          </a:solidFill>
                          <a:effectLst/>
                          <a:latin typeface="Calibri" panose="020F0502020204030204" pitchFamily="34" charset="0"/>
                        </a:rPr>
                        <a:t>49%</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800" b="0" i="0" u="none" strike="noStrike">
                          <a:solidFill>
                            <a:srgbClr val="000000"/>
                          </a:solidFill>
                          <a:effectLst/>
                          <a:latin typeface="Calibri" panose="020F0502020204030204" pitchFamily="34" charset="0"/>
                        </a:rPr>
                        <a:t>55%</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800" b="0" i="0" u="none" strike="noStrike">
                          <a:solidFill>
                            <a:srgbClr val="000000"/>
                          </a:solidFill>
                          <a:effectLst/>
                          <a:latin typeface="Calibri" panose="020F0502020204030204" pitchFamily="34" charset="0"/>
                        </a:rPr>
                        <a:t>58%</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800" b="0" i="0" u="none" strike="noStrike">
                          <a:solidFill>
                            <a:srgbClr val="000000"/>
                          </a:solidFill>
                          <a:effectLst/>
                          <a:latin typeface="Calibri" panose="020F0502020204030204" pitchFamily="34" charset="0"/>
                        </a:rPr>
                        <a:t>62%</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745773401"/>
                  </a:ext>
                </a:extLst>
              </a:tr>
              <a:tr h="271832">
                <a:tc>
                  <a:txBody>
                    <a:bodyPr/>
                    <a:lstStyle/>
                    <a:p>
                      <a:pPr algn="l" fontAlgn="ctr"/>
                      <a:r>
                        <a:rPr lang="en-US" sz="1800" b="0" i="0" u="none" strike="noStrike">
                          <a:solidFill>
                            <a:srgbClr val="000000"/>
                          </a:solidFill>
                          <a:effectLst/>
                          <a:latin typeface="Tahoma" panose="020B0604030504040204" pitchFamily="34" charset="0"/>
                        </a:rPr>
                        <a:t> </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D661"/>
                    </a:solidFill>
                  </a:tcPr>
                </a:tc>
                <a:tc>
                  <a:txBody>
                    <a:bodyPr/>
                    <a:lstStyle/>
                    <a:p>
                      <a:pPr algn="l" fontAlgn="ctr"/>
                      <a:r>
                        <a:rPr lang="en-US" sz="1800" b="0" i="0" u="none" strike="noStrike" dirty="0">
                          <a:solidFill>
                            <a:srgbClr val="000000"/>
                          </a:solidFill>
                          <a:effectLst/>
                          <a:latin typeface="Tahoma" panose="020B0604030504040204" pitchFamily="34" charset="0"/>
                        </a:rPr>
                        <a:t>Upper Rio Grande</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800" b="0" i="0" u="none" strike="noStrike">
                          <a:solidFill>
                            <a:srgbClr val="000000"/>
                          </a:solidFill>
                          <a:effectLst/>
                          <a:latin typeface="Calibri" panose="020F0502020204030204" pitchFamily="34" charset="0"/>
                        </a:rPr>
                        <a:t>57%</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800" b="0" i="0" u="none" strike="noStrike">
                          <a:solidFill>
                            <a:srgbClr val="000000"/>
                          </a:solidFill>
                          <a:effectLst/>
                          <a:latin typeface="Calibri" panose="020F0502020204030204" pitchFamily="34" charset="0"/>
                        </a:rPr>
                        <a:t>64%</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800" b="0" i="0" u="none" strike="noStrike">
                          <a:solidFill>
                            <a:srgbClr val="000000"/>
                          </a:solidFill>
                          <a:effectLst/>
                          <a:latin typeface="Calibri" panose="020F0502020204030204" pitchFamily="34" charset="0"/>
                        </a:rPr>
                        <a:t>67%</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800" b="0" i="0" u="none" strike="noStrike">
                          <a:solidFill>
                            <a:srgbClr val="000000"/>
                          </a:solidFill>
                          <a:effectLst/>
                          <a:latin typeface="Calibri" panose="020F0502020204030204" pitchFamily="34" charset="0"/>
                        </a:rPr>
                        <a:t>71%</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307094134"/>
                  </a:ext>
                </a:extLst>
              </a:tr>
              <a:tr h="243887">
                <a:tc gridSpan="2">
                  <a:txBody>
                    <a:bodyPr/>
                    <a:lstStyle/>
                    <a:p>
                      <a:pPr algn="l" fontAlgn="b"/>
                      <a:r>
                        <a:rPr lang="en-US" sz="1800" b="1" i="0" u="none" strike="noStrike" dirty="0">
                          <a:solidFill>
                            <a:srgbClr val="000000"/>
                          </a:solidFill>
                          <a:effectLst/>
                          <a:latin typeface="Tahoma" panose="020B0604030504040204" pitchFamily="34" charset="0"/>
                        </a:rPr>
                        <a:t>Statewide</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algn="r" fontAlgn="b"/>
                      <a:r>
                        <a:rPr lang="en-US" sz="1800" b="1" i="0" u="none" strike="noStrike">
                          <a:solidFill>
                            <a:srgbClr val="000000"/>
                          </a:solidFill>
                          <a:effectLst/>
                          <a:latin typeface="Calibri" panose="020F0502020204030204" pitchFamily="34" charset="0"/>
                        </a:rPr>
                        <a:t>52%</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800" b="1" i="0" u="none" strike="noStrike">
                          <a:solidFill>
                            <a:srgbClr val="000000"/>
                          </a:solidFill>
                          <a:effectLst/>
                          <a:latin typeface="Calibri" panose="020F0502020204030204" pitchFamily="34" charset="0"/>
                        </a:rPr>
                        <a:t>58%</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800" b="1" i="0" u="none" strike="noStrike">
                          <a:solidFill>
                            <a:srgbClr val="000000"/>
                          </a:solidFill>
                          <a:effectLst/>
                          <a:latin typeface="Calibri" panose="020F0502020204030204" pitchFamily="34" charset="0"/>
                        </a:rPr>
                        <a:t>61%</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800" b="1" i="0" u="none" strike="noStrike" dirty="0">
                          <a:solidFill>
                            <a:srgbClr val="000000"/>
                          </a:solidFill>
                          <a:effectLst/>
                          <a:latin typeface="Calibri" panose="020F0502020204030204" pitchFamily="34" charset="0"/>
                        </a:rPr>
                        <a:t>65%</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220129982"/>
                  </a:ext>
                </a:extLst>
              </a:tr>
            </a:tbl>
          </a:graphicData>
        </a:graphic>
      </p:graphicFrame>
      <p:sp>
        <p:nvSpPr>
          <p:cNvPr id="6" name="TextBox 5"/>
          <p:cNvSpPr txBox="1"/>
          <p:nvPr/>
        </p:nvSpPr>
        <p:spPr>
          <a:xfrm>
            <a:off x="1559795" y="6334780"/>
            <a:ext cx="6024410" cy="369332"/>
          </a:xfrm>
          <a:prstGeom prst="rect">
            <a:avLst/>
          </a:prstGeom>
          <a:noFill/>
        </p:spPr>
        <p:txBody>
          <a:bodyPr wrap="square" rtlCol="0">
            <a:spAutoFit/>
          </a:bodyPr>
          <a:lstStyle/>
          <a:p>
            <a:r>
              <a:rPr lang="en-US" dirty="0">
                <a:solidFill>
                  <a:schemeClr val="bg1"/>
                </a:solidFill>
              </a:rPr>
              <a:t>Regional Target, THECB estimations</a:t>
            </a:r>
          </a:p>
        </p:txBody>
      </p:sp>
      <p:sp>
        <p:nvSpPr>
          <p:cNvPr id="2" name="Slide Number Placeholder 1">
            <a:extLst>
              <a:ext uri="{FF2B5EF4-FFF2-40B4-BE49-F238E27FC236}">
                <a16:creationId xmlns:a16="http://schemas.microsoft.com/office/drawing/2014/main" id="{97CCFD6A-663C-46B7-AC7B-440791E99BDB}"/>
              </a:ext>
            </a:extLst>
          </p:cNvPr>
          <p:cNvSpPr>
            <a:spLocks noGrp="1"/>
          </p:cNvSpPr>
          <p:nvPr>
            <p:ph type="sldNum" sz="quarter" idx="12"/>
          </p:nvPr>
        </p:nvSpPr>
        <p:spPr/>
        <p:txBody>
          <a:bodyPr/>
          <a:lstStyle/>
          <a:p>
            <a:fld id="{42B960B7-1A5D-4A40-9C6E-0A7BBAA5F990}" type="slidenum">
              <a:rPr lang="en-US" smtClean="0"/>
              <a:t>26</a:t>
            </a:fld>
            <a:endParaRPr lang="en-US"/>
          </a:p>
        </p:txBody>
      </p:sp>
    </p:spTree>
    <p:extLst>
      <p:ext uri="{BB962C8B-B14F-4D97-AF65-F5344CB8AC3E}">
        <p14:creationId xmlns:p14="http://schemas.microsoft.com/office/powerpoint/2010/main" val="349523779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dirty="0"/>
              <a:t>Southeast: High School to Higher Education Enrollment Targets</a:t>
            </a:r>
          </a:p>
        </p:txBody>
      </p:sp>
      <p:pic>
        <p:nvPicPr>
          <p:cNvPr id="9" name="Picture 8"/>
          <p:cNvPicPr>
            <a:picLocks noChangeAspect="1"/>
          </p:cNvPicPr>
          <p:nvPr/>
        </p:nvPicPr>
        <p:blipFill>
          <a:blip r:embed="rId3"/>
          <a:stretch>
            <a:fillRect/>
          </a:stretch>
        </p:blipFill>
        <p:spPr>
          <a:xfrm>
            <a:off x="173989" y="2037282"/>
            <a:ext cx="8819013" cy="2941118"/>
          </a:xfrm>
          <a:prstGeom prst="rect">
            <a:avLst/>
          </a:prstGeom>
        </p:spPr>
      </p:pic>
      <p:sp>
        <p:nvSpPr>
          <p:cNvPr id="7" name="Rectangle 6">
            <a:extLst>
              <a:ext uri="{FF2B5EF4-FFF2-40B4-BE49-F238E27FC236}">
                <a16:creationId xmlns:a16="http://schemas.microsoft.com/office/drawing/2014/main" id="{2FCA6366-97B8-49FC-BA9C-2717ECF77A4A}"/>
              </a:ext>
            </a:extLst>
          </p:cNvPr>
          <p:cNvSpPr/>
          <p:nvPr/>
        </p:nvSpPr>
        <p:spPr>
          <a:xfrm>
            <a:off x="163194" y="3971637"/>
            <a:ext cx="8817611" cy="674254"/>
          </a:xfrm>
          <a:prstGeom prst="rect">
            <a:avLst/>
          </a:prstGeom>
          <a:noFill/>
          <a:ln w="57150">
            <a:solidFill>
              <a:srgbClr val="F6B11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lide Number Placeholder 2">
            <a:extLst>
              <a:ext uri="{FF2B5EF4-FFF2-40B4-BE49-F238E27FC236}">
                <a16:creationId xmlns:a16="http://schemas.microsoft.com/office/drawing/2014/main" id="{6832FCD0-DBB6-4111-B7FA-41B498DDABD6}"/>
              </a:ext>
            </a:extLst>
          </p:cNvPr>
          <p:cNvSpPr>
            <a:spLocks noGrp="1"/>
          </p:cNvSpPr>
          <p:nvPr>
            <p:ph type="sldNum" sz="quarter" idx="12"/>
          </p:nvPr>
        </p:nvSpPr>
        <p:spPr/>
        <p:txBody>
          <a:bodyPr/>
          <a:lstStyle/>
          <a:p>
            <a:fld id="{42B960B7-1A5D-4A40-9C6E-0A7BBAA5F990}" type="slidenum">
              <a:rPr lang="en-US" smtClean="0"/>
              <a:t>27</a:t>
            </a:fld>
            <a:endParaRPr lang="en-US"/>
          </a:p>
        </p:txBody>
      </p:sp>
    </p:spTree>
    <p:extLst>
      <p:ext uri="{BB962C8B-B14F-4D97-AF65-F5344CB8AC3E}">
        <p14:creationId xmlns:p14="http://schemas.microsoft.com/office/powerpoint/2010/main" val="412795006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0" y="322963"/>
            <a:ext cx="9144000" cy="784221"/>
          </a:xfrm>
          <a:prstGeom prst="rect">
            <a:avLst/>
          </a:prstGeom>
          <a:solidFill>
            <a:srgbClr val="F6B11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5400" dirty="0">
              <a:solidFill>
                <a:schemeClr val="bg1"/>
              </a:solidFill>
              <a:latin typeface="+mj-lt"/>
            </a:endParaRPr>
          </a:p>
        </p:txBody>
      </p:sp>
      <p:pic>
        <p:nvPicPr>
          <p:cNvPr id="7" name="Picture 6">
            <a:extLst>
              <a:ext uri="{FF2B5EF4-FFF2-40B4-BE49-F238E27FC236}">
                <a16:creationId xmlns:a16="http://schemas.microsoft.com/office/drawing/2014/main" id="{2D44B5F1-8094-4C5C-8C5D-A820F0A51620}"/>
              </a:ext>
            </a:extLst>
          </p:cNvPr>
          <p:cNvPicPr>
            <a:picLocks noChangeAspect="1"/>
          </p:cNvPicPr>
          <p:nvPr/>
        </p:nvPicPr>
        <p:blipFill>
          <a:blip r:embed="rId3"/>
          <a:stretch>
            <a:fillRect/>
          </a:stretch>
        </p:blipFill>
        <p:spPr>
          <a:xfrm>
            <a:off x="1082273" y="1465958"/>
            <a:ext cx="6924589" cy="4398772"/>
          </a:xfrm>
          <a:prstGeom prst="rect">
            <a:avLst/>
          </a:prstGeom>
          <a:ln>
            <a:solidFill>
              <a:srgbClr val="242B83"/>
            </a:solidFill>
          </a:ln>
        </p:spPr>
      </p:pic>
      <p:sp>
        <p:nvSpPr>
          <p:cNvPr id="8" name="TextBox 7">
            <a:extLst>
              <a:ext uri="{FF2B5EF4-FFF2-40B4-BE49-F238E27FC236}">
                <a16:creationId xmlns:a16="http://schemas.microsoft.com/office/drawing/2014/main" id="{49882736-1563-4036-AE8E-655A9C71439B}"/>
              </a:ext>
            </a:extLst>
          </p:cNvPr>
          <p:cNvSpPr txBox="1"/>
          <p:nvPr/>
        </p:nvSpPr>
        <p:spPr>
          <a:xfrm>
            <a:off x="-27433" y="435318"/>
            <a:ext cx="9143999" cy="784830"/>
          </a:xfrm>
          <a:prstGeom prst="rect">
            <a:avLst/>
          </a:prstGeom>
          <a:noFill/>
        </p:spPr>
        <p:txBody>
          <a:bodyPr wrap="square" rtlCol="0">
            <a:spAutoFit/>
          </a:bodyPr>
          <a:lstStyle/>
          <a:p>
            <a:pPr algn="ctr">
              <a:spcAft>
                <a:spcPts val="900"/>
              </a:spcAft>
            </a:pPr>
            <a:r>
              <a:rPr lang="en-US" sz="4500" b="1" dirty="0">
                <a:solidFill>
                  <a:schemeClr val="accent1">
                    <a:lumMod val="50000"/>
                  </a:schemeClr>
                </a:solidFill>
                <a:effectLst>
                  <a:outerShdw blurRad="38100" dist="38100" dir="2700000" algn="tl">
                    <a:srgbClr val="000000">
                      <a:alpha val="43137"/>
                    </a:srgbClr>
                  </a:outerShdw>
                </a:effectLst>
              </a:rPr>
              <a:t>The Four </a:t>
            </a:r>
            <a:r>
              <a:rPr lang="en-US" sz="4500" b="1" i="1" dirty="0">
                <a:effectLst>
                  <a:outerShdw blurRad="38100" dist="38100" dir="2700000" algn="tl">
                    <a:srgbClr val="000000">
                      <a:alpha val="43137"/>
                    </a:srgbClr>
                  </a:outerShdw>
                </a:effectLst>
              </a:rPr>
              <a:t>60</a:t>
            </a:r>
            <a:r>
              <a:rPr lang="en-US" sz="4500" b="1" i="1" dirty="0">
                <a:solidFill>
                  <a:schemeClr val="accent1">
                    <a:lumMod val="50000"/>
                  </a:schemeClr>
                </a:solidFill>
                <a:effectLst>
                  <a:outerShdw blurRad="38100" dist="38100" dir="2700000" algn="tl">
                    <a:srgbClr val="000000">
                      <a:alpha val="43137"/>
                    </a:srgbClr>
                  </a:outerShdw>
                </a:effectLst>
              </a:rPr>
              <a:t>x</a:t>
            </a:r>
            <a:r>
              <a:rPr lang="en-US" sz="4500" b="1" i="1" dirty="0">
                <a:effectLst>
                  <a:outerShdw blurRad="38100" dist="38100" dir="2700000" algn="tl">
                    <a:srgbClr val="000000">
                      <a:alpha val="43137"/>
                    </a:srgbClr>
                  </a:outerShdw>
                </a:effectLst>
              </a:rPr>
              <a:t>30</a:t>
            </a:r>
            <a:r>
              <a:rPr lang="en-US" sz="4500" b="1" i="1" dirty="0">
                <a:solidFill>
                  <a:srgbClr val="C00000"/>
                </a:solidFill>
                <a:effectLst>
                  <a:outerShdw blurRad="38100" dist="38100" dir="2700000" algn="tl">
                    <a:srgbClr val="000000">
                      <a:alpha val="43137"/>
                    </a:srgbClr>
                  </a:outerShdw>
                </a:effectLst>
              </a:rPr>
              <a:t>TX </a:t>
            </a:r>
            <a:r>
              <a:rPr lang="en-US" sz="4500" b="1" dirty="0">
                <a:solidFill>
                  <a:schemeClr val="accent1">
                    <a:lumMod val="50000"/>
                  </a:schemeClr>
                </a:solidFill>
                <a:effectLst>
                  <a:outerShdw blurRad="38100" dist="38100" dir="2700000" algn="tl">
                    <a:srgbClr val="000000">
                      <a:alpha val="43137"/>
                    </a:srgbClr>
                  </a:outerShdw>
                </a:effectLst>
              </a:rPr>
              <a:t>Goals</a:t>
            </a:r>
            <a:r>
              <a:rPr lang="en-US" sz="4500" b="1" dirty="0">
                <a:solidFill>
                  <a:schemeClr val="accent4"/>
                </a:solidFill>
                <a:effectLst>
                  <a:outerShdw blurRad="38100" dist="38100" dir="2700000" algn="tl">
                    <a:srgbClr val="000000">
                      <a:alpha val="43137"/>
                    </a:srgbClr>
                  </a:outerShdw>
                </a:effectLst>
              </a:rPr>
              <a:t> </a:t>
            </a:r>
          </a:p>
        </p:txBody>
      </p:sp>
      <p:sp>
        <p:nvSpPr>
          <p:cNvPr id="2" name="Slide Number Placeholder 1">
            <a:extLst>
              <a:ext uri="{FF2B5EF4-FFF2-40B4-BE49-F238E27FC236}">
                <a16:creationId xmlns:a16="http://schemas.microsoft.com/office/drawing/2014/main" id="{35794CAA-E55B-4BC5-84D4-EFD92C81D203}"/>
              </a:ext>
            </a:extLst>
          </p:cNvPr>
          <p:cNvSpPr>
            <a:spLocks noGrp="1"/>
          </p:cNvSpPr>
          <p:nvPr>
            <p:ph type="sldNum" sz="quarter" idx="12"/>
          </p:nvPr>
        </p:nvSpPr>
        <p:spPr/>
        <p:txBody>
          <a:bodyPr/>
          <a:lstStyle/>
          <a:p>
            <a:fld id="{42B960B7-1A5D-4A40-9C6E-0A7BBAA5F990}" type="slidenum">
              <a:rPr lang="en-US" smtClean="0"/>
              <a:t>3</a:t>
            </a:fld>
            <a:endParaRPr lang="en-US" dirty="0"/>
          </a:p>
        </p:txBody>
      </p:sp>
    </p:spTree>
    <p:extLst>
      <p:ext uri="{BB962C8B-B14F-4D97-AF65-F5344CB8AC3E}">
        <p14:creationId xmlns:p14="http://schemas.microsoft.com/office/powerpoint/2010/main" val="235156964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endParaRPr lang="en-US"/>
          </a:p>
        </p:txBody>
      </p:sp>
      <p:sp>
        <p:nvSpPr>
          <p:cNvPr id="6" name="Content Placeholder 5"/>
          <p:cNvSpPr>
            <a:spLocks noGrp="1"/>
          </p:cNvSpPr>
          <p:nvPr>
            <p:ph idx="1"/>
          </p:nvPr>
        </p:nvSpPr>
        <p:spPr/>
        <p:txBody>
          <a:bodyPr/>
          <a:lstStyle/>
          <a:p>
            <a:endParaRPr lang="en-US" dirty="0"/>
          </a:p>
        </p:txBody>
      </p:sp>
      <p:sp>
        <p:nvSpPr>
          <p:cNvPr id="3" name="Rectangle 2"/>
          <p:cNvSpPr/>
          <p:nvPr/>
        </p:nvSpPr>
        <p:spPr>
          <a:xfrm>
            <a:off x="0" y="3167763"/>
            <a:ext cx="9144000" cy="784221"/>
          </a:xfrm>
          <a:prstGeom prst="rect">
            <a:avLst/>
          </a:prstGeom>
          <a:solidFill>
            <a:srgbClr val="F6B11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5400" dirty="0">
                <a:solidFill>
                  <a:schemeClr val="bg1"/>
                </a:solidFill>
                <a:latin typeface="+mj-lt"/>
              </a:rPr>
              <a:t>Regional Targets Overview</a:t>
            </a:r>
          </a:p>
        </p:txBody>
      </p:sp>
      <p:sp>
        <p:nvSpPr>
          <p:cNvPr id="2" name="Slide Number Placeholder 1">
            <a:extLst>
              <a:ext uri="{FF2B5EF4-FFF2-40B4-BE49-F238E27FC236}">
                <a16:creationId xmlns:a16="http://schemas.microsoft.com/office/drawing/2014/main" id="{3C5B2533-F024-4566-B6CB-C8233B3244A9}"/>
              </a:ext>
            </a:extLst>
          </p:cNvPr>
          <p:cNvSpPr>
            <a:spLocks noGrp="1"/>
          </p:cNvSpPr>
          <p:nvPr>
            <p:ph type="sldNum" sz="quarter" idx="12"/>
          </p:nvPr>
        </p:nvSpPr>
        <p:spPr/>
        <p:txBody>
          <a:bodyPr/>
          <a:lstStyle/>
          <a:p>
            <a:fld id="{42B960B7-1A5D-4A40-9C6E-0A7BBAA5F990}" type="slidenum">
              <a:rPr lang="en-US" smtClean="0"/>
              <a:t>4</a:t>
            </a:fld>
            <a:endParaRPr lang="en-US"/>
          </a:p>
        </p:txBody>
      </p:sp>
    </p:spTree>
    <p:extLst>
      <p:ext uri="{BB962C8B-B14F-4D97-AF65-F5344CB8AC3E}">
        <p14:creationId xmlns:p14="http://schemas.microsoft.com/office/powerpoint/2010/main" val="406556400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a:xfrm>
            <a:off x="279400" y="365126"/>
            <a:ext cx="8235950" cy="1325563"/>
          </a:xfrm>
        </p:spPr>
        <p:txBody>
          <a:bodyPr>
            <a:normAutofit fontScale="90000"/>
          </a:bodyPr>
          <a:lstStyle/>
          <a:p>
            <a:r>
              <a:rPr lang="en-US" dirty="0"/>
              <a:t>One challenge of </a:t>
            </a:r>
            <a:r>
              <a:rPr lang="en-US" i="1" dirty="0"/>
              <a:t>60x30TX</a:t>
            </a:r>
            <a:r>
              <a:rPr lang="en-US" dirty="0"/>
              <a:t> is translating big goals into coordinated action </a:t>
            </a:r>
          </a:p>
        </p:txBody>
      </p:sp>
      <p:sp>
        <p:nvSpPr>
          <p:cNvPr id="9" name="Content Placeholder 8"/>
          <p:cNvSpPr>
            <a:spLocks noGrp="1"/>
          </p:cNvSpPr>
          <p:nvPr>
            <p:ph idx="1"/>
          </p:nvPr>
        </p:nvSpPr>
        <p:spPr>
          <a:xfrm>
            <a:off x="628650" y="1825625"/>
            <a:ext cx="7886700" cy="1936265"/>
          </a:xfrm>
        </p:spPr>
        <p:txBody>
          <a:bodyPr>
            <a:normAutofit fontScale="85000" lnSpcReduction="10000"/>
          </a:bodyPr>
          <a:lstStyle/>
          <a:p>
            <a:r>
              <a:rPr lang="en-US" dirty="0"/>
              <a:t>The state has set ambitious goals and targets in </a:t>
            </a:r>
            <a:r>
              <a:rPr lang="en-US" i="1" dirty="0"/>
              <a:t>60x30TX</a:t>
            </a:r>
          </a:p>
          <a:p>
            <a:r>
              <a:rPr lang="en-US" dirty="0"/>
              <a:t>Institutions have sought guidance about their contributions to the statewide goals</a:t>
            </a:r>
            <a:endParaRPr lang="en-US" i="1" dirty="0"/>
          </a:p>
          <a:p>
            <a:r>
              <a:rPr lang="en-US" dirty="0"/>
              <a:t>The agency plays a key role but must also work in close partnership with other stakeholders</a:t>
            </a:r>
          </a:p>
          <a:p>
            <a:endParaRPr lang="en-US" dirty="0"/>
          </a:p>
        </p:txBody>
      </p:sp>
      <p:sp>
        <p:nvSpPr>
          <p:cNvPr id="2" name="Oval 1"/>
          <p:cNvSpPr/>
          <p:nvPr/>
        </p:nvSpPr>
        <p:spPr>
          <a:xfrm>
            <a:off x="3780064" y="4131128"/>
            <a:ext cx="1583872" cy="1518557"/>
          </a:xfrm>
          <a:prstGeom prst="ellipse">
            <a:avLst/>
          </a:prstGeom>
          <a:solidFill>
            <a:srgbClr val="A6224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Student-Centered </a:t>
            </a:r>
            <a:r>
              <a:rPr lang="en-US" i="1" dirty="0"/>
              <a:t>60x30TX</a:t>
            </a:r>
            <a:r>
              <a:rPr lang="en-US" dirty="0"/>
              <a:t> Goals</a:t>
            </a:r>
          </a:p>
        </p:txBody>
      </p:sp>
      <p:sp>
        <p:nvSpPr>
          <p:cNvPr id="3" name="Rectangle 2"/>
          <p:cNvSpPr/>
          <p:nvPr/>
        </p:nvSpPr>
        <p:spPr>
          <a:xfrm>
            <a:off x="2000250" y="3761890"/>
            <a:ext cx="1779814" cy="47352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THECB</a:t>
            </a:r>
          </a:p>
        </p:txBody>
      </p:sp>
      <p:sp>
        <p:nvSpPr>
          <p:cNvPr id="10" name="Rectangle 9"/>
          <p:cNvSpPr/>
          <p:nvPr/>
        </p:nvSpPr>
        <p:spPr>
          <a:xfrm>
            <a:off x="1534205" y="4370354"/>
            <a:ext cx="1779814" cy="47352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Legislature &amp; Governor</a:t>
            </a:r>
          </a:p>
        </p:txBody>
      </p:sp>
      <p:sp>
        <p:nvSpPr>
          <p:cNvPr id="11" name="Rectangle 10"/>
          <p:cNvSpPr/>
          <p:nvPr/>
        </p:nvSpPr>
        <p:spPr>
          <a:xfrm>
            <a:off x="1210594" y="4967965"/>
            <a:ext cx="2131558" cy="54836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Institutions of HE</a:t>
            </a:r>
          </a:p>
        </p:txBody>
      </p:sp>
      <p:sp>
        <p:nvSpPr>
          <p:cNvPr id="12" name="Rectangle 11"/>
          <p:cNvSpPr/>
          <p:nvPr/>
        </p:nvSpPr>
        <p:spPr>
          <a:xfrm>
            <a:off x="2085330" y="5609117"/>
            <a:ext cx="1779814" cy="47352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Communities</a:t>
            </a:r>
          </a:p>
        </p:txBody>
      </p:sp>
      <p:sp>
        <p:nvSpPr>
          <p:cNvPr id="13" name="Rectangle 12"/>
          <p:cNvSpPr/>
          <p:nvPr/>
        </p:nvSpPr>
        <p:spPr>
          <a:xfrm>
            <a:off x="5298092" y="3764459"/>
            <a:ext cx="1031420" cy="50232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K-12</a:t>
            </a:r>
          </a:p>
        </p:txBody>
      </p:sp>
      <p:sp>
        <p:nvSpPr>
          <p:cNvPr id="14" name="Rectangle 13"/>
          <p:cNvSpPr/>
          <p:nvPr/>
        </p:nvSpPr>
        <p:spPr>
          <a:xfrm>
            <a:off x="5829981" y="4369806"/>
            <a:ext cx="1411059" cy="48562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Workforce</a:t>
            </a:r>
          </a:p>
        </p:txBody>
      </p:sp>
      <p:sp>
        <p:nvSpPr>
          <p:cNvPr id="15" name="Rectangle 14"/>
          <p:cNvSpPr/>
          <p:nvPr/>
        </p:nvSpPr>
        <p:spPr>
          <a:xfrm>
            <a:off x="5841548" y="4967965"/>
            <a:ext cx="1645102" cy="53215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Non-Profits &amp; Intermediaries</a:t>
            </a:r>
          </a:p>
        </p:txBody>
      </p:sp>
      <p:sp>
        <p:nvSpPr>
          <p:cNvPr id="16" name="Rectangle 15"/>
          <p:cNvSpPr/>
          <p:nvPr/>
        </p:nvSpPr>
        <p:spPr>
          <a:xfrm>
            <a:off x="5298092" y="5592309"/>
            <a:ext cx="1635571" cy="47352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Philanthropy</a:t>
            </a:r>
          </a:p>
        </p:txBody>
      </p:sp>
      <p:sp>
        <p:nvSpPr>
          <p:cNvPr id="4" name="Slide Number Placeholder 3">
            <a:extLst>
              <a:ext uri="{FF2B5EF4-FFF2-40B4-BE49-F238E27FC236}">
                <a16:creationId xmlns:a16="http://schemas.microsoft.com/office/drawing/2014/main" id="{ECB8879A-F661-45EE-8CDD-F15E0569E6A1}"/>
              </a:ext>
            </a:extLst>
          </p:cNvPr>
          <p:cNvSpPr>
            <a:spLocks noGrp="1"/>
          </p:cNvSpPr>
          <p:nvPr>
            <p:ph type="sldNum" sz="quarter" idx="12"/>
          </p:nvPr>
        </p:nvSpPr>
        <p:spPr/>
        <p:txBody>
          <a:bodyPr/>
          <a:lstStyle/>
          <a:p>
            <a:fld id="{42B960B7-1A5D-4A40-9C6E-0A7BBAA5F990}" type="slidenum">
              <a:rPr lang="en-US" smtClean="0"/>
              <a:t>5</a:t>
            </a:fld>
            <a:endParaRPr lang="en-US"/>
          </a:p>
        </p:txBody>
      </p:sp>
    </p:spTree>
    <p:extLst>
      <p:ext uri="{BB962C8B-B14F-4D97-AF65-F5344CB8AC3E}">
        <p14:creationId xmlns:p14="http://schemas.microsoft.com/office/powerpoint/2010/main" val="199046584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Why approach </a:t>
            </a:r>
            <a:r>
              <a:rPr lang="en-US" i="1" dirty="0"/>
              <a:t>60x30TX </a:t>
            </a:r>
            <a:r>
              <a:rPr lang="en-US" dirty="0"/>
              <a:t>regionally?</a:t>
            </a:r>
          </a:p>
        </p:txBody>
      </p:sp>
      <p:sp>
        <p:nvSpPr>
          <p:cNvPr id="3" name="Content Placeholder 2"/>
          <p:cNvSpPr>
            <a:spLocks noGrp="1"/>
          </p:cNvSpPr>
          <p:nvPr>
            <p:ph idx="1"/>
          </p:nvPr>
        </p:nvSpPr>
        <p:spPr/>
        <p:txBody>
          <a:bodyPr>
            <a:normAutofit/>
          </a:bodyPr>
          <a:lstStyle/>
          <a:p>
            <a:r>
              <a:rPr lang="en-US" dirty="0"/>
              <a:t>Regions and institutions differ in many ways</a:t>
            </a:r>
          </a:p>
          <a:p>
            <a:r>
              <a:rPr lang="en-US" dirty="0"/>
              <a:t>However, institutional actions and outcomes are embedded in regional context</a:t>
            </a:r>
          </a:p>
          <a:p>
            <a:pPr lvl="1"/>
            <a:r>
              <a:rPr lang="en-US" dirty="0"/>
              <a:t>High school feeder patterns</a:t>
            </a:r>
          </a:p>
          <a:p>
            <a:pPr lvl="1"/>
            <a:r>
              <a:rPr lang="en-US" dirty="0"/>
              <a:t>Transfer networks</a:t>
            </a:r>
          </a:p>
          <a:p>
            <a:pPr lvl="1"/>
            <a:r>
              <a:rPr lang="en-US" dirty="0"/>
              <a:t>Local labor market</a:t>
            </a:r>
          </a:p>
          <a:p>
            <a:r>
              <a:rPr lang="en-US" dirty="0"/>
              <a:t>Institutional target-setting                                            is improved by considering                                         regional context</a:t>
            </a:r>
          </a:p>
          <a:p>
            <a:r>
              <a:rPr lang="en-US" dirty="0"/>
              <a:t>Encourages tactical planning</a:t>
            </a:r>
          </a:p>
        </p:txBody>
      </p:sp>
      <p:pic>
        <p:nvPicPr>
          <p:cNvPr id="5" name="Picture 4"/>
          <p:cNvPicPr>
            <a:picLocks noChangeAspect="1"/>
          </p:cNvPicPr>
          <p:nvPr/>
        </p:nvPicPr>
        <p:blipFill>
          <a:blip r:embed="rId3"/>
          <a:stretch>
            <a:fillRect/>
          </a:stretch>
        </p:blipFill>
        <p:spPr>
          <a:xfrm>
            <a:off x="5099452" y="3082351"/>
            <a:ext cx="4391025" cy="3171825"/>
          </a:xfrm>
          <a:prstGeom prst="rect">
            <a:avLst/>
          </a:prstGeom>
        </p:spPr>
      </p:pic>
      <p:sp>
        <p:nvSpPr>
          <p:cNvPr id="6" name="Slide Number Placeholder 5">
            <a:extLst>
              <a:ext uri="{FF2B5EF4-FFF2-40B4-BE49-F238E27FC236}">
                <a16:creationId xmlns:a16="http://schemas.microsoft.com/office/drawing/2014/main" id="{3F827FD4-ABC8-4F3C-8417-B7896EE011F7}"/>
              </a:ext>
            </a:extLst>
          </p:cNvPr>
          <p:cNvSpPr>
            <a:spLocks noGrp="1"/>
          </p:cNvSpPr>
          <p:nvPr>
            <p:ph type="sldNum" sz="quarter" idx="12"/>
          </p:nvPr>
        </p:nvSpPr>
        <p:spPr/>
        <p:txBody>
          <a:bodyPr/>
          <a:lstStyle/>
          <a:p>
            <a:fld id="{42B960B7-1A5D-4A40-9C6E-0A7BBAA5F990}" type="slidenum">
              <a:rPr lang="en-US" smtClean="0"/>
              <a:t>6</a:t>
            </a:fld>
            <a:endParaRPr lang="en-US"/>
          </a:p>
        </p:txBody>
      </p:sp>
    </p:spTree>
    <p:extLst>
      <p:ext uri="{BB962C8B-B14F-4D97-AF65-F5344CB8AC3E}">
        <p14:creationId xmlns:p14="http://schemas.microsoft.com/office/powerpoint/2010/main" val="322786205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9840" y="365126"/>
            <a:ext cx="8514159" cy="1325563"/>
          </a:xfrm>
        </p:spPr>
        <p:txBody>
          <a:bodyPr>
            <a:normAutofit/>
          </a:bodyPr>
          <a:lstStyle/>
          <a:p>
            <a:r>
              <a:rPr lang="en-US" dirty="0"/>
              <a:t>What is the scope of the regional targets? </a:t>
            </a:r>
          </a:p>
        </p:txBody>
      </p:sp>
      <p:sp>
        <p:nvSpPr>
          <p:cNvPr id="5" name="Text Placeholder 4"/>
          <p:cNvSpPr>
            <a:spLocks noGrp="1"/>
          </p:cNvSpPr>
          <p:nvPr>
            <p:ph type="body" idx="1"/>
          </p:nvPr>
        </p:nvSpPr>
        <p:spPr/>
        <p:txBody>
          <a:bodyPr>
            <a:normAutofit fontScale="92500" lnSpcReduction="20000"/>
          </a:bodyPr>
          <a:lstStyle/>
          <a:p>
            <a:r>
              <a:rPr lang="en-US" dirty="0"/>
              <a:t>THECB has developed preliminary regional targets in three areas:</a:t>
            </a:r>
          </a:p>
        </p:txBody>
      </p:sp>
      <p:sp>
        <p:nvSpPr>
          <p:cNvPr id="3" name="Content Placeholder 2"/>
          <p:cNvSpPr>
            <a:spLocks noGrp="1"/>
          </p:cNvSpPr>
          <p:nvPr>
            <p:ph sz="half" idx="2"/>
          </p:nvPr>
        </p:nvSpPr>
        <p:spPr>
          <a:xfrm>
            <a:off x="629842" y="2505075"/>
            <a:ext cx="3809623" cy="2909136"/>
          </a:xfrm>
        </p:spPr>
        <p:txBody>
          <a:bodyPr>
            <a:normAutofit lnSpcReduction="10000"/>
          </a:bodyPr>
          <a:lstStyle/>
          <a:p>
            <a:pPr marL="514350" indent="-514350">
              <a:buFont typeface="+mj-lt"/>
              <a:buAutoNum type="arabicPeriod"/>
            </a:pPr>
            <a:r>
              <a:rPr lang="en-US" dirty="0"/>
              <a:t>60x30 Educated Population Goal</a:t>
            </a:r>
          </a:p>
          <a:p>
            <a:pPr marL="514350" indent="-514350">
              <a:buFont typeface="+mj-lt"/>
              <a:buAutoNum type="arabicPeriod"/>
            </a:pPr>
            <a:r>
              <a:rPr lang="en-US" dirty="0"/>
              <a:t>Completion Goal of 550,000 CABMs </a:t>
            </a:r>
          </a:p>
          <a:p>
            <a:pPr marL="457200" indent="-457200">
              <a:buFont typeface="+mj-lt"/>
              <a:buAutoNum type="arabicPeriod"/>
            </a:pPr>
            <a:r>
              <a:rPr lang="en-US" dirty="0"/>
              <a:t>65% High School-to-Higher Education Direct Enrollment</a:t>
            </a:r>
          </a:p>
        </p:txBody>
      </p:sp>
      <p:sp>
        <p:nvSpPr>
          <p:cNvPr id="12" name="Content Placeholder 11">
            <a:extLst>
              <a:ext uri="{FF2B5EF4-FFF2-40B4-BE49-F238E27FC236}">
                <a16:creationId xmlns:a16="http://schemas.microsoft.com/office/drawing/2014/main" id="{8F3EAD03-6A87-45D1-AF80-FE2216023E3A}"/>
              </a:ext>
            </a:extLst>
          </p:cNvPr>
          <p:cNvSpPr>
            <a:spLocks noGrp="1"/>
          </p:cNvSpPr>
          <p:nvPr>
            <p:ph sz="quarter" idx="4"/>
          </p:nvPr>
        </p:nvSpPr>
        <p:spPr/>
        <p:txBody>
          <a:bodyPr/>
          <a:lstStyle/>
          <a:p>
            <a:endParaRPr lang="en-US" dirty="0"/>
          </a:p>
        </p:txBody>
      </p:sp>
      <p:sp>
        <p:nvSpPr>
          <p:cNvPr id="6" name="Slide Number Placeholder 5">
            <a:extLst>
              <a:ext uri="{FF2B5EF4-FFF2-40B4-BE49-F238E27FC236}">
                <a16:creationId xmlns:a16="http://schemas.microsoft.com/office/drawing/2014/main" id="{4381EAC1-AAE7-414A-9921-E79903805779}"/>
              </a:ext>
            </a:extLst>
          </p:cNvPr>
          <p:cNvSpPr>
            <a:spLocks noGrp="1"/>
          </p:cNvSpPr>
          <p:nvPr>
            <p:ph type="sldNum" sz="quarter" idx="12"/>
          </p:nvPr>
        </p:nvSpPr>
        <p:spPr/>
        <p:txBody>
          <a:bodyPr/>
          <a:lstStyle/>
          <a:p>
            <a:fld id="{42B960B7-1A5D-4A40-9C6E-0A7BBAA5F990}" type="slidenum">
              <a:rPr lang="en-US" smtClean="0"/>
              <a:t>7</a:t>
            </a:fld>
            <a:endParaRPr lang="en-US" dirty="0"/>
          </a:p>
        </p:txBody>
      </p:sp>
    </p:spTree>
    <p:extLst>
      <p:ext uri="{BB962C8B-B14F-4D97-AF65-F5344CB8AC3E}">
        <p14:creationId xmlns:p14="http://schemas.microsoft.com/office/powerpoint/2010/main" val="271521806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9840" y="365126"/>
            <a:ext cx="8514159" cy="1325563"/>
          </a:xfrm>
        </p:spPr>
        <p:txBody>
          <a:bodyPr>
            <a:normAutofit/>
          </a:bodyPr>
          <a:lstStyle/>
          <a:p>
            <a:r>
              <a:rPr lang="en-US" dirty="0"/>
              <a:t>What are regions being asked to do?</a:t>
            </a:r>
          </a:p>
        </p:txBody>
      </p:sp>
      <p:sp>
        <p:nvSpPr>
          <p:cNvPr id="5" name="Text Placeholder 4"/>
          <p:cNvSpPr>
            <a:spLocks noGrp="1"/>
          </p:cNvSpPr>
          <p:nvPr>
            <p:ph type="body" idx="1"/>
          </p:nvPr>
        </p:nvSpPr>
        <p:spPr/>
        <p:txBody>
          <a:bodyPr>
            <a:normAutofit fontScale="92500" lnSpcReduction="20000"/>
          </a:bodyPr>
          <a:lstStyle/>
          <a:p>
            <a:r>
              <a:rPr lang="en-US" dirty="0">
                <a:solidFill>
                  <a:schemeClr val="bg1">
                    <a:lumMod val="65000"/>
                  </a:schemeClr>
                </a:solidFill>
              </a:rPr>
              <a:t>THECB has developed preliminary regional targets in three areas:</a:t>
            </a:r>
          </a:p>
        </p:txBody>
      </p:sp>
      <p:sp>
        <p:nvSpPr>
          <p:cNvPr id="3" name="Content Placeholder 2"/>
          <p:cNvSpPr>
            <a:spLocks noGrp="1"/>
          </p:cNvSpPr>
          <p:nvPr>
            <p:ph sz="half" idx="2"/>
          </p:nvPr>
        </p:nvSpPr>
        <p:spPr>
          <a:xfrm>
            <a:off x="629842" y="2505075"/>
            <a:ext cx="3809623" cy="2909136"/>
          </a:xfrm>
        </p:spPr>
        <p:txBody>
          <a:bodyPr>
            <a:normAutofit lnSpcReduction="10000"/>
          </a:bodyPr>
          <a:lstStyle/>
          <a:p>
            <a:pPr marL="514350" indent="-514350">
              <a:buFont typeface="+mj-lt"/>
              <a:buAutoNum type="arabicPeriod"/>
            </a:pPr>
            <a:r>
              <a:rPr lang="en-US" dirty="0">
                <a:solidFill>
                  <a:schemeClr val="bg1">
                    <a:lumMod val="65000"/>
                  </a:schemeClr>
                </a:solidFill>
              </a:rPr>
              <a:t>60x30 Educated Population Goal</a:t>
            </a:r>
          </a:p>
          <a:p>
            <a:pPr marL="514350" indent="-514350">
              <a:buFont typeface="+mj-lt"/>
              <a:buAutoNum type="arabicPeriod"/>
            </a:pPr>
            <a:r>
              <a:rPr lang="en-US" dirty="0">
                <a:solidFill>
                  <a:schemeClr val="bg1">
                    <a:lumMod val="65000"/>
                  </a:schemeClr>
                </a:solidFill>
              </a:rPr>
              <a:t>Completion Goal of 550,000 CABMs </a:t>
            </a:r>
          </a:p>
          <a:p>
            <a:pPr marL="457200" indent="-457200">
              <a:buFont typeface="+mj-lt"/>
              <a:buAutoNum type="arabicPeriod"/>
            </a:pPr>
            <a:r>
              <a:rPr lang="en-US" dirty="0">
                <a:solidFill>
                  <a:schemeClr val="bg1">
                    <a:lumMod val="65000"/>
                  </a:schemeClr>
                </a:solidFill>
              </a:rPr>
              <a:t>65% High School-to-Higher Education Direct Enrollment</a:t>
            </a:r>
          </a:p>
        </p:txBody>
      </p:sp>
      <p:sp>
        <p:nvSpPr>
          <p:cNvPr id="6" name="Text Placeholder 5"/>
          <p:cNvSpPr>
            <a:spLocks noGrp="1"/>
          </p:cNvSpPr>
          <p:nvPr>
            <p:ph type="body" sz="quarter" idx="3"/>
          </p:nvPr>
        </p:nvSpPr>
        <p:spPr/>
        <p:txBody>
          <a:bodyPr>
            <a:normAutofit fontScale="92500" lnSpcReduction="20000"/>
          </a:bodyPr>
          <a:lstStyle/>
          <a:p>
            <a:r>
              <a:rPr lang="en-US" dirty="0"/>
              <a:t>Regions bring together institutions and other stakeholders to:</a:t>
            </a:r>
          </a:p>
        </p:txBody>
      </p:sp>
      <p:sp>
        <p:nvSpPr>
          <p:cNvPr id="7" name="Content Placeholder 6"/>
          <p:cNvSpPr>
            <a:spLocks noGrp="1"/>
          </p:cNvSpPr>
          <p:nvPr>
            <p:ph sz="quarter" idx="4"/>
          </p:nvPr>
        </p:nvSpPr>
        <p:spPr/>
        <p:txBody>
          <a:bodyPr/>
          <a:lstStyle/>
          <a:p>
            <a:r>
              <a:rPr lang="en-US" dirty="0"/>
              <a:t>Identify at least one powerful strategy for each of the three areas</a:t>
            </a:r>
          </a:p>
          <a:p>
            <a:r>
              <a:rPr lang="en-US" dirty="0"/>
              <a:t>Set numeric targets by institution for completion	</a:t>
            </a:r>
          </a:p>
        </p:txBody>
      </p:sp>
      <p:sp>
        <p:nvSpPr>
          <p:cNvPr id="8" name="Slide Number Placeholder 7">
            <a:extLst>
              <a:ext uri="{FF2B5EF4-FFF2-40B4-BE49-F238E27FC236}">
                <a16:creationId xmlns:a16="http://schemas.microsoft.com/office/drawing/2014/main" id="{A5F3AF76-1B17-4068-8001-A51B8E8961FE}"/>
              </a:ext>
            </a:extLst>
          </p:cNvPr>
          <p:cNvSpPr>
            <a:spLocks noGrp="1"/>
          </p:cNvSpPr>
          <p:nvPr>
            <p:ph type="sldNum" sz="quarter" idx="12"/>
          </p:nvPr>
        </p:nvSpPr>
        <p:spPr/>
        <p:txBody>
          <a:bodyPr/>
          <a:lstStyle/>
          <a:p>
            <a:fld id="{42B960B7-1A5D-4A40-9C6E-0A7BBAA5F990}" type="slidenum">
              <a:rPr lang="en-US" smtClean="0"/>
              <a:t>8</a:t>
            </a:fld>
            <a:endParaRPr lang="en-US" dirty="0"/>
          </a:p>
        </p:txBody>
      </p:sp>
    </p:spTree>
    <p:extLst>
      <p:ext uri="{BB962C8B-B14F-4D97-AF65-F5344CB8AC3E}">
        <p14:creationId xmlns:p14="http://schemas.microsoft.com/office/powerpoint/2010/main" val="336194440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Coordinating Board will work with regions and institutions to roll out targets in AY 2017-2018</a:t>
            </a:r>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2224502669"/>
              </p:ext>
            </p:extLst>
          </p:nvPr>
        </p:nvGraphicFramePr>
        <p:xfrm>
          <a:off x="587828" y="1839210"/>
          <a:ext cx="8177893" cy="4414520"/>
        </p:xfrm>
        <a:graphic>
          <a:graphicData uri="http://schemas.openxmlformats.org/drawingml/2006/table">
            <a:tbl>
              <a:tblPr firstRow="1" bandRow="1">
                <a:tableStyleId>{5C22544A-7EE6-4342-B048-85BDC9FD1C3A}</a:tableStyleId>
              </a:tblPr>
              <a:tblGrid>
                <a:gridCol w="5366657">
                  <a:extLst>
                    <a:ext uri="{9D8B030D-6E8A-4147-A177-3AD203B41FA5}">
                      <a16:colId xmlns:a16="http://schemas.microsoft.com/office/drawing/2014/main" val="1476766577"/>
                    </a:ext>
                  </a:extLst>
                </a:gridCol>
                <a:gridCol w="2811236">
                  <a:extLst>
                    <a:ext uri="{9D8B030D-6E8A-4147-A177-3AD203B41FA5}">
                      <a16:colId xmlns:a16="http://schemas.microsoft.com/office/drawing/2014/main" val="174756147"/>
                    </a:ext>
                  </a:extLst>
                </a:gridCol>
              </a:tblGrid>
              <a:tr h="370840">
                <a:tc>
                  <a:txBody>
                    <a:bodyPr/>
                    <a:lstStyle/>
                    <a:p>
                      <a:r>
                        <a:rPr lang="en-US" dirty="0"/>
                        <a:t>Activity </a:t>
                      </a:r>
                    </a:p>
                  </a:txBody>
                  <a:tcPr/>
                </a:tc>
                <a:tc>
                  <a:txBody>
                    <a:bodyPr/>
                    <a:lstStyle/>
                    <a:p>
                      <a:r>
                        <a:rPr lang="en-US" dirty="0"/>
                        <a:t>2017 – 2018 Timeline</a:t>
                      </a:r>
                    </a:p>
                  </a:txBody>
                  <a:tcPr/>
                </a:tc>
                <a:extLst>
                  <a:ext uri="{0D108BD9-81ED-4DB2-BD59-A6C34878D82A}">
                    <a16:rowId xmlns:a16="http://schemas.microsoft.com/office/drawing/2014/main" val="145372527"/>
                  </a:ext>
                </a:extLst>
              </a:tr>
              <a:tr h="370840">
                <a:tc>
                  <a:txBody>
                    <a:bodyPr/>
                    <a:lstStyle/>
                    <a:p>
                      <a:r>
                        <a:rPr lang="en-US" dirty="0"/>
                        <a:t>Pilot regional target process and support materials in South Texas</a:t>
                      </a:r>
                    </a:p>
                  </a:txBody>
                  <a:tcPr/>
                </a:tc>
                <a:tc>
                  <a:txBody>
                    <a:bodyPr/>
                    <a:lstStyle/>
                    <a:p>
                      <a:r>
                        <a:rPr lang="en-US" dirty="0"/>
                        <a:t>October –</a:t>
                      </a:r>
                      <a:r>
                        <a:rPr lang="en-US" baseline="0" dirty="0"/>
                        <a:t> </a:t>
                      </a:r>
                      <a:r>
                        <a:rPr lang="en-US" dirty="0"/>
                        <a:t>December 2017</a:t>
                      </a:r>
                    </a:p>
                  </a:txBody>
                  <a:tcPr/>
                </a:tc>
                <a:extLst>
                  <a:ext uri="{0D108BD9-81ED-4DB2-BD59-A6C34878D82A}">
                    <a16:rowId xmlns:a16="http://schemas.microsoft.com/office/drawing/2014/main" val="956597495"/>
                  </a:ext>
                </a:extLst>
              </a:tr>
              <a:tr h="370840">
                <a:tc>
                  <a:txBody>
                    <a:bodyPr/>
                    <a:lstStyle/>
                    <a:p>
                      <a:r>
                        <a:rPr lang="en-US" dirty="0"/>
                        <a:t>Data fellows trainings</a:t>
                      </a:r>
                    </a:p>
                  </a:txBody>
                  <a:tcPr/>
                </a:tc>
                <a:tc>
                  <a:txBody>
                    <a:bodyPr/>
                    <a:lstStyle/>
                    <a:p>
                      <a:r>
                        <a:rPr lang="en-US" dirty="0"/>
                        <a:t>November 2017</a:t>
                      </a:r>
                    </a:p>
                  </a:txBody>
                  <a:tcPr/>
                </a:tc>
                <a:extLst>
                  <a:ext uri="{0D108BD9-81ED-4DB2-BD59-A6C34878D82A}">
                    <a16:rowId xmlns:a16="http://schemas.microsoft.com/office/drawing/2014/main" val="2743630026"/>
                  </a:ext>
                </a:extLst>
              </a:tr>
              <a:tr h="370840">
                <a:tc>
                  <a:txBody>
                    <a:bodyPr/>
                    <a:lstStyle/>
                    <a:p>
                      <a:r>
                        <a:rPr lang="en-US" dirty="0"/>
                        <a:t>Starter kit released</a:t>
                      </a:r>
                    </a:p>
                  </a:txBody>
                  <a:tcPr/>
                </a:tc>
                <a:tc>
                  <a:txBody>
                    <a:bodyPr/>
                    <a:lstStyle/>
                    <a:p>
                      <a:r>
                        <a:rPr lang="en-US" dirty="0"/>
                        <a:t>January 2018</a:t>
                      </a:r>
                    </a:p>
                  </a:txBody>
                  <a:tcPr/>
                </a:tc>
                <a:extLst>
                  <a:ext uri="{0D108BD9-81ED-4DB2-BD59-A6C34878D82A}">
                    <a16:rowId xmlns:a16="http://schemas.microsoft.com/office/drawing/2014/main" val="1258139075"/>
                  </a:ext>
                </a:extLst>
              </a:tr>
              <a:tr h="370840">
                <a:tc>
                  <a:txBody>
                    <a:bodyPr/>
                    <a:lstStyle/>
                    <a:p>
                      <a:r>
                        <a:rPr lang="en-US" dirty="0"/>
                        <a:t>THECB-led</a:t>
                      </a:r>
                      <a:r>
                        <a:rPr lang="en-US" baseline="0" dirty="0"/>
                        <a:t> regional kickoff webinars for other 9 regions</a:t>
                      </a:r>
                      <a:endParaRPr lang="en-US" dirty="0"/>
                    </a:p>
                  </a:txBody>
                  <a:tcPr/>
                </a:tc>
                <a:tc>
                  <a:txBody>
                    <a:bodyPr/>
                    <a:lstStyle/>
                    <a:p>
                      <a:r>
                        <a:rPr lang="en-US" dirty="0"/>
                        <a:t>January – February 2018</a:t>
                      </a:r>
                    </a:p>
                  </a:txBody>
                  <a:tcPr/>
                </a:tc>
                <a:extLst>
                  <a:ext uri="{0D108BD9-81ED-4DB2-BD59-A6C34878D82A}">
                    <a16:rowId xmlns:a16="http://schemas.microsoft.com/office/drawing/2014/main" val="2064796942"/>
                  </a:ext>
                </a:extLst>
              </a:tr>
              <a:tr h="370840">
                <a:tc>
                  <a:txBody>
                    <a:bodyPr/>
                    <a:lstStyle/>
                    <a:p>
                      <a:r>
                        <a:rPr lang="en-US" dirty="0"/>
                        <a:t>Regional volunteers, meeting organization, follow-up communication, in-person meetings</a:t>
                      </a:r>
                    </a:p>
                  </a:txBody>
                  <a:tcPr/>
                </a:tc>
                <a:tc>
                  <a:txBody>
                    <a:bodyPr/>
                    <a:lstStyle/>
                    <a:p>
                      <a:r>
                        <a:rPr lang="en-US" dirty="0"/>
                        <a:t>March – August 2018</a:t>
                      </a:r>
                    </a:p>
                  </a:txBody>
                  <a:tcPr/>
                </a:tc>
                <a:extLst>
                  <a:ext uri="{0D108BD9-81ED-4DB2-BD59-A6C34878D82A}">
                    <a16:rowId xmlns:a16="http://schemas.microsoft.com/office/drawing/2014/main" val="3783951979"/>
                  </a:ext>
                </a:extLst>
              </a:tr>
              <a:tr h="370840">
                <a:tc>
                  <a:txBody>
                    <a:bodyPr/>
                    <a:lstStyle/>
                    <a:p>
                      <a:r>
                        <a:rPr lang="en-US" dirty="0"/>
                        <a:t>Accountability meetings</a:t>
                      </a:r>
                    </a:p>
                  </a:txBody>
                  <a:tcPr/>
                </a:tc>
                <a:tc>
                  <a:txBody>
                    <a:bodyPr/>
                    <a:lstStyle/>
                    <a:p>
                      <a:r>
                        <a:rPr lang="en-US" dirty="0"/>
                        <a:t>March – April 2018</a:t>
                      </a:r>
                    </a:p>
                  </a:txBody>
                  <a:tcPr/>
                </a:tc>
                <a:extLst>
                  <a:ext uri="{0D108BD9-81ED-4DB2-BD59-A6C34878D82A}">
                    <a16:rowId xmlns:a16="http://schemas.microsoft.com/office/drawing/2014/main" val="2413487885"/>
                  </a:ext>
                </a:extLst>
              </a:tr>
              <a:tr h="370840">
                <a:tc>
                  <a:txBody>
                    <a:bodyPr/>
                    <a:lstStyle/>
                    <a:p>
                      <a:r>
                        <a:rPr lang="en-US" dirty="0"/>
                        <a:t>Preliminary regional targets become official regional targets</a:t>
                      </a:r>
                    </a:p>
                  </a:txBody>
                  <a:tcPr/>
                </a:tc>
                <a:tc>
                  <a:txBody>
                    <a:bodyPr/>
                    <a:lstStyle/>
                    <a:p>
                      <a:r>
                        <a:rPr lang="en-US" dirty="0"/>
                        <a:t>May 2018</a:t>
                      </a:r>
                    </a:p>
                  </a:txBody>
                  <a:tcPr/>
                </a:tc>
                <a:extLst>
                  <a:ext uri="{0D108BD9-81ED-4DB2-BD59-A6C34878D82A}">
                    <a16:rowId xmlns:a16="http://schemas.microsoft.com/office/drawing/2014/main" val="1627964371"/>
                  </a:ext>
                </a:extLst>
              </a:tr>
              <a:tr h="370840">
                <a:tc>
                  <a:txBody>
                    <a:bodyPr/>
                    <a:lstStyle/>
                    <a:p>
                      <a:r>
                        <a:rPr lang="en-US" dirty="0"/>
                        <a:t>Regional target submission</a:t>
                      </a:r>
                      <a:r>
                        <a:rPr lang="en-US" baseline="0" dirty="0"/>
                        <a:t> forms (detailing strategies and institutional targets) due</a:t>
                      </a:r>
                      <a:endParaRPr lang="en-US" dirty="0"/>
                    </a:p>
                  </a:txBody>
                  <a:tcPr/>
                </a:tc>
                <a:tc>
                  <a:txBody>
                    <a:bodyPr/>
                    <a:lstStyle/>
                    <a:p>
                      <a:r>
                        <a:rPr lang="en-US" dirty="0"/>
                        <a:t>August</a:t>
                      </a:r>
                      <a:r>
                        <a:rPr lang="en-US" baseline="0" dirty="0"/>
                        <a:t> 2018</a:t>
                      </a:r>
                      <a:endParaRPr lang="en-US" dirty="0"/>
                    </a:p>
                  </a:txBody>
                  <a:tcPr/>
                </a:tc>
                <a:extLst>
                  <a:ext uri="{0D108BD9-81ED-4DB2-BD59-A6C34878D82A}">
                    <a16:rowId xmlns:a16="http://schemas.microsoft.com/office/drawing/2014/main" val="397241397"/>
                  </a:ext>
                </a:extLst>
              </a:tr>
            </a:tbl>
          </a:graphicData>
        </a:graphic>
      </p:graphicFrame>
      <p:sp>
        <p:nvSpPr>
          <p:cNvPr id="3" name="Slide Number Placeholder 2">
            <a:extLst>
              <a:ext uri="{FF2B5EF4-FFF2-40B4-BE49-F238E27FC236}">
                <a16:creationId xmlns:a16="http://schemas.microsoft.com/office/drawing/2014/main" id="{2BBBED71-4DB2-4C20-BF93-65D91E67C775}"/>
              </a:ext>
            </a:extLst>
          </p:cNvPr>
          <p:cNvSpPr>
            <a:spLocks noGrp="1"/>
          </p:cNvSpPr>
          <p:nvPr>
            <p:ph type="sldNum" sz="quarter" idx="12"/>
          </p:nvPr>
        </p:nvSpPr>
        <p:spPr/>
        <p:txBody>
          <a:bodyPr/>
          <a:lstStyle/>
          <a:p>
            <a:fld id="{42B960B7-1A5D-4A40-9C6E-0A7BBAA5F990}" type="slidenum">
              <a:rPr lang="en-US" smtClean="0"/>
              <a:t>9</a:t>
            </a:fld>
            <a:endParaRPr lang="en-US"/>
          </a:p>
        </p:txBody>
      </p:sp>
      <p:sp>
        <p:nvSpPr>
          <p:cNvPr id="4" name="Star: 5 Points 3">
            <a:extLst>
              <a:ext uri="{FF2B5EF4-FFF2-40B4-BE49-F238E27FC236}">
                <a16:creationId xmlns:a16="http://schemas.microsoft.com/office/drawing/2014/main" id="{18AB1EEB-51AF-4332-8366-F29C99B4E9AA}"/>
              </a:ext>
            </a:extLst>
          </p:cNvPr>
          <p:cNvSpPr/>
          <p:nvPr/>
        </p:nvSpPr>
        <p:spPr>
          <a:xfrm>
            <a:off x="206829" y="4071257"/>
            <a:ext cx="421821" cy="370114"/>
          </a:xfrm>
          <a:prstGeom prst="star5">
            <a:avLst/>
          </a:prstGeom>
          <a:solidFill>
            <a:srgbClr val="F6B11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tar: 5 Points 5">
            <a:extLst>
              <a:ext uri="{FF2B5EF4-FFF2-40B4-BE49-F238E27FC236}">
                <a16:creationId xmlns:a16="http://schemas.microsoft.com/office/drawing/2014/main" id="{6B43330B-3514-4875-AC3D-2D9C8CF3DD01}"/>
              </a:ext>
            </a:extLst>
          </p:cNvPr>
          <p:cNvSpPr/>
          <p:nvPr/>
        </p:nvSpPr>
        <p:spPr>
          <a:xfrm>
            <a:off x="206829" y="4589892"/>
            <a:ext cx="421821" cy="370114"/>
          </a:xfrm>
          <a:prstGeom prst="star5">
            <a:avLst/>
          </a:prstGeom>
          <a:solidFill>
            <a:srgbClr val="F6B11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036726832"/>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23871</TotalTime>
  <Words>2893</Words>
  <Application>Microsoft Office PowerPoint</Application>
  <PresentationFormat>On-screen Show (4:3)</PresentationFormat>
  <Paragraphs>440</Paragraphs>
  <Slides>27</Slides>
  <Notes>22</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27</vt:i4>
      </vt:variant>
    </vt:vector>
  </HeadingPairs>
  <TitlesOfParts>
    <vt:vector size="34" baseType="lpstr">
      <vt:lpstr>Adobe Gothic Std B</vt:lpstr>
      <vt:lpstr>Arial</vt:lpstr>
      <vt:lpstr>Calibri</vt:lpstr>
      <vt:lpstr>Calibri Light</vt:lpstr>
      <vt:lpstr>Tahoma</vt:lpstr>
      <vt:lpstr>Times New Roman</vt:lpstr>
      <vt:lpstr>Office Theme</vt:lpstr>
      <vt:lpstr>PowerPoint Presentation</vt:lpstr>
      <vt:lpstr>Whose region is it anyway?</vt:lpstr>
      <vt:lpstr>PowerPoint Presentation</vt:lpstr>
      <vt:lpstr>PowerPoint Presentation</vt:lpstr>
      <vt:lpstr>One challenge of 60x30TX is translating big goals into coordinated action </vt:lpstr>
      <vt:lpstr>Why approach 60x30TX regionally?</vt:lpstr>
      <vt:lpstr>What is the scope of the regional targets? </vt:lpstr>
      <vt:lpstr>What are regions being asked to do?</vt:lpstr>
      <vt:lpstr>Coordinating Board will work with regions and institutions to roll out targets in AY 2017-2018</vt:lpstr>
      <vt:lpstr>Status of regional convenings</vt:lpstr>
      <vt:lpstr>PowerPoint Presentation</vt:lpstr>
      <vt:lpstr>There are human resources available to support your work</vt:lpstr>
      <vt:lpstr>THECB is developing a starter kit to support regional efforts</vt:lpstr>
      <vt:lpstr>PowerPoint Presentation</vt:lpstr>
      <vt:lpstr>PowerPoint Presentation</vt:lpstr>
      <vt:lpstr>Calculation Summary</vt:lpstr>
      <vt:lpstr>PowerPoint Presentation</vt:lpstr>
      <vt:lpstr>PowerPoint Presentation</vt:lpstr>
      <vt:lpstr>Breakout Overview</vt:lpstr>
      <vt:lpstr>Central Texas: Completion Goal, Actual and Projections</vt:lpstr>
      <vt:lpstr>Room Assignments</vt:lpstr>
      <vt:lpstr>Timeframe</vt:lpstr>
      <vt:lpstr>PowerPoint Presentation</vt:lpstr>
      <vt:lpstr>PowerPoint Presentation</vt:lpstr>
      <vt:lpstr>Metroplex: 60x30 Educated Population Projections</vt:lpstr>
      <vt:lpstr>PowerPoint Presentation</vt:lpstr>
      <vt:lpstr>Southeast: High School to Higher Education Enrollment Targets</vt:lpstr>
    </vt:vector>
  </TitlesOfParts>
  <Company>THECB</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Collier, Jessica</dc:creator>
  <cp:lastModifiedBy>Cullinane Hege, Jenna</cp:lastModifiedBy>
  <cp:revision>195</cp:revision>
  <cp:lastPrinted>2018-04-02T20:00:35Z</cp:lastPrinted>
  <dcterms:created xsi:type="dcterms:W3CDTF">2015-09-21T17:58:58Z</dcterms:created>
  <dcterms:modified xsi:type="dcterms:W3CDTF">2018-04-03T03:00:57Z</dcterms:modified>
</cp:coreProperties>
</file>